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6"/>
  </p:notesMasterIdLst>
  <p:sldIdLst>
    <p:sldId id="425" r:id="rId3"/>
    <p:sldId id="283" r:id="rId4"/>
    <p:sldId id="290" r:id="rId5"/>
    <p:sldId id="285" r:id="rId6"/>
    <p:sldId id="291" r:id="rId7"/>
    <p:sldId id="434" r:id="rId8"/>
    <p:sldId id="376" r:id="rId9"/>
    <p:sldId id="492" r:id="rId10"/>
    <p:sldId id="493" r:id="rId11"/>
    <p:sldId id="494" r:id="rId12"/>
    <p:sldId id="499" r:id="rId13"/>
    <p:sldId id="500" r:id="rId14"/>
    <p:sldId id="501" r:id="rId15"/>
    <p:sldId id="502" r:id="rId16"/>
    <p:sldId id="498" r:id="rId17"/>
    <p:sldId id="497" r:id="rId18"/>
    <p:sldId id="503" r:id="rId19"/>
    <p:sldId id="496" r:id="rId20"/>
    <p:sldId id="504" r:id="rId21"/>
    <p:sldId id="505" r:id="rId22"/>
    <p:sldId id="495" r:id="rId23"/>
    <p:sldId id="279" r:id="rId24"/>
    <p:sldId id="48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00CC"/>
    <a:srgbClr val="006600"/>
    <a:srgbClr val="663300"/>
    <a:srgbClr val="F6BE98"/>
    <a:srgbClr val="1E0F00"/>
    <a:srgbClr val="361B00"/>
    <a:srgbClr val="462300"/>
    <a:srgbClr val="4F4F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DE271-3168-45CE-A62E-1C10CAF99259}" v="2" dt="2025-08-14T23:37:47.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26304"/>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8/18/2025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10</a:t>
            </a:fld>
            <a:endParaRPr lang="en-US"/>
          </a:p>
        </p:txBody>
      </p:sp>
    </p:spTree>
    <p:extLst>
      <p:ext uri="{BB962C8B-B14F-4D97-AF65-F5344CB8AC3E}">
        <p14:creationId xmlns:p14="http://schemas.microsoft.com/office/powerpoint/2010/main" val="414843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23</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8/18/2025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river flowing through a forest&#10;&#10;AI-generated content may be incorrect.">
            <a:extLst>
              <a:ext uri="{FF2B5EF4-FFF2-40B4-BE49-F238E27FC236}">
                <a16:creationId xmlns:a16="http://schemas.microsoft.com/office/drawing/2014/main" id="{945657C4-EDF7-7D83-D9C8-58D2893F6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9" y="12868"/>
            <a:ext cx="9135373" cy="6845132"/>
          </a:xfrm>
          <a:prstGeom prst="rect">
            <a:avLst/>
          </a:prstGeom>
        </p:spPr>
      </p:pic>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4272" y="6224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2411D-3F87-66B2-2109-FB85F40CAD1B}"/>
              </a:ext>
            </a:extLst>
          </p:cNvPr>
          <p:cNvPicPr>
            <a:picLocks noChangeAspect="1"/>
          </p:cNvPicPr>
          <p:nvPr/>
        </p:nvPicPr>
        <p:blipFill rotWithShape="1">
          <a:blip r:embed="rId3"/>
          <a:srcRect r="11111"/>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45EE004-2DD2-EF55-2E91-D7CA528E6202}"/>
              </a:ext>
            </a:extLst>
          </p:cNvPr>
          <p:cNvSpPr>
            <a:spLocks noGrp="1"/>
          </p:cNvSpPr>
          <p:nvPr>
            <p:ph type="title"/>
          </p:nvPr>
        </p:nvSpPr>
        <p:spPr>
          <a:xfrm>
            <a:off x="0" y="5532437"/>
            <a:ext cx="9144000" cy="1325563"/>
          </a:xfrm>
        </p:spPr>
        <p:txBody>
          <a:bodyPr>
            <a:normAutofit/>
          </a:bodyPr>
          <a:lstStyle/>
          <a:p>
            <a:pPr marL="0" marR="0" algn="ctr">
              <a:lnSpc>
                <a:spcPct val="95000"/>
              </a:lnSpc>
              <a:buNone/>
            </a:pPr>
            <a:r>
              <a:rPr lang="en-US" sz="6600" b="1" dirty="0">
                <a:solidFill>
                  <a:schemeClr val="bg1"/>
                </a:solidFill>
                <a:effectLst/>
                <a:ea typeface="Times New Roman" panose="02020603050405020304" pitchFamily="18" charset="0"/>
              </a:rPr>
              <a:t>LOSER'S LIMP</a:t>
            </a:r>
            <a:endParaRPr lang="en-US" sz="4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389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7E61-65A6-15DE-42CD-DBA2EAF4FE71}"/>
              </a:ext>
            </a:extLst>
          </p:cNvPr>
          <p:cNvSpPr>
            <a:spLocks noGrp="1"/>
          </p:cNvSpPr>
          <p:nvPr>
            <p:ph type="title"/>
          </p:nvPr>
        </p:nvSpPr>
        <p:spPr>
          <a:xfrm>
            <a:off x="0" y="1"/>
            <a:ext cx="9144000" cy="827314"/>
          </a:xfrm>
        </p:spPr>
        <p:txBody>
          <a:bodyPr>
            <a:normAutofit/>
          </a:bodyPr>
          <a:lstStyle/>
          <a:p>
            <a:pPr marL="0" marR="0">
              <a:lnSpc>
                <a:spcPct val="95000"/>
              </a:lnSpc>
              <a:buNone/>
            </a:pPr>
            <a:r>
              <a:rPr lang="en-US" sz="4400" b="1" dirty="0">
                <a:solidFill>
                  <a:srgbClr val="FF0000"/>
                </a:solidFill>
                <a:effectLst/>
                <a:ea typeface="Times New Roman" panose="02020603050405020304" pitchFamily="18" charset="0"/>
              </a:rPr>
              <a:t>LOSER’S LIMP</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00FA4DD-9EB7-0233-76CE-77847613228E}"/>
              </a:ext>
            </a:extLst>
          </p:cNvPr>
          <p:cNvSpPr>
            <a:spLocks noGrp="1"/>
          </p:cNvSpPr>
          <p:nvPr>
            <p:ph idx="1"/>
          </p:nvPr>
        </p:nvSpPr>
        <p:spPr>
          <a:xfrm>
            <a:off x="220337" y="827315"/>
            <a:ext cx="8923663" cy="6030684"/>
          </a:xfrm>
        </p:spPr>
        <p:txBody>
          <a:bodyPr>
            <a:noAutofit/>
          </a:bodyPr>
          <a:lstStyle/>
          <a:p>
            <a:pPr marL="457200" lvl="0" indent="-457200">
              <a:lnSpc>
                <a:spcPct val="85000"/>
              </a:lnSpc>
              <a:spcBef>
                <a:spcPts val="0"/>
              </a:spcBef>
              <a:buFont typeface="Arial" panose="020B0604020202020204" pitchFamily="34" charset="0"/>
              <a:buAutoNum type="alphaUcPeriod"/>
            </a:pPr>
            <a:r>
              <a:rPr lang="en-US" sz="2800" dirty="0">
                <a:ea typeface="Times New Roman" panose="02020603050405020304" pitchFamily="18" charset="0"/>
              </a:rPr>
              <a:t>I seriously doubt that you or I will be able to stand before the Lord on judgment day and say, "But my wife made me do it," or "I did what I did because of my repressive childhood." We won't be able to blame the church, the school, the society, the government, or anyone else.</a:t>
            </a:r>
            <a:endParaRPr lang="en-US" sz="2800" dirty="0">
              <a:latin typeface="Times New Roman" panose="02020603050405020304" pitchFamily="18" charset="0"/>
              <a:ea typeface="Times New Roman" panose="02020603050405020304" pitchFamily="18" charset="0"/>
            </a:endParaRPr>
          </a:p>
          <a:p>
            <a:pPr marL="457200" lvl="0" indent="-457200">
              <a:lnSpc>
                <a:spcPct val="85000"/>
              </a:lnSpc>
              <a:spcBef>
                <a:spcPts val="0"/>
              </a:spcBef>
              <a:buFont typeface="Arial" panose="020B0604020202020204" pitchFamily="34" charset="0"/>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2800" dirty="0">
                <a:solidFill>
                  <a:srgbClr val="000000"/>
                </a:solidFill>
                <a:ea typeface="Times New Roman" panose="02020603050405020304" pitchFamily="18" charset="0"/>
              </a:rPr>
              <a:t>“It’s not my fault” began with Adam and Eve. Genesis 3:11–13  And He said, “Who told you that you were naked? Have you eaten from the tree of which I commanded you that you should not eat?” </a:t>
            </a:r>
            <a:r>
              <a:rPr lang="en-US" sz="2800" baseline="30000" dirty="0">
                <a:solidFill>
                  <a:srgbClr val="000000"/>
                </a:solidFill>
                <a:ea typeface="Times New Roman" panose="02020603050405020304" pitchFamily="18" charset="0"/>
              </a:rPr>
              <a:t>12</a:t>
            </a:r>
            <a:r>
              <a:rPr lang="en-US" sz="2800" dirty="0">
                <a:solidFill>
                  <a:srgbClr val="000000"/>
                </a:solidFill>
                <a:ea typeface="Times New Roman" panose="02020603050405020304" pitchFamily="18" charset="0"/>
              </a:rPr>
              <a:t> Then the man said, “The woman whom You gave to be with me, she gave me of the tree, and I ate.” </a:t>
            </a:r>
            <a:r>
              <a:rPr lang="en-US" sz="2800" baseline="30000" dirty="0">
                <a:solidFill>
                  <a:srgbClr val="000000"/>
                </a:solidFill>
                <a:ea typeface="Times New Roman" panose="02020603050405020304" pitchFamily="18" charset="0"/>
              </a:rPr>
              <a:t>13</a:t>
            </a:r>
            <a:r>
              <a:rPr lang="en-US" sz="2800" dirty="0">
                <a:solidFill>
                  <a:srgbClr val="000000"/>
                </a:solidFill>
                <a:ea typeface="Times New Roman" panose="02020603050405020304" pitchFamily="18" charset="0"/>
              </a:rPr>
              <a:t> And the LORD God said to the woman, “What is this you have done?” The woman said, “The serpent deceived me, and I ate.”</a:t>
            </a:r>
            <a:endParaRPr lang="en-US" sz="2800" dirty="0">
              <a:solidFill>
                <a:srgbClr val="000000"/>
              </a:solidFill>
              <a:ea typeface="Calibri" panose="020F0502020204030204" pitchFamily="34" charset="0"/>
            </a:endParaRPr>
          </a:p>
        </p:txBody>
      </p:sp>
    </p:spTree>
    <p:extLst>
      <p:ext uri="{BB962C8B-B14F-4D97-AF65-F5344CB8AC3E}">
        <p14:creationId xmlns:p14="http://schemas.microsoft.com/office/powerpoint/2010/main" val="16739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13E83-7047-FAC1-BDA0-CF3CAA51E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D3CA7-77AD-14C3-6B65-05DF1646E506}"/>
              </a:ext>
            </a:extLst>
          </p:cNvPr>
          <p:cNvSpPr>
            <a:spLocks noGrp="1"/>
          </p:cNvSpPr>
          <p:nvPr>
            <p:ph type="title"/>
          </p:nvPr>
        </p:nvSpPr>
        <p:spPr>
          <a:xfrm>
            <a:off x="0" y="1"/>
            <a:ext cx="9144000" cy="827314"/>
          </a:xfrm>
        </p:spPr>
        <p:txBody>
          <a:bodyPr>
            <a:normAutofit/>
          </a:bodyPr>
          <a:lstStyle/>
          <a:p>
            <a:pPr marL="0" marR="0">
              <a:lnSpc>
                <a:spcPct val="95000"/>
              </a:lnSpc>
              <a:buNone/>
            </a:pPr>
            <a:r>
              <a:rPr lang="en-US" sz="4400" b="1" dirty="0">
                <a:solidFill>
                  <a:srgbClr val="FF0000"/>
                </a:solidFill>
                <a:effectLst/>
                <a:ea typeface="Times New Roman" panose="02020603050405020304" pitchFamily="18" charset="0"/>
              </a:rPr>
              <a:t>LOSER’S LIMP</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400FFDD-46CF-778B-3D7F-79AFFA57FEEF}"/>
              </a:ext>
            </a:extLst>
          </p:cNvPr>
          <p:cNvSpPr>
            <a:spLocks noGrp="1"/>
          </p:cNvSpPr>
          <p:nvPr>
            <p:ph idx="1"/>
          </p:nvPr>
        </p:nvSpPr>
        <p:spPr>
          <a:xfrm>
            <a:off x="220337" y="674914"/>
            <a:ext cx="8923663" cy="6183085"/>
          </a:xfrm>
        </p:spPr>
        <p:txBody>
          <a:bodyPr>
            <a:noAutofit/>
          </a:bodyPr>
          <a:lstStyle/>
          <a:p>
            <a:pPr marL="457200" lvl="0" indent="-457200">
              <a:lnSpc>
                <a:spcPct val="85000"/>
              </a:lnSpc>
              <a:spcBef>
                <a:spcPts val="0"/>
              </a:spcBef>
              <a:buFont typeface="+mj-lt"/>
              <a:buAutoNum type="alphaUcPeriod" startAt="3"/>
            </a:pPr>
            <a:r>
              <a:rPr lang="en-US" sz="2800" dirty="0">
                <a:ea typeface="Times New Roman" panose="02020603050405020304" pitchFamily="18" charset="0"/>
              </a:rPr>
              <a:t>Pete Hamill wrote an excellent article in the October, 1991 issue of READER'S DIGEST, which he called, "It's Not My Fault!" In it he referred to what he called "</a:t>
            </a:r>
            <a:r>
              <a:rPr lang="en-US" sz="2800" dirty="0" err="1">
                <a:ea typeface="Times New Roman" panose="02020603050405020304" pitchFamily="18" charset="0"/>
              </a:rPr>
              <a:t>victimism</a:t>
            </a:r>
            <a:r>
              <a:rPr lang="en-US" sz="2800" dirty="0">
                <a:ea typeface="Times New Roman" panose="02020603050405020304" pitchFamily="18" charset="0"/>
              </a:rPr>
              <a:t>" in America, the idea that wrong behavior is not one's own responsibility, but is rather the fault of someone else. Listen as I read a portion taken from Hamill's article.</a:t>
            </a:r>
            <a:endParaRPr lang="en-US" sz="2800" dirty="0">
              <a:latin typeface="Times New Roman" panose="02020603050405020304" pitchFamily="18" charset="0"/>
              <a:ea typeface="Times New Roman" panose="02020603050405020304" pitchFamily="18" charset="0"/>
            </a:endParaRPr>
          </a:p>
          <a:p>
            <a:pPr marL="457200" lvl="0" indent="-457200">
              <a:lnSpc>
                <a:spcPct val="85000"/>
              </a:lnSpc>
              <a:spcBef>
                <a:spcPts val="0"/>
              </a:spcBef>
              <a:buFont typeface="Arial" panose="020B0604020202020204" pitchFamily="34" charset="0"/>
              <a:buAutoNum type="alphaUcPeriod" startAt="3"/>
            </a:pPr>
            <a:r>
              <a:rPr lang="en-US" sz="2800" dirty="0">
                <a:ea typeface="Times New Roman" panose="02020603050405020304" pitchFamily="18" charset="0"/>
              </a:rPr>
              <a:t>Many people today live their lives under the never-questioned assumption that if they have problems, there must be someone else who is to blame. When questioned about some otherwise unacceptable behavior, it is always the fault of the justice system or the school system or the government, or their family or their parents or their spouse. Always, it is someone else who is to blame. Surely it isn't them!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401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3D906-B6C8-D061-81E4-D7C60A8C8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C465F-DC1C-AAFD-DEAD-87004C7029DA}"/>
              </a:ext>
            </a:extLst>
          </p:cNvPr>
          <p:cNvSpPr>
            <a:spLocks noGrp="1"/>
          </p:cNvSpPr>
          <p:nvPr>
            <p:ph type="title"/>
          </p:nvPr>
        </p:nvSpPr>
        <p:spPr>
          <a:xfrm>
            <a:off x="0" y="1"/>
            <a:ext cx="9144000" cy="827314"/>
          </a:xfrm>
        </p:spPr>
        <p:txBody>
          <a:bodyPr>
            <a:normAutofit/>
          </a:bodyPr>
          <a:lstStyle/>
          <a:p>
            <a:pPr marL="0" marR="0">
              <a:lnSpc>
                <a:spcPct val="95000"/>
              </a:lnSpc>
              <a:buNone/>
            </a:pPr>
            <a:r>
              <a:rPr lang="en-US" sz="4400" b="1" dirty="0">
                <a:solidFill>
                  <a:srgbClr val="FF0000"/>
                </a:solidFill>
                <a:effectLst/>
                <a:ea typeface="Times New Roman" panose="02020603050405020304" pitchFamily="18" charset="0"/>
              </a:rPr>
              <a:t>LOSER’S LIMP</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D078B2C6-4118-27E1-52E1-DA86E6AB4095}"/>
              </a:ext>
            </a:extLst>
          </p:cNvPr>
          <p:cNvSpPr>
            <a:spLocks noGrp="1"/>
          </p:cNvSpPr>
          <p:nvPr>
            <p:ph idx="1"/>
          </p:nvPr>
        </p:nvSpPr>
        <p:spPr>
          <a:xfrm>
            <a:off x="220337" y="827315"/>
            <a:ext cx="8923663" cy="6030684"/>
          </a:xfrm>
        </p:spPr>
        <p:txBody>
          <a:bodyPr>
            <a:noAutofit/>
          </a:bodyPr>
          <a:lstStyle/>
          <a:p>
            <a:pPr marL="457200" lvl="0" indent="-457200">
              <a:lnSpc>
                <a:spcPct val="85000"/>
              </a:lnSpc>
              <a:spcBef>
                <a:spcPts val="0"/>
              </a:spcBef>
              <a:buFont typeface="+mj-lt"/>
              <a:buAutoNum type="alphaUcPeriod" startAt="5"/>
            </a:pPr>
            <a:r>
              <a:rPr lang="en-US" sz="2700" dirty="0">
                <a:ea typeface="Times New Roman" panose="02020603050405020304" pitchFamily="18" charset="0"/>
              </a:rPr>
              <a:t>Such "</a:t>
            </a:r>
            <a:r>
              <a:rPr lang="en-US" sz="2700" dirty="0" err="1">
                <a:ea typeface="Times New Roman" panose="02020603050405020304" pitchFamily="18" charset="0"/>
              </a:rPr>
              <a:t>victimism</a:t>
            </a:r>
            <a:r>
              <a:rPr lang="en-US" sz="2700" dirty="0">
                <a:ea typeface="Times New Roman" panose="02020603050405020304" pitchFamily="18" charset="0"/>
              </a:rPr>
              <a:t>" Hamill writes, "implies that nobody is personally responsible for the living of a life. The defeats, disappointments and failures once thought to be a part of each human being's portion on this earth are now always the fault of </a:t>
            </a:r>
            <a:r>
              <a:rPr lang="en-US" sz="2700" i="1" dirty="0">
                <a:ea typeface="Times New Roman" panose="02020603050405020304" pitchFamily="18" charset="0"/>
              </a:rPr>
              <a:t>somebody else.</a:t>
            </a:r>
            <a:r>
              <a:rPr lang="en-US" sz="2700" dirty="0">
                <a:ea typeface="Times New Roman" panose="02020603050405020304" pitchFamily="18" charset="0"/>
              </a:rPr>
              <a:t>" </a:t>
            </a:r>
            <a:endParaRPr lang="en-US" sz="2700" dirty="0">
              <a:latin typeface="Times New Roman" panose="02020603050405020304" pitchFamily="18" charset="0"/>
              <a:ea typeface="Times New Roman" panose="02020603050405020304" pitchFamily="18" charset="0"/>
            </a:endParaRPr>
          </a:p>
          <a:p>
            <a:pPr marL="457200" lvl="0" indent="-457200">
              <a:lnSpc>
                <a:spcPct val="85000"/>
              </a:lnSpc>
              <a:spcBef>
                <a:spcPts val="0"/>
              </a:spcBef>
              <a:buFont typeface="Arial" panose="020B0604020202020204" pitchFamily="34" charset="0"/>
              <a:buAutoNum type="alphaUcPeriod" startAt="5"/>
            </a:pPr>
            <a:r>
              <a:rPr lang="en-US" sz="2700" dirty="0">
                <a:ea typeface="Times New Roman" panose="02020603050405020304" pitchFamily="18" charset="0"/>
              </a:rPr>
              <a:t>I dropped out of high school and can't get a job. It's not my fault. I'll go on welfare or start stealing cars. I started taking drugs as a teenager and now I can't remember things. It's not my fault. I deserve special medical treatment. I got married on a whim and now I can't stand this person I'm with. It's not my fault! I'll get a divorce. </a:t>
            </a:r>
            <a:endParaRPr lang="en-US" sz="2700" dirty="0">
              <a:latin typeface="Times New Roman" panose="02020603050405020304" pitchFamily="18" charset="0"/>
              <a:ea typeface="Times New Roman" panose="02020603050405020304" pitchFamily="18" charset="0"/>
            </a:endParaRPr>
          </a:p>
          <a:p>
            <a:pPr marL="457200" lvl="0" indent="-457200">
              <a:lnSpc>
                <a:spcPct val="85000"/>
              </a:lnSpc>
              <a:spcBef>
                <a:spcPts val="0"/>
              </a:spcBef>
              <a:buFont typeface="Arial" panose="020B0604020202020204" pitchFamily="34" charset="0"/>
              <a:buAutoNum type="alphaUcPeriod" startAt="5"/>
            </a:pPr>
            <a:r>
              <a:rPr lang="en-US" sz="2700" dirty="0">
                <a:ea typeface="Times New Roman" panose="02020603050405020304" pitchFamily="18" charset="0"/>
              </a:rPr>
              <a:t>In a ghetto, a woman points to a hole in the wall of her apartment put there by her boyfriend in a fit of anger. "Why doesn't the landlord fix that!" </a:t>
            </a:r>
            <a:r>
              <a:rPr lang="en-US" sz="2700" i="1" dirty="0">
                <a:ea typeface="Times New Roman" panose="02020603050405020304" pitchFamily="18" charset="0"/>
              </a:rPr>
              <a:t>Why doesn't she fix it herself?</a:t>
            </a:r>
            <a:r>
              <a:rPr lang="en-US" sz="2700" dirty="0">
                <a:ea typeface="Times New Roman" panose="02020603050405020304" pitchFamily="18" charset="0"/>
              </a:rPr>
              <a:t> </a:t>
            </a:r>
            <a:endParaRPr lang="en-US" sz="2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12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D94B3-0E55-7D58-644B-2311B1E8F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D848B-2EB8-F2AA-35A3-0488601A6AAE}"/>
              </a:ext>
            </a:extLst>
          </p:cNvPr>
          <p:cNvSpPr>
            <a:spLocks noGrp="1"/>
          </p:cNvSpPr>
          <p:nvPr>
            <p:ph type="title"/>
          </p:nvPr>
        </p:nvSpPr>
        <p:spPr>
          <a:xfrm>
            <a:off x="0" y="1"/>
            <a:ext cx="9144000" cy="827314"/>
          </a:xfrm>
        </p:spPr>
        <p:txBody>
          <a:bodyPr>
            <a:normAutofit/>
          </a:bodyPr>
          <a:lstStyle/>
          <a:p>
            <a:pPr marL="0" marR="0">
              <a:lnSpc>
                <a:spcPct val="95000"/>
              </a:lnSpc>
              <a:buNone/>
            </a:pPr>
            <a:r>
              <a:rPr lang="en-US" sz="4400" b="1" dirty="0">
                <a:solidFill>
                  <a:srgbClr val="FF0000"/>
                </a:solidFill>
                <a:effectLst/>
                <a:ea typeface="Times New Roman" panose="02020603050405020304" pitchFamily="18" charset="0"/>
              </a:rPr>
              <a:t>LOSER’S LIMP</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EE89E4A6-2CFA-3375-A745-916651E831D5}"/>
              </a:ext>
            </a:extLst>
          </p:cNvPr>
          <p:cNvSpPr>
            <a:spLocks noGrp="1"/>
          </p:cNvSpPr>
          <p:nvPr>
            <p:ph idx="1"/>
          </p:nvPr>
        </p:nvSpPr>
        <p:spPr>
          <a:xfrm>
            <a:off x="220337" y="827315"/>
            <a:ext cx="8923663" cy="6030684"/>
          </a:xfrm>
        </p:spPr>
        <p:txBody>
          <a:bodyPr>
            <a:normAutofit fontScale="92500" lnSpcReduction="20000"/>
          </a:bodyPr>
          <a:lstStyle/>
          <a:p>
            <a:pPr marL="457200" lvl="0" indent="-457200">
              <a:lnSpc>
                <a:spcPct val="105000"/>
              </a:lnSpc>
              <a:spcBef>
                <a:spcPts val="0"/>
              </a:spcBef>
              <a:buFont typeface="+mj-lt"/>
              <a:buAutoNum type="alphaUcPeriod" startAt="8"/>
            </a:pPr>
            <a:r>
              <a:rPr lang="en-US" dirty="0">
                <a:ea typeface="Times New Roman" panose="02020603050405020304" pitchFamily="18" charset="0"/>
              </a:rPr>
              <a:t>Shifting the blame to anyone but me. It's as old as the Garden of Eden. After Adam and Eve ate from the tree, God said in effect, "What is going on here?" Adam said, "The woman made me do it. It wasn't </a:t>
            </a:r>
            <a:r>
              <a:rPr lang="en-US" i="1" dirty="0">
                <a:ea typeface="Times New Roman" panose="02020603050405020304" pitchFamily="18" charset="0"/>
              </a:rPr>
              <a:t>my</a:t>
            </a:r>
            <a:r>
              <a:rPr lang="en-US" dirty="0">
                <a:ea typeface="Times New Roman" panose="02020603050405020304" pitchFamily="18" charset="0"/>
              </a:rPr>
              <a:t> fault. Eve said, "The Serpent made me do it! It wasn't </a:t>
            </a:r>
            <a:r>
              <a:rPr lang="en-US" i="1" dirty="0">
                <a:ea typeface="Times New Roman" panose="02020603050405020304" pitchFamily="18" charset="0"/>
              </a:rPr>
              <a:t>my </a:t>
            </a:r>
            <a:r>
              <a:rPr lang="en-US" dirty="0">
                <a:ea typeface="Times New Roman" panose="02020603050405020304" pitchFamily="18" charset="0"/>
              </a:rPr>
              <a:t>fault." Blame shifting. Refusing to take responsibility. </a:t>
            </a:r>
            <a:endParaRPr lang="en-US" sz="3600" dirty="0">
              <a:latin typeface="Times New Roman" panose="02020603050405020304" pitchFamily="18" charset="0"/>
              <a:ea typeface="Times New Roman" panose="02020603050405020304" pitchFamily="18" charset="0"/>
            </a:endParaRPr>
          </a:p>
          <a:p>
            <a:pPr marL="457200" lvl="0" indent="-457200">
              <a:lnSpc>
                <a:spcPct val="105000"/>
              </a:lnSpc>
              <a:spcBef>
                <a:spcPts val="0"/>
              </a:spcBef>
              <a:buFont typeface="Arial" panose="020B0604020202020204" pitchFamily="34" charset="0"/>
              <a:buAutoNum type="alphaUcPeriod" startAt="8"/>
            </a:pPr>
            <a:r>
              <a:rPr lang="en-US" dirty="0">
                <a:ea typeface="Times New Roman" panose="02020603050405020304" pitchFamily="18" charset="0"/>
              </a:rPr>
              <a:t>Zig Ziglar calls what I'm talking about "Loser's Limp." In his book, SEE YOU AT THE TOP. Football player chasing the runner toward the end zone – pulls up – losers limp.</a:t>
            </a:r>
            <a:endParaRPr lang="en-US" sz="3600" dirty="0">
              <a:latin typeface="Times New Roman" panose="02020603050405020304" pitchFamily="18" charset="0"/>
              <a:ea typeface="Times New Roman" panose="02020603050405020304" pitchFamily="18" charset="0"/>
            </a:endParaRPr>
          </a:p>
          <a:p>
            <a:pPr marL="457200" lvl="0" indent="-457200">
              <a:lnSpc>
                <a:spcPct val="105000"/>
              </a:lnSpc>
              <a:spcBef>
                <a:spcPts val="0"/>
              </a:spcBef>
              <a:buFont typeface="Arial" panose="020B0604020202020204" pitchFamily="34" charset="0"/>
              <a:buAutoNum type="alphaUcPeriod" startAt="8"/>
            </a:pPr>
            <a:r>
              <a:rPr lang="en-US" dirty="0">
                <a:ea typeface="Times New Roman" panose="02020603050405020304" pitchFamily="18" charset="0"/>
              </a:rPr>
              <a:t>Many start to believe their own excuses.</a:t>
            </a:r>
            <a:endParaRPr lang="en-US" sz="3600" dirty="0">
              <a:latin typeface="Times New Roman" panose="02020603050405020304" pitchFamily="18" charset="0"/>
              <a:ea typeface="Times New Roman" panose="02020603050405020304" pitchFamily="18" charset="0"/>
            </a:endParaRPr>
          </a:p>
          <a:p>
            <a:pPr marL="457200" lvl="0" indent="-457200">
              <a:lnSpc>
                <a:spcPct val="105000"/>
              </a:lnSpc>
              <a:spcBef>
                <a:spcPts val="0"/>
              </a:spcBef>
              <a:buFont typeface="Arial" panose="020B0604020202020204" pitchFamily="34" charset="0"/>
              <a:buAutoNum type="alphaUcPeriod" startAt="8"/>
            </a:pPr>
            <a:r>
              <a:rPr lang="en-US" dirty="0">
                <a:ea typeface="Times New Roman" panose="02020603050405020304" pitchFamily="18" charset="0"/>
              </a:rPr>
              <a:t>I want to point out three areas of life where blame-shifting "victims" lose.</a:t>
            </a:r>
            <a:endParaRPr lang="en-US" dirty="0"/>
          </a:p>
        </p:txBody>
      </p:sp>
    </p:spTree>
    <p:extLst>
      <p:ext uri="{BB962C8B-B14F-4D97-AF65-F5344CB8AC3E}">
        <p14:creationId xmlns:p14="http://schemas.microsoft.com/office/powerpoint/2010/main" val="20672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25F1-E78C-3EB6-497F-FDE0152F7096}"/>
              </a:ext>
            </a:extLst>
          </p:cNvPr>
          <p:cNvSpPr>
            <a:spLocks noGrp="1"/>
          </p:cNvSpPr>
          <p:nvPr>
            <p:ph type="title"/>
          </p:nvPr>
        </p:nvSpPr>
        <p:spPr/>
        <p:txBody>
          <a:bodyPr>
            <a:normAutofit/>
          </a:bodyPr>
          <a:lstStyle/>
          <a:p>
            <a:pPr marL="0" marR="0">
              <a:lnSpc>
                <a:spcPct val="95000"/>
              </a:lnSpc>
              <a:buNone/>
            </a:pPr>
            <a:r>
              <a:rPr lang="en-US" sz="4400" dirty="0">
                <a:solidFill>
                  <a:srgbClr val="FF0000"/>
                </a:solidFill>
                <a:effectLst/>
                <a:latin typeface="Arial" panose="020B0604020202020204" pitchFamily="34" charset="0"/>
                <a:ea typeface="Times New Roman" panose="02020603050405020304" pitchFamily="18" charset="0"/>
              </a:rPr>
              <a:t>I. </a:t>
            </a:r>
            <a:r>
              <a:rPr lang="en-US" sz="4400" b="1" dirty="0">
                <a:solidFill>
                  <a:srgbClr val="FF0000"/>
                </a:solidFill>
                <a:effectLst/>
                <a:ea typeface="Times New Roman" panose="02020603050405020304" pitchFamily="18" charset="0"/>
              </a:rPr>
              <a:t>They Lose In Their Society.</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930AED9-2440-8783-EC33-F8D9790ABC8F}"/>
              </a:ext>
            </a:extLst>
          </p:cNvPr>
          <p:cNvSpPr>
            <a:spLocks noGrp="1"/>
          </p:cNvSpPr>
          <p:nvPr>
            <p:ph idx="1"/>
          </p:nvPr>
        </p:nvSpPr>
        <p:spPr/>
        <p:txBody>
          <a:bodyPr>
            <a:normAutofit/>
          </a:bodyPr>
          <a:lstStyle/>
          <a:p>
            <a:pPr marL="457200" lvl="0" indent="-457200">
              <a:lnSpc>
                <a:spcPct val="100000"/>
              </a:lnSpc>
              <a:spcBef>
                <a:spcPts val="0"/>
              </a:spcBef>
              <a:buFont typeface="Arial" panose="020B0604020202020204" pitchFamily="34" charset="0"/>
              <a:buAutoNum type="alphaUcPeriod"/>
            </a:pPr>
            <a:r>
              <a:rPr lang="en-US" dirty="0">
                <a:ea typeface="Times New Roman" panose="02020603050405020304" pitchFamily="18" charset="0"/>
              </a:rPr>
              <a:t>Rapist can't stop – too much libido.</a:t>
            </a:r>
            <a:endParaRPr lang="en-US"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pPr>
            <a:r>
              <a:rPr lang="en-US" dirty="0">
                <a:ea typeface="Times New Roman" panose="02020603050405020304" pitchFamily="18" charset="0"/>
              </a:rPr>
              <a:t>Killers can’t get rid of the rage driving them.</a:t>
            </a:r>
            <a:endParaRPr lang="en-US"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pPr>
            <a:r>
              <a:rPr lang="en-US" dirty="0">
                <a:ea typeface="Times New Roman" panose="02020603050405020304" pitchFamily="18" charset="0"/>
              </a:rPr>
              <a:t>Kleptomaniacs can’t stop stealing.</a:t>
            </a:r>
            <a:endParaRPr lang="en-US"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pPr>
            <a:r>
              <a:rPr lang="en-US" dirty="0">
                <a:ea typeface="Times New Roman" panose="02020603050405020304" pitchFamily="18" charset="0"/>
              </a:rPr>
              <a:t>Smokers sue tobacco companies</a:t>
            </a:r>
            <a:endParaRPr lang="en-US"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pPr>
            <a:r>
              <a:rPr lang="en-US" dirty="0">
                <a:ea typeface="Times New Roman" panose="02020603050405020304" pitchFamily="18" charset="0"/>
              </a:rPr>
              <a:t>School shootings – blame society, police, parents, teachers, social workers</a:t>
            </a:r>
            <a:endParaRPr lang="en-US"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pPr>
            <a:r>
              <a:rPr lang="en-US" dirty="0">
                <a:ea typeface="Times New Roman" panose="02020603050405020304" pitchFamily="18" charset="0"/>
              </a:rPr>
              <a:t>Society rejects those who blame others for their mistakes.</a:t>
            </a:r>
            <a:endParaRPr lang="en-US"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pPr>
            <a:r>
              <a:rPr lang="en-US" dirty="0">
                <a:ea typeface="Times New Roman" panose="02020603050405020304" pitchFamily="18" charset="0"/>
              </a:rPr>
              <a:t>Those who shun personal responsibility lose in their society.</a:t>
            </a:r>
            <a:endParaRPr lang="en-US" dirty="0"/>
          </a:p>
        </p:txBody>
      </p:sp>
    </p:spTree>
    <p:extLst>
      <p:ext uri="{BB962C8B-B14F-4D97-AF65-F5344CB8AC3E}">
        <p14:creationId xmlns:p14="http://schemas.microsoft.com/office/powerpoint/2010/main" val="25074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744B-AD4B-B3A9-DC97-3B311B4E9C5B}"/>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 They Also Lose in their </a:t>
            </a:r>
            <a:br>
              <a:rPr lang="en-US" sz="4000" b="1" dirty="0">
                <a:solidFill>
                  <a:srgbClr val="FF0000"/>
                </a:solidFill>
                <a:effectLst/>
                <a:ea typeface="Times New Roman" panose="02020603050405020304" pitchFamily="18" charset="0"/>
              </a:rPr>
            </a:br>
            <a:r>
              <a:rPr lang="en-US" sz="4000" b="1" dirty="0">
                <a:solidFill>
                  <a:srgbClr val="FF0000"/>
                </a:solidFill>
                <a:effectLst/>
                <a:ea typeface="Times New Roman" panose="02020603050405020304" pitchFamily="18" charset="0"/>
              </a:rPr>
              <a:t>Personal Relationships.</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1AD4EB98-F21D-79B9-613D-DEB4F9FCD9AD}"/>
              </a:ext>
            </a:extLst>
          </p:cNvPr>
          <p:cNvSpPr>
            <a:spLocks noGrp="1"/>
          </p:cNvSpPr>
          <p:nvPr>
            <p:ph idx="1"/>
          </p:nvPr>
        </p:nvSpPr>
        <p:spPr>
          <a:xfrm>
            <a:off x="220337" y="1132114"/>
            <a:ext cx="8923663" cy="5725885"/>
          </a:xfrm>
        </p:spPr>
        <p:txBody>
          <a:bodyPr>
            <a:noAutofit/>
          </a:bodyPr>
          <a:lstStyle/>
          <a:p>
            <a:pPr marL="457200" lvl="0" indent="-457200">
              <a:lnSpc>
                <a:spcPct val="80000"/>
              </a:lnSpc>
              <a:spcBef>
                <a:spcPts val="0"/>
              </a:spcBef>
              <a:buFont typeface="Arial" panose="020B0604020202020204" pitchFamily="34" charset="0"/>
              <a:buAutoNum type="alphaUcPeriod"/>
            </a:pPr>
            <a:r>
              <a:rPr lang="en-US" sz="2400" dirty="0">
                <a:ea typeface="Times New Roman" panose="02020603050405020304" pitchFamily="18" charset="0"/>
              </a:rPr>
              <a:t>A 60's folk song by Anna Russell, as quoted by Jay Adams in COMPETENT TO COUNSEL, characterizes what it is often like to go to a counselor.</a:t>
            </a:r>
            <a:endParaRPr lang="en-US" sz="2400" dirty="0">
              <a:latin typeface="Times New Roman" panose="02020603050405020304" pitchFamily="18" charset="0"/>
              <a:ea typeface="Times New Roman" panose="02020603050405020304" pitchFamily="18" charset="0"/>
            </a:endParaRPr>
          </a:p>
          <a:p>
            <a:pPr marL="457200" indent="0">
              <a:lnSpc>
                <a:spcPct val="80000"/>
              </a:lnSpc>
              <a:spcBef>
                <a:spcPts val="0"/>
              </a:spcBef>
              <a:buNone/>
            </a:pPr>
            <a:r>
              <a:rPr lang="en-US" sz="2400" dirty="0">
                <a:ea typeface="Times New Roman" panose="02020603050405020304" pitchFamily="18" charset="0"/>
              </a:rPr>
              <a:t>I went to my psychiatrist to be psychoanalyzed</a:t>
            </a:r>
            <a:br>
              <a:rPr lang="en-US" sz="2400" dirty="0">
                <a:ea typeface="Times New Roman" panose="02020603050405020304" pitchFamily="18" charset="0"/>
              </a:rPr>
            </a:br>
            <a:r>
              <a:rPr lang="en-US" sz="2400" dirty="0">
                <a:ea typeface="Times New Roman" panose="02020603050405020304" pitchFamily="18" charset="0"/>
              </a:rPr>
              <a:t>To find out why I killed the cat and blackened my  	husband's eyes.</a:t>
            </a:r>
            <a:br>
              <a:rPr lang="en-US" sz="2400" dirty="0">
                <a:ea typeface="Times New Roman" panose="02020603050405020304" pitchFamily="18" charset="0"/>
              </a:rPr>
            </a:br>
            <a:r>
              <a:rPr lang="en-US" sz="2400" dirty="0">
                <a:ea typeface="Times New Roman" panose="02020603050405020304" pitchFamily="18" charset="0"/>
              </a:rPr>
              <a:t>He laid me on a downy couch to see what he could find,</a:t>
            </a:r>
            <a:br>
              <a:rPr lang="en-US" sz="2400" dirty="0">
                <a:ea typeface="Times New Roman" panose="02020603050405020304" pitchFamily="18" charset="0"/>
              </a:rPr>
            </a:br>
            <a:r>
              <a:rPr lang="en-US" sz="2400" dirty="0">
                <a:ea typeface="Times New Roman" panose="02020603050405020304" pitchFamily="18" charset="0"/>
              </a:rPr>
              <a:t>And here is what he dredged up from my subconscious 	mind:</a:t>
            </a:r>
            <a:br>
              <a:rPr lang="en-US" sz="2400" dirty="0">
                <a:ea typeface="Times New Roman" panose="02020603050405020304" pitchFamily="18" charset="0"/>
              </a:rPr>
            </a:br>
            <a:r>
              <a:rPr lang="en-US" sz="2400" dirty="0">
                <a:ea typeface="Times New Roman" panose="02020603050405020304" pitchFamily="18" charset="0"/>
              </a:rPr>
              <a:t>When I was one, my mommy hid my dolly in a trunk,</a:t>
            </a:r>
            <a:br>
              <a:rPr lang="en-US" sz="2400" dirty="0">
                <a:ea typeface="Times New Roman" panose="02020603050405020304" pitchFamily="18" charset="0"/>
              </a:rPr>
            </a:br>
            <a:r>
              <a:rPr lang="en-US" sz="2400" dirty="0">
                <a:ea typeface="Times New Roman" panose="02020603050405020304" pitchFamily="18" charset="0"/>
              </a:rPr>
              <a:t>And so it follows naturally that I am always drunk.</a:t>
            </a:r>
            <a:br>
              <a:rPr lang="en-US" sz="2400" dirty="0">
                <a:ea typeface="Times New Roman" panose="02020603050405020304" pitchFamily="18" charset="0"/>
              </a:rPr>
            </a:br>
            <a:r>
              <a:rPr lang="en-US" sz="2400" dirty="0">
                <a:ea typeface="Times New Roman" panose="02020603050405020304" pitchFamily="18" charset="0"/>
              </a:rPr>
              <a:t>When I was two, I saw my father kiss the maid one day,</a:t>
            </a:r>
            <a:br>
              <a:rPr lang="en-US" sz="2400" dirty="0">
                <a:ea typeface="Times New Roman" panose="02020603050405020304" pitchFamily="18" charset="0"/>
              </a:rPr>
            </a:br>
            <a:r>
              <a:rPr lang="en-US" sz="2400" dirty="0">
                <a:ea typeface="Times New Roman" panose="02020603050405020304" pitchFamily="18" charset="0"/>
              </a:rPr>
              <a:t>And that is why I suffer now from kleptomania.</a:t>
            </a:r>
            <a:br>
              <a:rPr lang="en-US" sz="2400" dirty="0">
                <a:ea typeface="Times New Roman" panose="02020603050405020304" pitchFamily="18" charset="0"/>
              </a:rPr>
            </a:br>
            <a:r>
              <a:rPr lang="en-US" sz="2400" dirty="0">
                <a:ea typeface="Times New Roman" panose="02020603050405020304" pitchFamily="18" charset="0"/>
              </a:rPr>
              <a:t>At three, I had the feeling of ambivalence toward my 	brothers,</a:t>
            </a:r>
            <a:br>
              <a:rPr lang="en-US" sz="2400" dirty="0">
                <a:ea typeface="Times New Roman" panose="02020603050405020304" pitchFamily="18" charset="0"/>
              </a:rPr>
            </a:br>
            <a:r>
              <a:rPr lang="en-US" sz="2400" dirty="0">
                <a:ea typeface="Times New Roman" panose="02020603050405020304" pitchFamily="18" charset="0"/>
              </a:rPr>
              <a:t>And so it follows naturally I poison all my lovers.</a:t>
            </a:r>
            <a:br>
              <a:rPr lang="en-US" sz="2400" dirty="0">
                <a:ea typeface="Times New Roman" panose="02020603050405020304" pitchFamily="18" charset="0"/>
              </a:rPr>
            </a:br>
            <a:r>
              <a:rPr lang="en-US" sz="2400" dirty="0">
                <a:ea typeface="Times New Roman" panose="02020603050405020304" pitchFamily="18" charset="0"/>
              </a:rPr>
              <a:t>But I am happy; now I've learned the lesson this has 	taught;</a:t>
            </a:r>
            <a:br>
              <a:rPr lang="en-US" sz="2400" dirty="0">
                <a:ea typeface="Times New Roman" panose="02020603050405020304" pitchFamily="18" charset="0"/>
              </a:rPr>
            </a:br>
            <a:r>
              <a:rPr lang="en-US" sz="2400" dirty="0">
                <a:ea typeface="Times New Roman" panose="02020603050405020304" pitchFamily="18" charset="0"/>
              </a:rPr>
              <a:t>That everything I do that's wrong is someone else's fault.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67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174DC-4464-C3F2-88CE-EA05FDCDA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F30EE-170F-E560-1F60-634962A2A9DE}"/>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 They Also Lose in their </a:t>
            </a:r>
            <a:br>
              <a:rPr lang="en-US" sz="4000" b="1" dirty="0">
                <a:solidFill>
                  <a:srgbClr val="FF0000"/>
                </a:solidFill>
                <a:effectLst/>
                <a:ea typeface="Times New Roman" panose="02020603050405020304" pitchFamily="18" charset="0"/>
              </a:rPr>
            </a:br>
            <a:r>
              <a:rPr lang="en-US" sz="4000" b="1" dirty="0">
                <a:solidFill>
                  <a:srgbClr val="FF0000"/>
                </a:solidFill>
                <a:effectLst/>
                <a:ea typeface="Times New Roman" panose="02020603050405020304" pitchFamily="18" charset="0"/>
              </a:rPr>
              <a:t>Personal Relationships.</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7A669D5-309C-EE78-528C-AF5A9FFFBFA2}"/>
              </a:ext>
            </a:extLst>
          </p:cNvPr>
          <p:cNvSpPr>
            <a:spLocks noGrp="1"/>
          </p:cNvSpPr>
          <p:nvPr>
            <p:ph idx="1"/>
          </p:nvPr>
        </p:nvSpPr>
        <p:spPr>
          <a:xfrm>
            <a:off x="220337" y="1132114"/>
            <a:ext cx="8923663" cy="5725885"/>
          </a:xfrm>
        </p:spPr>
        <p:txBody>
          <a:bodyPr>
            <a:noAutofit/>
          </a:bodyPr>
          <a:lstStyle/>
          <a:p>
            <a:pPr marL="457200" lvl="0" indent="-457200">
              <a:lnSpc>
                <a:spcPct val="80000"/>
              </a:lnSpc>
              <a:spcBef>
                <a:spcPts val="0"/>
              </a:spcBef>
              <a:buFont typeface="+mj-lt"/>
              <a:buAutoNum type="alphaUcPeriod" startAt="2"/>
            </a:pPr>
            <a:r>
              <a:rPr lang="en-US" sz="2500" dirty="0">
                <a:ea typeface="Times New Roman" panose="02020603050405020304" pitchFamily="18" charset="0"/>
              </a:rPr>
              <a:t>Proverbs 20:4  The lazy man will not plow because of winter; He will beg during harvest and have nothing.</a:t>
            </a:r>
            <a:endParaRPr lang="en-US" sz="2500" dirty="0">
              <a:latin typeface="Times New Roman" panose="02020603050405020304" pitchFamily="18" charset="0"/>
              <a:ea typeface="Times New Roman" panose="02020603050405020304" pitchFamily="18" charset="0"/>
            </a:endParaRPr>
          </a:p>
          <a:p>
            <a:pPr marL="457200" lvl="0" indent="-457200">
              <a:lnSpc>
                <a:spcPct val="80000"/>
              </a:lnSpc>
              <a:spcBef>
                <a:spcPts val="0"/>
              </a:spcBef>
              <a:buFont typeface="Arial" panose="020B0604020202020204" pitchFamily="34" charset="0"/>
              <a:buAutoNum type="alphaUcPeriod" startAt="2"/>
            </a:pPr>
            <a:r>
              <a:rPr lang="en-US" sz="2500" dirty="0">
                <a:ea typeface="Times New Roman" panose="02020603050405020304" pitchFamily="18" charset="0"/>
              </a:rPr>
              <a:t>Proverbs 26:13–16  The lazy man says, “There is a lion in the road! A fierce lion is in the streets!” 14 As a door turns on its hinges, So does the lazy man on his bed. 15 The lazy man buries his hand in the bowl; It wearies him to bring it back to his mouth. 16 The lazy man is wiser in his own eyes Than seven men who can answer sensibly.</a:t>
            </a:r>
            <a:endParaRPr lang="en-US" sz="2500" dirty="0">
              <a:latin typeface="Times New Roman" panose="02020603050405020304" pitchFamily="18" charset="0"/>
              <a:ea typeface="Times New Roman" panose="02020603050405020304" pitchFamily="18" charset="0"/>
            </a:endParaRPr>
          </a:p>
          <a:p>
            <a:pPr marL="457200" lvl="0" indent="-457200">
              <a:lnSpc>
                <a:spcPct val="80000"/>
              </a:lnSpc>
              <a:spcBef>
                <a:spcPts val="0"/>
              </a:spcBef>
              <a:buFont typeface="Arial" panose="020B0604020202020204" pitchFamily="34" charset="0"/>
              <a:buAutoNum type="alphaUcPeriod" startAt="2"/>
            </a:pPr>
            <a:r>
              <a:rPr lang="en-US" sz="2500" dirty="0">
                <a:ea typeface="Times New Roman" panose="02020603050405020304" pitchFamily="18" charset="0"/>
              </a:rPr>
              <a:t>Alcoholics, Child abuse, homosexuals, thieves, murderers, fornication, divorce</a:t>
            </a:r>
            <a:endParaRPr lang="en-US" sz="2500" dirty="0">
              <a:latin typeface="Times New Roman" panose="02020603050405020304" pitchFamily="18" charset="0"/>
              <a:ea typeface="Times New Roman" panose="02020603050405020304" pitchFamily="18" charset="0"/>
            </a:endParaRPr>
          </a:p>
          <a:p>
            <a:pPr marL="457200" lvl="0" indent="-457200">
              <a:lnSpc>
                <a:spcPct val="80000"/>
              </a:lnSpc>
              <a:spcBef>
                <a:spcPts val="0"/>
              </a:spcBef>
              <a:buFont typeface="Arial" panose="020B0604020202020204" pitchFamily="34" charset="0"/>
              <a:buAutoNum type="alphaUcPeriod" startAt="2"/>
            </a:pPr>
            <a:r>
              <a:rPr lang="en-US" sz="2500" dirty="0">
                <a:ea typeface="Times New Roman" panose="02020603050405020304" pitchFamily="18" charset="0"/>
              </a:rPr>
              <a:t>When we blame those around us for our failures, it destroys those relationships.</a:t>
            </a:r>
            <a:endParaRPr lang="en-US" sz="2500" dirty="0">
              <a:latin typeface="Times New Roman" panose="02020603050405020304" pitchFamily="18" charset="0"/>
              <a:ea typeface="Times New Roman" panose="02020603050405020304" pitchFamily="18" charset="0"/>
            </a:endParaRPr>
          </a:p>
          <a:p>
            <a:pPr marL="457200" lvl="0" indent="-457200">
              <a:lnSpc>
                <a:spcPct val="80000"/>
              </a:lnSpc>
              <a:spcBef>
                <a:spcPts val="0"/>
              </a:spcBef>
              <a:buFont typeface="Arial" panose="020B0604020202020204" pitchFamily="34" charset="0"/>
              <a:buAutoNum type="alphaUcPeriod" startAt="2"/>
            </a:pPr>
            <a:r>
              <a:rPr lang="en-US" sz="2500" dirty="0">
                <a:ea typeface="Times New Roman" panose="02020603050405020304" pitchFamily="18" charset="0"/>
              </a:rPr>
              <a:t>The first step in change is accepting responsibility for your actions or, to put it another way, admitting you have a problem you need to deal with.</a:t>
            </a:r>
            <a:endParaRPr lang="en-US" sz="2500" dirty="0">
              <a:latin typeface="Times New Roman" panose="02020603050405020304" pitchFamily="18" charset="0"/>
              <a:ea typeface="Times New Roman" panose="02020603050405020304" pitchFamily="18" charset="0"/>
            </a:endParaRPr>
          </a:p>
          <a:p>
            <a:pPr marL="457200" lvl="0" indent="-457200">
              <a:lnSpc>
                <a:spcPct val="80000"/>
              </a:lnSpc>
              <a:spcBef>
                <a:spcPts val="0"/>
              </a:spcBef>
              <a:buFont typeface="Arial" panose="020B0604020202020204" pitchFamily="34" charset="0"/>
              <a:buAutoNum type="alphaUcPeriod" startAt="2"/>
            </a:pPr>
            <a:r>
              <a:rPr lang="en-US" sz="2500" dirty="0">
                <a:ea typeface="Times New Roman" panose="02020603050405020304" pitchFamily="18" charset="0"/>
              </a:rPr>
              <a:t>Shifting blame makes us losers in our society. It also makes us losers in our personal lives. </a:t>
            </a:r>
            <a:endParaRPr lang="en-US" sz="2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54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027B-300F-0A20-A484-82D52010A36F}"/>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III. Those Who Shift Blame </a:t>
            </a:r>
            <a:br>
              <a:rPr lang="en-US" sz="4000" b="1" dirty="0">
                <a:solidFill>
                  <a:srgbClr val="FF0000"/>
                </a:solidFill>
                <a:effectLst/>
                <a:ea typeface="Times New Roman" panose="02020603050405020304" pitchFamily="18" charset="0"/>
              </a:rPr>
            </a:br>
            <a:r>
              <a:rPr lang="en-US" sz="4000" b="1" dirty="0">
                <a:solidFill>
                  <a:srgbClr val="FF0000"/>
                </a:solidFill>
                <a:effectLst/>
                <a:ea typeface="Times New Roman" panose="02020603050405020304" pitchFamily="18" charset="0"/>
              </a:rPr>
              <a:t>Lose with God.</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F0139F37-D7AB-9990-B022-CD692150CA8E}"/>
              </a:ext>
            </a:extLst>
          </p:cNvPr>
          <p:cNvSpPr>
            <a:spLocks noGrp="1"/>
          </p:cNvSpPr>
          <p:nvPr>
            <p:ph idx="1"/>
          </p:nvPr>
        </p:nvSpPr>
        <p:spPr>
          <a:xfrm>
            <a:off x="220337" y="1153886"/>
            <a:ext cx="8923663" cy="5704113"/>
          </a:xfrm>
        </p:spPr>
        <p:txBody>
          <a:bodyPr>
            <a:normAutofit fontScale="85000" lnSpcReduction="10000"/>
          </a:bodyPr>
          <a:lstStyle/>
          <a:p>
            <a:pPr marL="457200" lvl="0" indent="-457200">
              <a:lnSpc>
                <a:spcPct val="100000"/>
              </a:lnSpc>
              <a:spcBef>
                <a:spcPts val="0"/>
              </a:spcBef>
              <a:buFont typeface="Arial" panose="020B0604020202020204" pitchFamily="34" charset="0"/>
              <a:buAutoNum type="alphaUcPeriod"/>
              <a:tabLst>
                <a:tab pos="457200" algn="l"/>
              </a:tabLst>
            </a:pPr>
            <a:r>
              <a:rPr lang="en-US" dirty="0">
                <a:ea typeface="Times New Roman" panose="02020603050405020304" pitchFamily="18" charset="0"/>
              </a:rPr>
              <a:t>Salvation demands repentance – admit I am a sinner</a:t>
            </a:r>
            <a:endParaRPr lang="en-US" sz="3600"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tabLst>
                <a:tab pos="457200" algn="l"/>
              </a:tabLst>
            </a:pPr>
            <a:r>
              <a:rPr lang="en-US" dirty="0">
                <a:ea typeface="Times New Roman" panose="02020603050405020304" pitchFamily="18" charset="0"/>
              </a:rPr>
              <a:t>Can not blame others on judgment day – Parents, spouse, preacher, society, government, schools, neighborhood</a:t>
            </a:r>
            <a:endParaRPr lang="en-US" sz="3600"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a:tabLst>
                <a:tab pos="457200" algn="l"/>
              </a:tabLst>
            </a:pPr>
            <a:r>
              <a:rPr lang="en-US" dirty="0">
                <a:ea typeface="Times New Roman" panose="02020603050405020304" pitchFamily="18" charset="0"/>
              </a:rPr>
              <a:t>1 Corinthians 6:9–11  Do you not know that the unrighteous will not inherit the kingdom of God? Do not be deceived. Neither fornicators, nor idolaters, nor adulterers, nor homosexuals, nor sodomites, </a:t>
            </a:r>
            <a:r>
              <a:rPr lang="en-US" baseline="30000" dirty="0">
                <a:ea typeface="Times New Roman" panose="02020603050405020304" pitchFamily="18" charset="0"/>
              </a:rPr>
              <a:t>10</a:t>
            </a:r>
            <a:r>
              <a:rPr lang="en-US" dirty="0">
                <a:ea typeface="Times New Roman" panose="02020603050405020304" pitchFamily="18" charset="0"/>
              </a:rPr>
              <a:t> nor thieves, nor covetous, nor drunkards, nor revilers, nor extortioners will inherit the kingdom of God. </a:t>
            </a:r>
            <a:r>
              <a:rPr lang="en-US" baseline="30000" dirty="0">
                <a:ea typeface="Times New Roman" panose="02020603050405020304" pitchFamily="18" charset="0"/>
              </a:rPr>
              <a:t>11</a:t>
            </a:r>
            <a:r>
              <a:rPr lang="en-US" dirty="0">
                <a:ea typeface="Times New Roman" panose="02020603050405020304" pitchFamily="18" charset="0"/>
              </a:rPr>
              <a:t> And such were some of you. But you were washed, but you were sanctified, but you were justified in the name of the Lord Jesus and by the Spirit of our God.</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0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935C4-9FA8-AA7D-F011-9B4776789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285F3-1E51-6181-E073-779E9C339545}"/>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III. Those Who Shift Blame </a:t>
            </a:r>
            <a:br>
              <a:rPr lang="en-US" sz="4000" b="1" dirty="0">
                <a:solidFill>
                  <a:srgbClr val="FF0000"/>
                </a:solidFill>
                <a:effectLst/>
                <a:ea typeface="Times New Roman" panose="02020603050405020304" pitchFamily="18" charset="0"/>
              </a:rPr>
            </a:br>
            <a:r>
              <a:rPr lang="en-US" sz="4000" b="1" dirty="0">
                <a:solidFill>
                  <a:srgbClr val="FF0000"/>
                </a:solidFill>
                <a:effectLst/>
                <a:ea typeface="Times New Roman" panose="02020603050405020304" pitchFamily="18" charset="0"/>
              </a:rPr>
              <a:t>Lose with God.</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D66A4F3-6907-F928-3049-3B1A9AB6DFB0}"/>
              </a:ext>
            </a:extLst>
          </p:cNvPr>
          <p:cNvSpPr>
            <a:spLocks noGrp="1"/>
          </p:cNvSpPr>
          <p:nvPr>
            <p:ph idx="1"/>
          </p:nvPr>
        </p:nvSpPr>
        <p:spPr>
          <a:xfrm>
            <a:off x="220337" y="1153886"/>
            <a:ext cx="8923663" cy="5704113"/>
          </a:xfrm>
        </p:spPr>
        <p:txBody>
          <a:bodyPr>
            <a:normAutofit fontScale="92500" lnSpcReduction="20000"/>
          </a:bodyPr>
          <a:lstStyle/>
          <a:p>
            <a:pPr marL="457200" lvl="0" indent="-457200">
              <a:lnSpc>
                <a:spcPct val="100000"/>
              </a:lnSpc>
              <a:spcBef>
                <a:spcPts val="0"/>
              </a:spcBef>
              <a:buFont typeface="+mj-lt"/>
              <a:buAutoNum type="alphaUcPeriod" startAt="4"/>
            </a:pPr>
            <a:r>
              <a:rPr lang="en-US" dirty="0">
                <a:ea typeface="Times New Roman" panose="02020603050405020304" pitchFamily="18" charset="0"/>
              </a:rPr>
              <a:t>There is a way of escape - 1 Corinthians 10:13  No temptation has overtaken you except such as is common to man; but God is faithful, who will not allow you to be tempted beyond what you are able, but with the temptation will also make the way of escape, that you may be able to bear it.</a:t>
            </a:r>
            <a:endParaRPr lang="en-US" sz="3600" dirty="0">
              <a:latin typeface="Times New Roman" panose="02020603050405020304" pitchFamily="18" charset="0"/>
              <a:ea typeface="Times New Roman" panose="02020603050405020304" pitchFamily="18" charset="0"/>
            </a:endParaRPr>
          </a:p>
          <a:p>
            <a:pPr marL="457200" lvl="0" indent="-457200">
              <a:lnSpc>
                <a:spcPct val="100000"/>
              </a:lnSpc>
              <a:spcBef>
                <a:spcPts val="0"/>
              </a:spcBef>
              <a:buFont typeface="Arial" panose="020B0604020202020204" pitchFamily="34" charset="0"/>
              <a:buAutoNum type="alphaUcPeriod" startAt="4"/>
              <a:tabLst>
                <a:tab pos="457200" algn="l"/>
              </a:tabLst>
            </a:pPr>
            <a:r>
              <a:rPr lang="en-US" dirty="0">
                <a:ea typeface="Times New Roman" panose="02020603050405020304" pitchFamily="18" charset="0"/>
              </a:rPr>
              <a:t>We will stand before God in judgment - 2 Corinthians 5:9–10  Therefore we make it our aim, whether present or absent, to be well pleasing to Him. 10 For we must all appear before the judgment seat of Christ, that each one may receive the things done in the body, according to what he has done, whether good or bad.</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43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2D98-F4D2-19DB-0A23-EE1AE734F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00DC4-4176-0C1D-B5E3-839ED5C56055}"/>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III. Those Who Shift Blame </a:t>
            </a:r>
            <a:br>
              <a:rPr lang="en-US" sz="4000" b="1" dirty="0">
                <a:solidFill>
                  <a:srgbClr val="FF0000"/>
                </a:solidFill>
                <a:effectLst/>
                <a:ea typeface="Times New Roman" panose="02020603050405020304" pitchFamily="18" charset="0"/>
              </a:rPr>
            </a:br>
            <a:r>
              <a:rPr lang="en-US" sz="4000" b="1" dirty="0">
                <a:solidFill>
                  <a:srgbClr val="FF0000"/>
                </a:solidFill>
                <a:effectLst/>
                <a:ea typeface="Times New Roman" panose="02020603050405020304" pitchFamily="18" charset="0"/>
              </a:rPr>
              <a:t>Lose with God.</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551C647E-49A4-3F95-42CD-41E437A02797}"/>
              </a:ext>
            </a:extLst>
          </p:cNvPr>
          <p:cNvSpPr>
            <a:spLocks noGrp="1"/>
          </p:cNvSpPr>
          <p:nvPr>
            <p:ph idx="1"/>
          </p:nvPr>
        </p:nvSpPr>
        <p:spPr>
          <a:xfrm>
            <a:off x="220337" y="1153886"/>
            <a:ext cx="8923663" cy="5704113"/>
          </a:xfrm>
        </p:spPr>
        <p:txBody>
          <a:bodyPr>
            <a:noAutofit/>
          </a:bodyPr>
          <a:lstStyle/>
          <a:p>
            <a:pPr marL="457200" lvl="0" indent="-457200">
              <a:lnSpc>
                <a:spcPct val="85000"/>
              </a:lnSpc>
              <a:spcBef>
                <a:spcPts val="0"/>
              </a:spcBef>
              <a:buFont typeface="+mj-lt"/>
              <a:buAutoNum type="alphaUcPeriod" startAt="6"/>
            </a:pPr>
            <a:r>
              <a:rPr lang="en-US" sz="2800" dirty="0">
                <a:ea typeface="Times New Roman" panose="02020603050405020304" pitchFamily="18" charset="0"/>
              </a:rPr>
              <a:t>Grace? Yes. On the basis of confession and repentance. - 1 Corinthians 15:9–10  For I am the least of the apostles, who am not worthy to be called an apostle, because I persecuted the church of God. 10 But by the grace of God I am what I am, and His grace toward me was not in vain; but I labored more abundantly than they all, yet not I, but the grace of God which was with me.</a:t>
            </a:r>
            <a:endParaRPr lang="en-US" sz="2800" dirty="0">
              <a:latin typeface="Times New Roman" panose="02020603050405020304" pitchFamily="18" charset="0"/>
              <a:ea typeface="Times New Roman" panose="02020603050405020304" pitchFamily="18" charset="0"/>
            </a:endParaRPr>
          </a:p>
          <a:p>
            <a:pPr marL="457200" lvl="0" indent="-457200">
              <a:lnSpc>
                <a:spcPct val="85000"/>
              </a:lnSpc>
              <a:spcBef>
                <a:spcPts val="0"/>
              </a:spcBef>
              <a:buFont typeface="Arial" panose="020B0604020202020204" pitchFamily="34" charset="0"/>
              <a:buAutoNum type="alphaUcPeriod" startAt="6"/>
              <a:tabLst>
                <a:tab pos="457200" algn="l"/>
              </a:tabLst>
            </a:pPr>
            <a:r>
              <a:rPr lang="en-US" sz="2800" dirty="0">
                <a:ea typeface="Times New Roman" panose="02020603050405020304" pitchFamily="18" charset="0"/>
              </a:rPr>
              <a:t>Remain faithful - Revelation 2:10  Do not fear any of those things which you are about to suffer. Indeed, the devil is about to throw some of you into prison, that you may be tested, and you will have tribulation ten days. Be faithful until death, and I will give you the crown of life.</a:t>
            </a:r>
            <a:endParaRPr lang="en-US" sz="2800" dirty="0"/>
          </a:p>
        </p:txBody>
      </p:sp>
    </p:spTree>
    <p:extLst>
      <p:ext uri="{BB962C8B-B14F-4D97-AF65-F5344CB8AC3E}">
        <p14:creationId xmlns:p14="http://schemas.microsoft.com/office/powerpoint/2010/main" val="21493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F741-1A63-46D3-B245-1CB4F8A0513E}"/>
              </a:ext>
            </a:extLst>
          </p:cNvPr>
          <p:cNvSpPr>
            <a:spLocks noGrp="1"/>
          </p:cNvSpPr>
          <p:nvPr>
            <p:ph type="title"/>
          </p:nvPr>
        </p:nvSpPr>
        <p:spPr/>
        <p:txBody>
          <a:bodyPr>
            <a:normAutofit/>
          </a:bodyPr>
          <a:lstStyle/>
          <a:p>
            <a:pPr marL="0" marR="0">
              <a:lnSpc>
                <a:spcPct val="90000"/>
              </a:lnSpc>
              <a:buNone/>
            </a:pPr>
            <a:r>
              <a:rPr lang="en-US" sz="4400" b="1" dirty="0">
                <a:solidFill>
                  <a:srgbClr val="FF0000"/>
                </a:solidFill>
                <a:effectLst/>
                <a:ea typeface="Times New Roman" panose="02020603050405020304" pitchFamily="18" charset="0"/>
              </a:rPr>
              <a:t>WHAT ABOUT YOU?</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BDCBF454-6C9B-DBBD-F90F-DC28BA0384D5}"/>
              </a:ext>
            </a:extLst>
          </p:cNvPr>
          <p:cNvSpPr>
            <a:spLocks noGrp="1"/>
          </p:cNvSpPr>
          <p:nvPr>
            <p:ph idx="1"/>
          </p:nvPr>
        </p:nvSpPr>
        <p:spPr/>
        <p:txBody>
          <a:bodyPr/>
          <a:lstStyle/>
          <a:p>
            <a:pPr marL="457200" lvl="0" indent="-457200">
              <a:buFont typeface="Arial" panose="020B0604020202020204" pitchFamily="34" charset="0"/>
              <a:buAutoNum type="alphaUcPeriod"/>
            </a:pPr>
            <a:r>
              <a:rPr lang="en-US" dirty="0">
                <a:ea typeface="Times New Roman" panose="02020603050405020304" pitchFamily="18" charset="0"/>
              </a:rPr>
              <a:t>Do you have the loser’s limp? </a:t>
            </a:r>
            <a:endParaRPr lang="en-US" sz="3600" dirty="0">
              <a:latin typeface="Times New Roman" panose="02020603050405020304" pitchFamily="18" charset="0"/>
              <a:ea typeface="Times New Roman" panose="02020603050405020304" pitchFamily="18" charset="0"/>
            </a:endParaRPr>
          </a:p>
          <a:p>
            <a:pPr marL="457200" lvl="0" indent="-457200">
              <a:buFont typeface="Arial" panose="020B0604020202020204" pitchFamily="34" charset="0"/>
              <a:buAutoNum type="alphaUcPeriod"/>
            </a:pPr>
            <a:r>
              <a:rPr lang="en-US" dirty="0">
                <a:ea typeface="Times New Roman" panose="02020603050405020304" pitchFamily="18" charset="0"/>
              </a:rPr>
              <a:t>Are you a blame shifter? </a:t>
            </a:r>
            <a:endParaRPr lang="en-US" sz="3600" dirty="0">
              <a:latin typeface="Times New Roman" panose="02020603050405020304" pitchFamily="18" charset="0"/>
              <a:ea typeface="Times New Roman" panose="02020603050405020304" pitchFamily="18" charset="0"/>
            </a:endParaRPr>
          </a:p>
          <a:p>
            <a:pPr marL="457200" lvl="0" indent="-457200">
              <a:buFont typeface="Arial" panose="020B0604020202020204" pitchFamily="34" charset="0"/>
              <a:buAutoNum type="alphaUcPeriod"/>
            </a:pPr>
            <a:r>
              <a:rPr lang="en-US" dirty="0">
                <a:ea typeface="Times New Roman" panose="02020603050405020304" pitchFamily="18" charset="0"/>
              </a:rPr>
              <a:t>An excuse maker? </a:t>
            </a:r>
            <a:endParaRPr lang="en-US" sz="3600" dirty="0">
              <a:latin typeface="Times New Roman" panose="02020603050405020304" pitchFamily="18" charset="0"/>
              <a:ea typeface="Times New Roman" panose="02020603050405020304" pitchFamily="18" charset="0"/>
            </a:endParaRPr>
          </a:p>
          <a:p>
            <a:pPr marL="457200" lvl="0" indent="-457200">
              <a:buFont typeface="Arial" panose="020B0604020202020204" pitchFamily="34" charset="0"/>
              <a:buAutoNum type="alphaUcPeriod"/>
            </a:pPr>
            <a:r>
              <a:rPr lang="en-US" dirty="0">
                <a:ea typeface="Times New Roman" panose="02020603050405020304" pitchFamily="18" charset="0"/>
              </a:rPr>
              <a:t>What are your reasons for not accepting responsibility for your actions? </a:t>
            </a:r>
            <a:endParaRPr lang="en-US" sz="3600" dirty="0">
              <a:latin typeface="Times New Roman" panose="02020603050405020304" pitchFamily="18" charset="0"/>
              <a:ea typeface="Times New Roman" panose="02020603050405020304" pitchFamily="18" charset="0"/>
            </a:endParaRPr>
          </a:p>
          <a:p>
            <a:pPr marL="457200" lvl="0" indent="-457200">
              <a:buFont typeface="Arial" panose="020B0604020202020204" pitchFamily="34" charset="0"/>
              <a:buAutoNum type="alphaUcPeriod"/>
            </a:pPr>
            <a:r>
              <a:rPr lang="en-US" dirty="0">
                <a:ea typeface="Times New Roman" panose="02020603050405020304" pitchFamily="18" charset="0"/>
              </a:rPr>
              <a:t>When are you going to stop it and accept responsibility? </a:t>
            </a:r>
            <a:endParaRPr lang="en-US" sz="3600" dirty="0">
              <a:latin typeface="Times New Roman" panose="02020603050405020304" pitchFamily="18" charset="0"/>
              <a:ea typeface="Times New Roman" panose="02020603050405020304" pitchFamily="18" charset="0"/>
            </a:endParaRPr>
          </a:p>
          <a:p>
            <a:pPr marL="457200" lvl="0" indent="-457200">
              <a:buFont typeface="Arial" panose="020B0604020202020204" pitchFamily="34" charset="0"/>
              <a:buAutoNum type="alphaUcPeriod"/>
            </a:pPr>
            <a:r>
              <a:rPr lang="en-US" dirty="0">
                <a:ea typeface="Times New Roman" panose="02020603050405020304" pitchFamily="18" charset="0"/>
              </a:rPr>
              <a:t>Things can never get better until you do...</a:t>
            </a:r>
            <a:endParaRPr lang="en-US" dirty="0"/>
          </a:p>
        </p:txBody>
      </p:sp>
    </p:spTree>
    <p:extLst>
      <p:ext uri="{BB962C8B-B14F-4D97-AF65-F5344CB8AC3E}">
        <p14:creationId xmlns:p14="http://schemas.microsoft.com/office/powerpoint/2010/main" val="13995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4DE09A-49A0-626E-479F-98FF0876D074}"/>
              </a:ext>
            </a:extLst>
          </p:cNvPr>
          <p:cNvPicPr>
            <a:picLocks noChangeAspect="1"/>
          </p:cNvPicPr>
          <p:nvPr/>
        </p:nvPicPr>
        <p:blipFill rotWithShape="1">
          <a:blip r:embed="rId3"/>
          <a:srcRect r="9630"/>
          <a:stretch>
            <a:fillRect/>
          </a:stretch>
        </p:blipFill>
        <p:spPr>
          <a:xfrm>
            <a:off x="2946400" y="0"/>
            <a:ext cx="6197600"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1" y="0"/>
            <a:ext cx="4165601" cy="6858000"/>
          </a:xfrm>
          <a:noFill/>
        </p:spPr>
        <p:txBody>
          <a:bodyPr>
            <a:noAutofit/>
          </a:bodyPr>
          <a:lstStyle/>
          <a:p>
            <a:pPr algn="ctr"/>
            <a:r>
              <a:rPr lang="en-US" sz="4000" b="1" dirty="0">
                <a:latin typeface="Arial" panose="020B0604020202020204" pitchFamily="34" charset="0"/>
                <a:cs typeface="Arial" panose="020B0604020202020204" pitchFamily="34" charset="0"/>
              </a:rPr>
              <a:t>TONIGHT’S SERMON</a:t>
            </a:r>
            <a:br>
              <a:rPr lang="en-US" sz="4000" b="1" dirty="0">
                <a:latin typeface="Arial" panose="020B0604020202020204" pitchFamily="34" charset="0"/>
                <a:cs typeface="Arial" panose="020B0604020202020204" pitchFamily="34" charset="0"/>
              </a:rPr>
            </a:br>
            <a:r>
              <a:rPr lang="en-US" sz="4000" b="1" cap="all" dirty="0">
                <a:latin typeface="Arial" panose="020B0604020202020204" pitchFamily="34" charset="0"/>
                <a:cs typeface="Arial" panose="020B0604020202020204" pitchFamily="34" charset="0"/>
              </a:rPr>
              <a:t>COPING WITH CARE</a:t>
            </a: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0" y="0"/>
            <a:ext cx="9143999" cy="6858000"/>
          </a:xfrm>
        </p:spPr>
        <p:txBody>
          <a:bodyPr>
            <a:noAutofit/>
          </a:bodyPr>
          <a:lstStyle/>
          <a:p>
            <a:pPr lvl="0">
              <a:lnSpc>
                <a:spcPct val="85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2500" dirty="0">
                <a:solidFill>
                  <a:srgbClr val="000000"/>
                </a:solidFill>
                <a:ea typeface="Calibri" panose="020F0502020204030204" pitchFamily="34" charset="0"/>
              </a:rPr>
              <a:t>Genesis 3:6–19  So when the woman saw that the tree </a:t>
            </a:r>
            <a:r>
              <a:rPr lang="en-US" sz="2500" i="1" dirty="0">
                <a:solidFill>
                  <a:srgbClr val="000000"/>
                </a:solidFill>
                <a:ea typeface="Calibri" panose="020F0502020204030204" pitchFamily="34" charset="0"/>
              </a:rPr>
              <a:t>was</a:t>
            </a:r>
            <a:r>
              <a:rPr lang="en-US" sz="2500" dirty="0">
                <a:solidFill>
                  <a:srgbClr val="000000"/>
                </a:solidFill>
                <a:ea typeface="Calibri" panose="020F0502020204030204" pitchFamily="34" charset="0"/>
              </a:rPr>
              <a:t> good for food, that it </a:t>
            </a:r>
            <a:r>
              <a:rPr lang="en-US" sz="2500" i="1" dirty="0">
                <a:solidFill>
                  <a:srgbClr val="000000"/>
                </a:solidFill>
                <a:ea typeface="Calibri" panose="020F0502020204030204" pitchFamily="34" charset="0"/>
              </a:rPr>
              <a:t>was</a:t>
            </a:r>
            <a:r>
              <a:rPr lang="en-US" sz="2500" dirty="0">
                <a:solidFill>
                  <a:srgbClr val="000000"/>
                </a:solidFill>
                <a:ea typeface="Calibri" panose="020F0502020204030204" pitchFamily="34" charset="0"/>
              </a:rPr>
              <a:t> pleasant to the eyes, and a tree desirable to make </a:t>
            </a:r>
            <a:r>
              <a:rPr lang="en-US" sz="2500" i="1" dirty="0">
                <a:solidFill>
                  <a:srgbClr val="000000"/>
                </a:solidFill>
                <a:ea typeface="Calibri" panose="020F0502020204030204" pitchFamily="34" charset="0"/>
              </a:rPr>
              <a:t>one</a:t>
            </a:r>
            <a:r>
              <a:rPr lang="en-US" sz="2500" dirty="0">
                <a:solidFill>
                  <a:srgbClr val="000000"/>
                </a:solidFill>
                <a:ea typeface="Calibri" panose="020F0502020204030204" pitchFamily="34" charset="0"/>
              </a:rPr>
              <a:t> wise, she took of its fruit and ate. She also gave to her husband with her, and he ate. </a:t>
            </a:r>
            <a:r>
              <a:rPr lang="en-US" sz="2500" baseline="30000" dirty="0">
                <a:solidFill>
                  <a:srgbClr val="000000"/>
                </a:solidFill>
                <a:ea typeface="Calibri" panose="020F0502020204030204" pitchFamily="34" charset="0"/>
              </a:rPr>
              <a:t>7</a:t>
            </a:r>
            <a:r>
              <a:rPr lang="en-US" sz="2500" dirty="0">
                <a:solidFill>
                  <a:srgbClr val="000000"/>
                </a:solidFill>
                <a:ea typeface="Calibri" panose="020F0502020204030204" pitchFamily="34" charset="0"/>
              </a:rPr>
              <a:t> Then the eyes of both of them were opened, and they knew that they </a:t>
            </a:r>
            <a:r>
              <a:rPr lang="en-US" sz="2500" i="1" dirty="0">
                <a:solidFill>
                  <a:srgbClr val="000000"/>
                </a:solidFill>
                <a:ea typeface="Calibri" panose="020F0502020204030204" pitchFamily="34" charset="0"/>
              </a:rPr>
              <a:t>were</a:t>
            </a:r>
            <a:r>
              <a:rPr lang="en-US" sz="2500" dirty="0">
                <a:solidFill>
                  <a:srgbClr val="000000"/>
                </a:solidFill>
                <a:ea typeface="Calibri" panose="020F0502020204030204" pitchFamily="34" charset="0"/>
              </a:rPr>
              <a:t> naked; and they sewed fig leaves together and made themselves coverings. </a:t>
            </a:r>
            <a:r>
              <a:rPr lang="en-US" sz="2500" baseline="30000" dirty="0">
                <a:solidFill>
                  <a:srgbClr val="000000"/>
                </a:solidFill>
                <a:ea typeface="Calibri" panose="020F0502020204030204" pitchFamily="34" charset="0"/>
              </a:rPr>
              <a:t>8</a:t>
            </a:r>
            <a:r>
              <a:rPr lang="en-US" sz="2500" dirty="0">
                <a:solidFill>
                  <a:srgbClr val="000000"/>
                </a:solidFill>
                <a:ea typeface="Calibri" panose="020F0502020204030204" pitchFamily="34" charset="0"/>
              </a:rPr>
              <a:t> And they heard the sound of the </a:t>
            </a:r>
            <a:r>
              <a:rPr lang="en-US" sz="2500" cap="small" dirty="0">
                <a:solidFill>
                  <a:srgbClr val="000000"/>
                </a:solidFill>
                <a:ea typeface="Calibri" panose="020F0502020204030204" pitchFamily="34" charset="0"/>
              </a:rPr>
              <a:t>Lord</a:t>
            </a:r>
            <a:r>
              <a:rPr lang="en-US" sz="2500" dirty="0">
                <a:solidFill>
                  <a:srgbClr val="000000"/>
                </a:solidFill>
                <a:ea typeface="Calibri" panose="020F0502020204030204" pitchFamily="34" charset="0"/>
              </a:rPr>
              <a:t> God walking in the garden in the cool of the day, and Adam and his wife hid themselves from the presence of the </a:t>
            </a:r>
            <a:r>
              <a:rPr lang="en-US" sz="2500" cap="small" dirty="0">
                <a:solidFill>
                  <a:srgbClr val="000000"/>
                </a:solidFill>
                <a:ea typeface="Calibri" panose="020F0502020204030204" pitchFamily="34" charset="0"/>
              </a:rPr>
              <a:t>Lord</a:t>
            </a:r>
            <a:r>
              <a:rPr lang="en-US" sz="2500" dirty="0">
                <a:solidFill>
                  <a:srgbClr val="000000"/>
                </a:solidFill>
                <a:ea typeface="Calibri" panose="020F0502020204030204" pitchFamily="34" charset="0"/>
              </a:rPr>
              <a:t> God among the trees of the garden. </a:t>
            </a:r>
            <a:r>
              <a:rPr lang="en-US" sz="2500" baseline="30000" dirty="0">
                <a:solidFill>
                  <a:srgbClr val="000000"/>
                </a:solidFill>
                <a:ea typeface="Calibri" panose="020F0502020204030204" pitchFamily="34" charset="0"/>
              </a:rPr>
              <a:t>9</a:t>
            </a:r>
            <a:r>
              <a:rPr lang="en-US" sz="2500" dirty="0">
                <a:solidFill>
                  <a:srgbClr val="000000"/>
                </a:solidFill>
                <a:ea typeface="Calibri" panose="020F0502020204030204" pitchFamily="34" charset="0"/>
              </a:rPr>
              <a:t> Then the </a:t>
            </a:r>
            <a:r>
              <a:rPr lang="en-US" sz="2500" cap="small" dirty="0">
                <a:solidFill>
                  <a:srgbClr val="000000"/>
                </a:solidFill>
                <a:ea typeface="Calibri" panose="020F0502020204030204" pitchFamily="34" charset="0"/>
              </a:rPr>
              <a:t>Lord</a:t>
            </a:r>
            <a:r>
              <a:rPr lang="en-US" sz="2500" dirty="0">
                <a:solidFill>
                  <a:srgbClr val="000000"/>
                </a:solidFill>
                <a:ea typeface="Calibri" panose="020F0502020204030204" pitchFamily="34" charset="0"/>
              </a:rPr>
              <a:t> God called to Adam and said to him, “Where </a:t>
            </a:r>
            <a:r>
              <a:rPr lang="en-US" sz="2500" i="1" dirty="0">
                <a:solidFill>
                  <a:srgbClr val="000000"/>
                </a:solidFill>
                <a:ea typeface="Calibri" panose="020F0502020204030204" pitchFamily="34" charset="0"/>
              </a:rPr>
              <a:t>are</a:t>
            </a:r>
            <a:r>
              <a:rPr lang="en-US" sz="2500" dirty="0">
                <a:solidFill>
                  <a:srgbClr val="000000"/>
                </a:solidFill>
                <a:ea typeface="Calibri" panose="020F0502020204030204" pitchFamily="34" charset="0"/>
              </a:rPr>
              <a:t> you?” </a:t>
            </a:r>
            <a:r>
              <a:rPr lang="en-US" sz="2500" baseline="30000" dirty="0">
                <a:solidFill>
                  <a:srgbClr val="000000"/>
                </a:solidFill>
                <a:ea typeface="Calibri" panose="020F0502020204030204" pitchFamily="34" charset="0"/>
              </a:rPr>
              <a:t>10</a:t>
            </a:r>
            <a:r>
              <a:rPr lang="en-US" sz="2500" dirty="0">
                <a:solidFill>
                  <a:srgbClr val="000000"/>
                </a:solidFill>
                <a:ea typeface="Calibri" panose="020F0502020204030204" pitchFamily="34" charset="0"/>
              </a:rPr>
              <a:t> So he said, “I heard Your voice in the garden, and I was afraid because I was naked; and I hid myself.” </a:t>
            </a:r>
            <a:r>
              <a:rPr lang="en-US" sz="2500" baseline="30000" dirty="0">
                <a:solidFill>
                  <a:srgbClr val="000000"/>
                </a:solidFill>
                <a:ea typeface="Calibri" panose="020F0502020204030204" pitchFamily="34" charset="0"/>
              </a:rPr>
              <a:t>11</a:t>
            </a:r>
            <a:r>
              <a:rPr lang="en-US" sz="2500" dirty="0">
                <a:solidFill>
                  <a:srgbClr val="000000"/>
                </a:solidFill>
                <a:ea typeface="Calibri" panose="020F0502020204030204" pitchFamily="34" charset="0"/>
              </a:rPr>
              <a:t> And He said, “Who told you that you </a:t>
            </a:r>
            <a:r>
              <a:rPr lang="en-US" sz="2500" i="1" dirty="0">
                <a:solidFill>
                  <a:srgbClr val="000000"/>
                </a:solidFill>
                <a:ea typeface="Calibri" panose="020F0502020204030204" pitchFamily="34" charset="0"/>
              </a:rPr>
              <a:t>were</a:t>
            </a:r>
            <a:r>
              <a:rPr lang="en-US" sz="2500" dirty="0">
                <a:solidFill>
                  <a:srgbClr val="000000"/>
                </a:solidFill>
                <a:ea typeface="Calibri" panose="020F0502020204030204" pitchFamily="34" charset="0"/>
              </a:rPr>
              <a:t> naked? Have you eaten from the tree of which I commanded you that you should not eat?” </a:t>
            </a:r>
            <a:r>
              <a:rPr lang="en-US" sz="2500" baseline="30000" dirty="0">
                <a:solidFill>
                  <a:srgbClr val="000000"/>
                </a:solidFill>
                <a:ea typeface="Calibri" panose="020F0502020204030204" pitchFamily="34" charset="0"/>
              </a:rPr>
              <a:t>12</a:t>
            </a:r>
            <a:r>
              <a:rPr lang="en-US" sz="2500" dirty="0">
                <a:solidFill>
                  <a:srgbClr val="000000"/>
                </a:solidFill>
                <a:ea typeface="Calibri" panose="020F0502020204030204" pitchFamily="34" charset="0"/>
              </a:rPr>
              <a:t> Then the man said, “The woman whom You gave </a:t>
            </a:r>
            <a:r>
              <a:rPr lang="en-US" sz="2500" i="1" dirty="0">
                <a:solidFill>
                  <a:srgbClr val="000000"/>
                </a:solidFill>
                <a:ea typeface="Calibri" panose="020F0502020204030204" pitchFamily="34" charset="0"/>
              </a:rPr>
              <a:t>to be</a:t>
            </a:r>
            <a:r>
              <a:rPr lang="en-US" sz="2500" dirty="0">
                <a:solidFill>
                  <a:srgbClr val="000000"/>
                </a:solidFill>
                <a:ea typeface="Calibri" panose="020F0502020204030204" pitchFamily="34" charset="0"/>
              </a:rPr>
              <a:t> with me, she gave me of the tree, and I ate.” </a:t>
            </a:r>
            <a:r>
              <a:rPr lang="en-US" sz="2500" baseline="30000" dirty="0">
                <a:solidFill>
                  <a:srgbClr val="000000"/>
                </a:solidFill>
                <a:ea typeface="Calibri" panose="020F0502020204030204" pitchFamily="34" charset="0"/>
              </a:rPr>
              <a:t>13</a:t>
            </a:r>
            <a:r>
              <a:rPr lang="en-US" sz="2500" dirty="0">
                <a:solidFill>
                  <a:srgbClr val="000000"/>
                </a:solidFill>
                <a:ea typeface="Calibri" panose="020F0502020204030204" pitchFamily="34" charset="0"/>
              </a:rPr>
              <a:t> And the </a:t>
            </a:r>
            <a:r>
              <a:rPr lang="en-US" sz="2500" cap="small" dirty="0">
                <a:solidFill>
                  <a:srgbClr val="000000"/>
                </a:solidFill>
                <a:ea typeface="Calibri" panose="020F0502020204030204" pitchFamily="34" charset="0"/>
              </a:rPr>
              <a:t>Lord</a:t>
            </a:r>
            <a:r>
              <a:rPr lang="en-US" sz="2500" dirty="0">
                <a:solidFill>
                  <a:srgbClr val="000000"/>
                </a:solidFill>
                <a:ea typeface="Calibri" panose="020F0502020204030204" pitchFamily="34" charset="0"/>
              </a:rPr>
              <a:t> God said to the woman, “What </a:t>
            </a:r>
            <a:r>
              <a:rPr lang="en-US" sz="2500" i="1" dirty="0">
                <a:solidFill>
                  <a:srgbClr val="000000"/>
                </a:solidFill>
                <a:ea typeface="Calibri" panose="020F0502020204030204" pitchFamily="34" charset="0"/>
              </a:rPr>
              <a:t>is</a:t>
            </a:r>
            <a:r>
              <a:rPr lang="en-US" sz="2500" dirty="0">
                <a:solidFill>
                  <a:srgbClr val="000000"/>
                </a:solidFill>
                <a:ea typeface="Calibri" panose="020F0502020204030204" pitchFamily="34" charset="0"/>
              </a:rPr>
              <a:t> this you have done?” The woman said, “The serpent deceived me, and I ate.” </a:t>
            </a:r>
            <a:endParaRPr lang="en-US" sz="25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45424</TotalTime>
  <Words>1884</Words>
  <Application>Microsoft Office PowerPoint</Application>
  <PresentationFormat>On-screen Show (4:3)</PresentationFormat>
  <Paragraphs>64</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Genesis 3:6–19  So when the woman saw that the tree was good for food, that it was pleasant to the eyes, and a tree desirable to make one wise, she took of its fruit and ate. She also gave to her husband with her, and he ate. 7 Then the eyes of both of them were opened, and they knew that they were naked; and they sewed fig leaves together and made themselves coverings. 8 And they heard the sound of the Lord God walking in the garden in the cool of the day, and Adam and his wife hid themselves from the presence of the Lord God among the trees of the garden. 9 Then the Lord God called to Adam and said to him, “Where are you?” 10 So he said, “I heard Your voice in the garden, and I was afraid because I was naked; and I hid myself.” 11 And He said, “Who told you that you were naked? Have you eaten from the tree of which I commanded you that you should not eat?” 12 Then the man said, “The woman whom You gave to be with me, she gave me of the tree, and I ate.” 13 And the Lord God said to the woman, “What is this you have done?” The woman said, “The serpent deceived me, and I ate.” </vt:lpstr>
      <vt:lpstr>PowerPoint Presentation</vt:lpstr>
      <vt:lpstr>LOSER'S LIMP</vt:lpstr>
      <vt:lpstr>LOSER’S LIMP</vt:lpstr>
      <vt:lpstr>LOSER’S LIMP</vt:lpstr>
      <vt:lpstr>LOSER’S LIMP</vt:lpstr>
      <vt:lpstr>LOSER’S LIMP</vt:lpstr>
      <vt:lpstr>I. They Lose In Their Society.</vt:lpstr>
      <vt:lpstr>II. They Also Lose in their  Personal Relationships.</vt:lpstr>
      <vt:lpstr>II. They Also Lose in their  Personal Relationships.</vt:lpstr>
      <vt:lpstr>III. Those Who Shift Blame  Lose with God.</vt:lpstr>
      <vt:lpstr>III. Those Who Shift Blame  Lose with God.</vt:lpstr>
      <vt:lpstr>III. Those Who Shift Blame  Lose with God.</vt:lpstr>
      <vt:lpstr>WHAT ABOUT YOU?</vt:lpstr>
      <vt:lpstr>SINGING</vt:lpstr>
      <vt:lpstr>TONIGHT’S SERMON COPING WITH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2021-03-15T23:58:02Z</dcterms:created>
  <dcterms:modified xsi:type="dcterms:W3CDTF">2025-08-18T18:19:01Z</dcterms:modified>
</cp:coreProperties>
</file>