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7"/>
  </p:notesMasterIdLst>
  <p:sldIdLst>
    <p:sldId id="425" r:id="rId4"/>
    <p:sldId id="361" r:id="rId5"/>
    <p:sldId id="331" r:id="rId6"/>
    <p:sldId id="378" r:id="rId7"/>
    <p:sldId id="486" r:id="rId8"/>
    <p:sldId id="389" r:id="rId9"/>
    <p:sldId id="487" r:id="rId10"/>
    <p:sldId id="493" r:id="rId11"/>
    <p:sldId id="492" r:id="rId12"/>
    <p:sldId id="494" r:id="rId13"/>
    <p:sldId id="491" r:id="rId14"/>
    <p:sldId id="495" r:id="rId15"/>
    <p:sldId id="496" r:id="rId16"/>
    <p:sldId id="490" r:id="rId17"/>
    <p:sldId id="497" r:id="rId18"/>
    <p:sldId id="489" r:id="rId19"/>
    <p:sldId id="498" r:id="rId20"/>
    <p:sldId id="488" r:id="rId21"/>
    <p:sldId id="447" r:id="rId22"/>
    <p:sldId id="291" r:id="rId23"/>
    <p:sldId id="284" r:id="rId24"/>
    <p:sldId id="448" r:id="rId25"/>
    <p:sldId id="40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487"/>
            <p14:sldId id="493"/>
            <p14:sldId id="492"/>
            <p14:sldId id="494"/>
            <p14:sldId id="491"/>
            <p14:sldId id="495"/>
            <p14:sldId id="496"/>
            <p14:sldId id="490"/>
            <p14:sldId id="497"/>
            <p14:sldId id="489"/>
            <p14:sldId id="498"/>
            <p14:sldId id="488"/>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252D"/>
    <a:srgbClr val="5A404E"/>
    <a:srgbClr val="5D3D40"/>
    <a:srgbClr val="5B2B2E"/>
    <a:srgbClr val="492225"/>
    <a:srgbClr val="492207"/>
    <a:srgbClr val="512507"/>
    <a:srgbClr val="74450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50D7A-4D85-422E-B0A5-8492DC20F77E}" v="1850" dt="2025-08-15T00:24:27.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5615"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8/18/2025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23</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8/18/2025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8/18/2025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78E95-2FE0-B4CD-3BE7-46E03FC48C95}"/>
              </a:ext>
            </a:extLst>
          </p:cNvPr>
          <p:cNvPicPr>
            <a:picLocks noChangeAspect="1"/>
          </p:cNvPicPr>
          <p:nvPr/>
        </p:nvPicPr>
        <p:blipFill>
          <a:blip r:embed="rId3"/>
          <a:stretch>
            <a:fillRect/>
          </a:stretch>
        </p:blipFill>
        <p:spPr>
          <a:xfrm>
            <a:off x="-166525" y="351527"/>
            <a:ext cx="9477050" cy="6785568"/>
          </a:xfrm>
          <a:prstGeom prst="rect">
            <a:avLst/>
          </a:prstGeom>
        </p:spPr>
      </p:pic>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C368-3B30-8860-CA08-347D24C21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8A73D-5F02-EE88-6C68-D649BADCCEA6}"/>
              </a:ext>
            </a:extLst>
          </p:cNvPr>
          <p:cNvSpPr>
            <a:spLocks noGrp="1"/>
          </p:cNvSpPr>
          <p:nvPr>
            <p:ph type="title"/>
          </p:nvPr>
        </p:nvSpPr>
        <p:spPr/>
        <p:txBody>
          <a:bodyPr>
            <a:normAutofit/>
          </a:bodyPr>
          <a:lstStyle/>
          <a:p>
            <a:pPr marR="0" lvl="0">
              <a:lnSpc>
                <a:spcPct val="80000"/>
              </a:lnSpc>
              <a:buFont typeface="+mj-lt"/>
              <a:buAutoNum type="romanUcPeriod"/>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SOME ARE CARELESS - COULDN'T CARE LESS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03C344-27E5-A52F-524B-3D9BCC91E750}"/>
              </a:ext>
            </a:extLst>
          </p:cNvPr>
          <p:cNvSpPr>
            <a:spLocks noGrp="1"/>
          </p:cNvSpPr>
          <p:nvPr>
            <p:ph idx="1"/>
          </p:nvPr>
        </p:nvSpPr>
        <p:spPr>
          <a:xfrm>
            <a:off x="157655" y="1325563"/>
            <a:ext cx="8986345" cy="5574477"/>
          </a:xfrm>
        </p:spPr>
        <p:txBody>
          <a:bodyPr>
            <a:noAutofit/>
          </a:bodyPr>
          <a:lstStyle/>
          <a:p>
            <a:pPr marL="469900" marR="0" lvl="0" indent="-469900" fontAlgn="base">
              <a:lnSpc>
                <a:spcPct val="100000"/>
              </a:lnSpc>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Luke 10:30-32 Then Jesus answered and said: "A certain man went down from Jerusalem to Jericho, and fell among thieves, who stripped him of his clothing, wounded him, and departed, leaving him half dead. {31} "Now by chance a certain priest came down that road. And when he saw him, he </a:t>
            </a:r>
            <a:r>
              <a:rPr lang="en-US" u="sng" kern="100" dirty="0">
                <a:uFill>
                  <a:solidFill>
                    <a:srgbClr val="000000"/>
                  </a:solidFill>
                </a:uFill>
                <a:ea typeface="Courier New" panose="02070309020205020404" pitchFamily="49" charset="0"/>
                <a:cs typeface="Arial" panose="020B0604020202020204" pitchFamily="34" charset="0"/>
              </a:rPr>
              <a:t>passed by on the other side</a:t>
            </a:r>
            <a:r>
              <a:rPr lang="en-US" kern="100" dirty="0">
                <a:uFill>
                  <a:solidFill>
                    <a:srgbClr val="000000"/>
                  </a:solidFill>
                </a:uFill>
                <a:ea typeface="Courier New" panose="02070309020205020404" pitchFamily="49" charset="0"/>
                <a:cs typeface="Arial" panose="020B0604020202020204" pitchFamily="34" charset="0"/>
              </a:rPr>
              <a:t>. {32} "Likewise a Levite, when he arrived at the place, came and looked, and </a:t>
            </a:r>
            <a:r>
              <a:rPr lang="en-US" u="sng" kern="100" dirty="0">
                <a:uFill>
                  <a:solidFill>
                    <a:srgbClr val="000000"/>
                  </a:solidFill>
                </a:uFill>
                <a:ea typeface="Courier New" panose="02070309020205020404" pitchFamily="49" charset="0"/>
                <a:cs typeface="Arial" panose="020B0604020202020204" pitchFamily="34" charset="0"/>
              </a:rPr>
              <a:t>passed by on the other side </a:t>
            </a:r>
            <a:endParaRPr lang="en-US" dirty="0"/>
          </a:p>
        </p:txBody>
      </p:sp>
    </p:spTree>
    <p:extLst>
      <p:ext uri="{BB962C8B-B14F-4D97-AF65-F5344CB8AC3E}">
        <p14:creationId xmlns:p14="http://schemas.microsoft.com/office/powerpoint/2010/main" val="96564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49FF-5E06-1ED9-F157-69CC421FDF66}"/>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a:t>
            </a:r>
            <a:r>
              <a:rPr lang="en-US" sz="4000" b="1" kern="100" baseline="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SOME ARE CAREFUL –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FULL OF CARE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DBCBD4-7E78-B1D8-B1BC-CB872CAF6B9B}"/>
              </a:ext>
            </a:extLst>
          </p:cNvPr>
          <p:cNvSpPr>
            <a:spLocks noGrp="1"/>
          </p:cNvSpPr>
          <p:nvPr>
            <p:ph idx="1"/>
          </p:nvPr>
        </p:nvSpPr>
        <p:spPr/>
        <p:txBody>
          <a:bodyPr>
            <a:normAutofit fontScale="85000" lnSpcReduction="10000"/>
          </a:bodyPr>
          <a:lstStyle/>
          <a:p>
            <a:pPr marL="469900" marR="0" lvl="0" indent="-469900">
              <a:lnSpc>
                <a:spcPct val="95000"/>
              </a:lnSpc>
              <a:buFont typeface="+mj-lt"/>
              <a:buAutoNum type="alphaUcPeriod"/>
            </a:pPr>
            <a:r>
              <a:rPr lang="en-US" kern="100" dirty="0">
                <a:ea typeface="Courier New" panose="02070309020205020404" pitchFamily="49" charset="0"/>
                <a:cs typeface="Arial" panose="020B0604020202020204" pitchFamily="34" charset="0"/>
              </a:rPr>
              <a:t>Luke 8:11-15 "Now the parable is this: The seed is the word of God. {12} "Those by the wayside are the ones who hear; then the devil comes and takes away the word out of their hearts, lest they should believe and be saved. {13} "But the ones on the rock are those who, when they hear, receive the word with joy; and these have no root, who believe for a while and in time of temptation fall away. {14} "Now the ones that fell among Thorns are those who, when they have heard, go out and are </a:t>
            </a:r>
            <a:r>
              <a:rPr lang="en-US" u="sng" kern="100" dirty="0">
                <a:uFill>
                  <a:solidFill>
                    <a:srgbClr val="000000"/>
                  </a:solidFill>
                </a:uFill>
                <a:ea typeface="Courier New" panose="02070309020205020404" pitchFamily="49" charset="0"/>
                <a:cs typeface="Arial" panose="020B0604020202020204" pitchFamily="34" charset="0"/>
              </a:rPr>
              <a:t>choked with cares</a:t>
            </a:r>
            <a:r>
              <a:rPr lang="en-US" kern="100" dirty="0">
                <a:ea typeface="Courier New" panose="02070309020205020404" pitchFamily="49" charset="0"/>
                <a:cs typeface="Arial" panose="020B0604020202020204" pitchFamily="34" charset="0"/>
              </a:rPr>
              <a:t>, riches, and pleasures of life, and bring no fruit to maturity. {15} "But the ones that fell on the good ground are those who, having heard the word with a noble and good heart, keep it and bear fruit with patience.</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5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39D9-B988-12AF-B4F1-6C8A5E65B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48E2B-C996-F003-DBEF-819F13FFD80D}"/>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a:t>
            </a:r>
            <a:r>
              <a:rPr lang="en-US" sz="4000" b="1" kern="100" baseline="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SOME ARE CAREFUL –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FULL OF CARE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6034E4-8DC8-CCA0-4FEB-20BA8A84BF03}"/>
              </a:ext>
            </a:extLst>
          </p:cNvPr>
          <p:cNvSpPr>
            <a:spLocks noGrp="1"/>
          </p:cNvSpPr>
          <p:nvPr>
            <p:ph idx="1"/>
          </p:nvPr>
        </p:nvSpPr>
        <p:spPr/>
        <p:txBody>
          <a:bodyPr>
            <a:normAutofit/>
          </a:bodyPr>
          <a:lstStyle/>
          <a:p>
            <a:pPr marL="469900" marR="0" lvl="0" indent="-469900">
              <a:lnSpc>
                <a:spcPct val="95000"/>
              </a:lnSpc>
              <a:buFont typeface="+mj-lt"/>
              <a:buAutoNum type="alphaUcPeriod" startAt="2"/>
            </a:pPr>
            <a:r>
              <a:rPr lang="en-US" kern="100" dirty="0">
                <a:ea typeface="Courier New" panose="02070309020205020404" pitchFamily="49" charset="0"/>
                <a:cs typeface="Arial" panose="020B0604020202020204" pitchFamily="34" charset="0"/>
              </a:rPr>
              <a:t>Luke 21:34-36 "But take heed to yourselves, lest your hearts be weighed down with carousing, drunkenness, and </a:t>
            </a:r>
            <a:r>
              <a:rPr lang="en-US" u="sng" kern="100" dirty="0">
                <a:uFill>
                  <a:solidFill>
                    <a:srgbClr val="000000"/>
                  </a:solidFill>
                </a:uFill>
                <a:ea typeface="Courier New" panose="02070309020205020404" pitchFamily="49" charset="0"/>
                <a:cs typeface="Arial" panose="020B0604020202020204" pitchFamily="34" charset="0"/>
              </a:rPr>
              <a:t>cares of this life</a:t>
            </a:r>
            <a:r>
              <a:rPr lang="en-US" kern="100" dirty="0">
                <a:ea typeface="Courier New" panose="02070309020205020404" pitchFamily="49" charset="0"/>
                <a:cs typeface="Arial" panose="020B0604020202020204" pitchFamily="34" charset="0"/>
              </a:rPr>
              <a:t> and that Day come on you unexpectedly. {35} "For it will come as a snare on all those who dwell on the face of the whole earth, {36} "Watch therefore, and pray always that you may be counted worthy to escape all these things that will come to pass, and to stand before the Son of Man."</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34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167C-6051-3E86-C930-DEB0C3181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5DD00-6AE0-C629-8106-66850E744D2E}"/>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a:t>
            </a:r>
            <a:r>
              <a:rPr lang="en-US" sz="4000" b="1" kern="100" baseline="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SOME ARE CAREFUL –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FULL OF CARE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B8515F-E8F4-69D1-9BE9-276CF464AA8D}"/>
              </a:ext>
            </a:extLst>
          </p:cNvPr>
          <p:cNvSpPr>
            <a:spLocks noGrp="1"/>
          </p:cNvSpPr>
          <p:nvPr>
            <p:ph idx="1"/>
          </p:nvPr>
        </p:nvSpPr>
        <p:spPr/>
        <p:txBody>
          <a:bodyPr>
            <a:noAutofit/>
          </a:bodyPr>
          <a:lstStyle/>
          <a:p>
            <a:pPr marL="514350" marR="0" lvl="0" indent="-514350">
              <a:buFont typeface="+mj-lt"/>
              <a:buAutoNum type="alphaUcPeriod" startAt="3"/>
            </a:pPr>
            <a:r>
              <a:rPr lang="en-US" sz="2800" kern="100" dirty="0">
                <a:ea typeface="Courier New" panose="02070309020205020404" pitchFamily="49" charset="0"/>
                <a:cs typeface="Arial" panose="020B0604020202020204" pitchFamily="34" charset="0"/>
              </a:rPr>
              <a:t>Luke 10:38-42 Now it happened as they went that He entered a certain village; and a certain woman named Martha welcomed Him into her house. {39} And she had a sister called Mary, who also sat at Jesus' feet and heard His word. {40} But Martha was distracted with much serving, and she approached Him and said, "Lord, do You not care that my sister has left me to serve alone? Therefore tell her to help me." {41} And Jesus answered and said to her, "Martha, Martha, you are</a:t>
            </a:r>
            <a:r>
              <a:rPr lang="en-US" sz="2800" u="sng" kern="100" dirty="0">
                <a:uFill>
                  <a:solidFill>
                    <a:srgbClr val="000000"/>
                  </a:solidFill>
                </a:uFill>
                <a:ea typeface="Courier New" panose="02070309020205020404" pitchFamily="49" charset="0"/>
                <a:cs typeface="Arial" panose="020B0604020202020204" pitchFamily="34" charset="0"/>
              </a:rPr>
              <a:t> worried and troubled about many things</a:t>
            </a:r>
            <a:r>
              <a:rPr lang="en-US" sz="2800" kern="100" dirty="0">
                <a:ea typeface="Courier New" panose="02070309020205020404" pitchFamily="49" charset="0"/>
                <a:cs typeface="Arial" panose="020B0604020202020204" pitchFamily="34" charset="0"/>
              </a:rPr>
              <a:t>. {42} "But one thing is needed, and Mary has chosen that good part, which will not be taken away from her.</a:t>
            </a:r>
            <a:endParaRPr lang="en-US" sz="2800" dirty="0"/>
          </a:p>
        </p:txBody>
      </p:sp>
    </p:spTree>
    <p:extLst>
      <p:ext uri="{BB962C8B-B14F-4D97-AF65-F5344CB8AC3E}">
        <p14:creationId xmlns:p14="http://schemas.microsoft.com/office/powerpoint/2010/main" val="181490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8291-349F-21A5-330F-263BBA0D7DAD}"/>
              </a:ext>
            </a:extLst>
          </p:cNvPr>
          <p:cNvSpPr>
            <a:spLocks noGrp="1"/>
          </p:cNvSpPr>
          <p:nvPr>
            <p:ph type="title"/>
          </p:nvPr>
        </p:nvSpPr>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SOME ARE CAREFREE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FREE FROM CARE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190DAF-7F6C-2CF4-1443-B46B2DF61B15}"/>
              </a:ext>
            </a:extLst>
          </p:cNvPr>
          <p:cNvSpPr>
            <a:spLocks noGrp="1"/>
          </p:cNvSpPr>
          <p:nvPr>
            <p:ph idx="1"/>
          </p:nvPr>
        </p:nvSpPr>
        <p:spPr/>
        <p:txBody>
          <a:bodyPr>
            <a:noAutofit/>
          </a:bodyPr>
          <a:lstStyle/>
          <a:p>
            <a:pPr marL="342900" lvl="0" indent="-3429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1 Pet 5:7 </a:t>
            </a:r>
            <a:r>
              <a:rPr lang="en-US" sz="2800" u="sng" kern="100" dirty="0">
                <a:uFill>
                  <a:solidFill>
                    <a:srgbClr val="000000"/>
                  </a:solidFill>
                </a:uFill>
                <a:ea typeface="Courier New" panose="02070309020205020404" pitchFamily="49" charset="0"/>
                <a:cs typeface="Arial" panose="020B0604020202020204" pitchFamily="34" charset="0"/>
              </a:rPr>
              <a:t>cast all your care upon Him</a:t>
            </a:r>
            <a:r>
              <a:rPr lang="en-US" sz="2800" kern="100" dirty="0">
                <a:uFill>
                  <a:solidFill>
                    <a:srgbClr val="000000"/>
                  </a:solidFill>
                </a:uFill>
                <a:ea typeface="Courier New" panose="02070309020205020404" pitchFamily="49" charset="0"/>
                <a:cs typeface="Arial" panose="020B0604020202020204" pitchFamily="34" charset="0"/>
              </a:rPr>
              <a:t>, for He cares for you.</a:t>
            </a:r>
            <a:endParaRPr lang="en-US" sz="2800" kern="100" dirty="0">
              <a:uFill>
                <a:solidFill>
                  <a:srgbClr val="000000"/>
                </a:solidFill>
              </a:uFill>
              <a:ea typeface="Courier New" panose="02070309020205020404" pitchFamily="49" charset="0"/>
              <a:cs typeface="Times New Roman" panose="02020603050405020304" pitchFamily="18" charset="0"/>
            </a:endParaRPr>
          </a:p>
          <a:p>
            <a:pPr marL="342900" lvl="0" indent="-3429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Mat 6:31-34 "Therefore </a:t>
            </a:r>
            <a:r>
              <a:rPr lang="en-US" sz="2800" u="sng" kern="100" dirty="0">
                <a:uFill>
                  <a:solidFill>
                    <a:srgbClr val="000000"/>
                  </a:solidFill>
                </a:uFill>
                <a:ea typeface="Courier New" panose="02070309020205020404" pitchFamily="49" charset="0"/>
                <a:cs typeface="Arial" panose="020B0604020202020204" pitchFamily="34" charset="0"/>
              </a:rPr>
              <a:t>do not worry</a:t>
            </a:r>
            <a:r>
              <a:rPr lang="en-US" sz="2800" kern="100" dirty="0">
                <a:uFill>
                  <a:solidFill>
                    <a:srgbClr val="000000"/>
                  </a:solidFill>
                </a:uFill>
                <a:ea typeface="Courier New" panose="02070309020205020404" pitchFamily="49" charset="0"/>
                <a:cs typeface="Arial" panose="020B0604020202020204" pitchFamily="34" charset="0"/>
              </a:rPr>
              <a:t>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worry about tomorrow, for tomorrow will worry about its own things. Sufficient for the day is its own trouble.</a:t>
            </a:r>
            <a:endParaRPr lang="en-US" sz="2800" kern="100" dirty="0">
              <a:uFill>
                <a:solidFill>
                  <a:srgbClr val="000000"/>
                </a:solidFill>
              </a:uFill>
              <a:ea typeface="Courier New" panose="02070309020205020404" pitchFamily="49" charset="0"/>
              <a:cs typeface="Times New Roman" panose="02020603050405020304" pitchFamily="18" charset="0"/>
            </a:endParaRPr>
          </a:p>
          <a:p>
            <a:pPr marL="342900" lvl="0" indent="-3429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Phil 4:6 </a:t>
            </a:r>
            <a:r>
              <a:rPr lang="en-US" sz="2800" u="sng" kern="100" dirty="0">
                <a:uFill>
                  <a:solidFill>
                    <a:srgbClr val="000000"/>
                  </a:solidFill>
                </a:uFill>
                <a:ea typeface="Courier New" panose="02070309020205020404" pitchFamily="49" charset="0"/>
                <a:cs typeface="Arial" panose="020B0604020202020204" pitchFamily="34" charset="0"/>
              </a:rPr>
              <a:t>Be anxious for nothing</a:t>
            </a:r>
            <a:r>
              <a:rPr lang="en-US" sz="2800" kern="100" dirty="0">
                <a:uFill>
                  <a:solidFill>
                    <a:srgbClr val="000000"/>
                  </a:solidFill>
                </a:uFill>
                <a:ea typeface="Courier New" panose="02070309020205020404" pitchFamily="49" charset="0"/>
                <a:cs typeface="Arial" panose="020B0604020202020204" pitchFamily="34" charset="0"/>
              </a:rPr>
              <a:t>, but in everything by prayer and supplication, with thanksgiving, let your requests be made known to God;</a:t>
            </a:r>
            <a:endParaRPr lang="en-US" sz="2800"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80353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26BC8-6311-D930-F2DD-AB7F1F13D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6C88E-DEFD-1CBD-BE51-FBD970BC0E01}"/>
              </a:ext>
            </a:extLst>
          </p:cNvPr>
          <p:cNvSpPr>
            <a:spLocks noGrp="1"/>
          </p:cNvSpPr>
          <p:nvPr>
            <p:ph type="title"/>
          </p:nvPr>
        </p:nvSpPr>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SOME ARE CAREFREE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FREE FROM CARE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A8232F-AD76-5526-3015-1A23FDD3B2D4}"/>
              </a:ext>
            </a:extLst>
          </p:cNvPr>
          <p:cNvSpPr>
            <a:spLocks noGrp="1"/>
          </p:cNvSpPr>
          <p:nvPr>
            <p:ph idx="1"/>
          </p:nvPr>
        </p:nvSpPr>
        <p:spPr/>
        <p:txBody>
          <a:bodyPr>
            <a:normAutofit fontScale="85000" lnSpcReduction="10000"/>
          </a:bodyPr>
          <a:lstStyle/>
          <a:p>
            <a:pPr marL="514350" lvl="0" indent="-514350" fontAlgn="base">
              <a:buClr>
                <a:srgbClr val="000000"/>
              </a:buClr>
              <a:buSzPct val="99000"/>
              <a:buFont typeface="+mj-lt"/>
              <a:buAutoNum type="alphaUcPeriod" startAt="4"/>
            </a:pPr>
            <a:r>
              <a:rPr lang="en-US" kern="100" dirty="0">
                <a:uFill>
                  <a:solidFill>
                    <a:srgbClr val="000000"/>
                  </a:solidFill>
                </a:uFill>
                <a:ea typeface="Courier New" panose="02070309020205020404" pitchFamily="49" charset="0"/>
                <a:cs typeface="Arial" panose="020B0604020202020204" pitchFamily="34" charset="0"/>
              </a:rPr>
              <a:t>1 Cor 7:32 But I want you to be </a:t>
            </a:r>
            <a:r>
              <a:rPr lang="en-US" u="sng" kern="100" dirty="0">
                <a:uFill>
                  <a:solidFill>
                    <a:srgbClr val="000000"/>
                  </a:solidFill>
                </a:uFill>
                <a:ea typeface="Courier New" panose="02070309020205020404" pitchFamily="49" charset="0"/>
                <a:cs typeface="Arial" panose="020B0604020202020204" pitchFamily="34" charset="0"/>
              </a:rPr>
              <a:t>without care</a:t>
            </a:r>
            <a:r>
              <a:rPr lang="en-US" kern="100" dirty="0">
                <a:uFill>
                  <a:solidFill>
                    <a:srgbClr val="000000"/>
                  </a:solidFill>
                </a:uFill>
                <a:ea typeface="Courier New" panose="02070309020205020404" pitchFamily="49" charset="0"/>
                <a:cs typeface="Arial" panose="020B0604020202020204" pitchFamily="34" charset="0"/>
              </a:rPr>
              <a:t>. He who is unmarried cares for the things of the Lord; how he may please the Lord.</a:t>
            </a:r>
            <a:endParaRPr lang="en-US" kern="100" dirty="0">
              <a:uFill>
                <a:solidFill>
                  <a:srgbClr val="000000"/>
                </a:solidFill>
              </a:uFill>
              <a:ea typeface="Courier New" panose="02070309020205020404" pitchFamily="49" charset="0"/>
              <a:cs typeface="Times New Roman" panose="02020603050405020304" pitchFamily="18" charset="0"/>
            </a:endParaRPr>
          </a:p>
          <a:p>
            <a:pPr marL="514350" lvl="0" indent="-514350" fontAlgn="base">
              <a:buClr>
                <a:srgbClr val="000000"/>
              </a:buClr>
              <a:buSzPct val="99000"/>
              <a:buFont typeface="+mj-lt"/>
              <a:buAutoNum type="alphaUcPeriod" startAt="4"/>
            </a:pP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23 The LORD is my shepherd; I</a:t>
            </a:r>
            <a:r>
              <a:rPr lang="en-US" u="sng" kern="100" dirty="0">
                <a:uFill>
                  <a:solidFill>
                    <a:srgbClr val="000000"/>
                  </a:solidFill>
                </a:uFill>
                <a:ea typeface="Courier New" panose="02070309020205020404" pitchFamily="49" charset="0"/>
                <a:cs typeface="Arial" panose="020B0604020202020204" pitchFamily="34" charset="0"/>
              </a:rPr>
              <a:t> shall not want</a:t>
            </a:r>
            <a:r>
              <a:rPr lang="en-US" kern="100" dirty="0">
                <a:uFill>
                  <a:solidFill>
                    <a:srgbClr val="000000"/>
                  </a:solidFill>
                </a:uFill>
                <a:ea typeface="Courier New" panose="02070309020205020404" pitchFamily="49" charset="0"/>
                <a:cs typeface="Arial" panose="020B0604020202020204" pitchFamily="34" charset="0"/>
              </a:rPr>
              <a:t>. {2} He makes me to lie down in green pastures; He leads me beside the still waters. {3} He restores my soul; He leads me in the paths of righteousness For His name's sake. {4} Yea, though I walk through the valley of the shadow of death, I will fear no evil; For You are with me; Your rod and Your staff, they comfort me. {5} You prepare a table before me in the presence of my enemies; You anoint my head with oil; My cup runs over. {6} Surely goodness and mercy shall follow me All the days of my life; And I will dwell in the house of the LORD Forever.</a:t>
            </a:r>
            <a:endParaRPr lang="en-US" dirty="0"/>
          </a:p>
        </p:txBody>
      </p:sp>
    </p:spTree>
    <p:extLst>
      <p:ext uri="{BB962C8B-B14F-4D97-AF65-F5344CB8AC3E}">
        <p14:creationId xmlns:p14="http://schemas.microsoft.com/office/powerpoint/2010/main" val="20120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CD83-5B6F-18AF-F6E4-7D2CFE1D7862}"/>
              </a:ext>
            </a:extLst>
          </p:cNvPr>
          <p:cNvSpPr>
            <a:spLocks noGrp="1"/>
          </p:cNvSpPr>
          <p:nvPr>
            <p:ph type="title"/>
          </p:nvPr>
        </p:nvSpPr>
        <p:spPr/>
        <p:txBody>
          <a:bodyPr>
            <a:normAutofit/>
          </a:bodyPr>
          <a:lstStyle/>
          <a:p>
            <a:pPr marL="0" marR="0" lvl="0" indent="0">
              <a:buFont typeface="+mj-lt"/>
              <a:buNone/>
            </a:pPr>
            <a: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SOME CARE – </a:t>
            </a:r>
            <a:b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ARE CONCERNED ABOUT OTHERS</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993065-2472-51B4-597B-7FEC66DB10F2}"/>
              </a:ext>
            </a:extLst>
          </p:cNvPr>
          <p:cNvSpPr>
            <a:spLocks noGrp="1"/>
          </p:cNvSpPr>
          <p:nvPr>
            <p:ph idx="1"/>
          </p:nvPr>
        </p:nvSpPr>
        <p:spPr/>
        <p:txBody>
          <a:bodyPr>
            <a:normAutofit fontScale="92500" lnSpcReduction="10000"/>
          </a:bodyPr>
          <a:lstStyle/>
          <a:p>
            <a:pPr marL="469900" marR="0" lvl="0" indent="-469900" fontAlgn="base">
              <a:buClr>
                <a:srgbClr val="000000"/>
              </a:buClr>
              <a:buSzPct val="99000"/>
              <a:buFont typeface="+mj-lt"/>
              <a:buAutoNum type="alphaUcPeriod"/>
            </a:pPr>
            <a:r>
              <a:rPr lang="en-US" sz="3400" kern="100" dirty="0">
                <a:uFill>
                  <a:solidFill>
                    <a:srgbClr val="000000"/>
                  </a:solidFill>
                </a:uFill>
                <a:ea typeface="Courier New" panose="02070309020205020404" pitchFamily="49" charset="0"/>
                <a:cs typeface="Arial" panose="020B0604020202020204" pitchFamily="34" charset="0"/>
              </a:rPr>
              <a:t>2 Cor 11:23-28 Are they ministers of Christ? I speak as a fool; I am more: in labors more abundant, in stripes above measure, in prisons more frequently, in deaths often. {24} From the Jews five times I received forty stripes minus one. {25}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&gt;&gt;&gt;</a:t>
            </a:r>
            <a:endParaRPr lang="en-US" dirty="0"/>
          </a:p>
        </p:txBody>
      </p:sp>
    </p:spTree>
    <p:extLst>
      <p:ext uri="{BB962C8B-B14F-4D97-AF65-F5344CB8AC3E}">
        <p14:creationId xmlns:p14="http://schemas.microsoft.com/office/powerpoint/2010/main" val="1978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DE755-A489-04E3-C921-9211EDCB3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41111-395D-BF21-8BE3-F45D018873E3}"/>
              </a:ext>
            </a:extLst>
          </p:cNvPr>
          <p:cNvSpPr>
            <a:spLocks noGrp="1"/>
          </p:cNvSpPr>
          <p:nvPr>
            <p:ph type="title"/>
          </p:nvPr>
        </p:nvSpPr>
        <p:spPr/>
        <p:txBody>
          <a:bodyPr>
            <a:normAutofit/>
          </a:bodyPr>
          <a:lstStyle/>
          <a:p>
            <a:pPr marL="0" marR="0" lvl="0" indent="0">
              <a:buFont typeface="+mj-lt"/>
              <a:buNone/>
            </a:pPr>
            <a: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SOME CARE – </a:t>
            </a:r>
            <a:b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ARE CONCERNED ABOUT OTHERS</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391890-A571-0A98-159B-0A6D65C28A39}"/>
              </a:ext>
            </a:extLst>
          </p:cNvPr>
          <p:cNvSpPr>
            <a:spLocks noGrp="1"/>
          </p:cNvSpPr>
          <p:nvPr>
            <p:ph idx="1"/>
          </p:nvPr>
        </p:nvSpPr>
        <p:spPr/>
        <p:txBody>
          <a:bodyPr>
            <a:normAutofit/>
          </a:bodyPr>
          <a:lstStyle/>
          <a:p>
            <a:pPr marL="469900" lvl="0" indent="0" fontAlgn="base">
              <a:buClr>
                <a:srgbClr val="000000"/>
              </a:buClr>
              <a:buSzPct val="99000"/>
              <a:buNone/>
            </a:pP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{27} in weariness and toil, in sleeplessness often, in hunger and thirst, in </a:t>
            </a:r>
            <a:r>
              <a:rPr lang="en-US" sz="3100" kern="100" dirty="0" err="1">
                <a:solidFill>
                  <a:prstClr val="black"/>
                </a:solidFill>
                <a:uFill>
                  <a:solidFill>
                    <a:srgbClr val="000000"/>
                  </a:solidFill>
                </a:uFill>
                <a:ea typeface="Courier New" panose="02070309020205020404" pitchFamily="49" charset="0"/>
                <a:cs typeface="Arial" panose="020B0604020202020204" pitchFamily="34" charset="0"/>
              </a:rPr>
              <a:t>fastings</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 often, in cold and nakedness; {28} besides the other things, what comes upon me daily: my </a:t>
            </a:r>
            <a:r>
              <a:rPr lang="en-US" sz="3100" u="sng" kern="100" dirty="0">
                <a:solidFill>
                  <a:prstClr val="black"/>
                </a:solidFill>
                <a:uFill>
                  <a:solidFill>
                    <a:srgbClr val="000000"/>
                  </a:solidFill>
                </a:uFill>
                <a:ea typeface="Courier New" panose="02070309020205020404" pitchFamily="49" charset="0"/>
                <a:cs typeface="Arial" panose="020B0604020202020204" pitchFamily="34" charset="0"/>
              </a:rPr>
              <a:t>deep concern for all the churches</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a:t>
            </a:r>
            <a:endParaRPr lang="en-US" sz="3100" kern="100" dirty="0">
              <a:solidFill>
                <a:prstClr val="black"/>
              </a:solidFill>
              <a:uFill>
                <a:solidFill>
                  <a:srgbClr val="000000"/>
                </a:solidFill>
              </a:uFill>
              <a:ea typeface="Times New Roman" panose="02020603050405020304" pitchFamily="18" charset="0"/>
              <a:cs typeface="Times New Roman" panose="02020603050405020304" pitchFamily="18" charset="0"/>
            </a:endParaRPr>
          </a:p>
          <a:p>
            <a:pPr marL="514350" lvl="0" indent="-514350" fontAlgn="base">
              <a:buClr>
                <a:srgbClr val="000000"/>
              </a:buClr>
              <a:buSzPct val="99000"/>
              <a:buFont typeface="+mj-lt"/>
              <a:buAutoNum type="alphaUcPeriod" startAt="2"/>
            </a:pP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Phil 4:10 But I rejoiced in the Lord greatly that now at last </a:t>
            </a:r>
            <a:r>
              <a:rPr lang="en-US" sz="3100" u="sng" kern="100" dirty="0">
                <a:solidFill>
                  <a:prstClr val="black"/>
                </a:solidFill>
                <a:uFill>
                  <a:solidFill>
                    <a:srgbClr val="000000"/>
                  </a:solidFill>
                </a:uFill>
                <a:ea typeface="Courier New" panose="02070309020205020404" pitchFamily="49" charset="0"/>
                <a:cs typeface="Arial" panose="020B0604020202020204" pitchFamily="34" charset="0"/>
              </a:rPr>
              <a:t>your care for me</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 has flourished again; though </a:t>
            </a:r>
            <a:r>
              <a:rPr lang="en-US" sz="3100" u="sng" kern="100" dirty="0">
                <a:solidFill>
                  <a:prstClr val="black"/>
                </a:solidFill>
                <a:uFill>
                  <a:solidFill>
                    <a:srgbClr val="000000"/>
                  </a:solidFill>
                </a:uFill>
                <a:ea typeface="Courier New" panose="02070309020205020404" pitchFamily="49" charset="0"/>
                <a:cs typeface="Arial" panose="020B0604020202020204" pitchFamily="34" charset="0"/>
              </a:rPr>
              <a:t>you surely did care</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 but you lacked opportunity.</a:t>
            </a:r>
            <a:endParaRPr lang="en-US" sz="3100" kern="100" dirty="0">
              <a:solidFill>
                <a:prstClr val="black"/>
              </a:solidFill>
              <a:uFill>
                <a:solidFill>
                  <a:srgbClr val="000000"/>
                </a:solidFill>
              </a:uFill>
              <a:ea typeface="Times New Roman" panose="02020603050405020304" pitchFamily="18" charset="0"/>
              <a:cs typeface="Times New Roman" panose="02020603050405020304" pitchFamily="18" charset="0"/>
            </a:endParaRPr>
          </a:p>
          <a:p>
            <a:pPr marL="469900" lvl="0" indent="-469900" fontAlgn="base">
              <a:buClr>
                <a:srgbClr val="000000"/>
              </a:buClr>
              <a:buSzPct val="99000"/>
              <a:buFont typeface="+mj-lt"/>
              <a:buAutoNum type="alphaUcPeriod" startAt="2"/>
            </a:pP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1 Cor 12:25 that there should be no schism in the body, but that the members should have the </a:t>
            </a:r>
            <a:r>
              <a:rPr lang="en-US" sz="3100" u="sng" kern="100" dirty="0">
                <a:solidFill>
                  <a:prstClr val="black"/>
                </a:solidFill>
                <a:uFill>
                  <a:solidFill>
                    <a:srgbClr val="000000"/>
                  </a:solidFill>
                </a:uFill>
                <a:ea typeface="Courier New" panose="02070309020205020404" pitchFamily="49" charset="0"/>
                <a:cs typeface="Arial" panose="020B0604020202020204" pitchFamily="34" charset="0"/>
              </a:rPr>
              <a:t>same care for one another</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a:t>
            </a:r>
            <a:endParaRPr lang="en-US" sz="3100" dirty="0">
              <a:solidFill>
                <a:prstClr val="black"/>
              </a:solidFill>
            </a:endParaRPr>
          </a:p>
        </p:txBody>
      </p:sp>
    </p:spTree>
    <p:extLst>
      <p:ext uri="{BB962C8B-B14F-4D97-AF65-F5344CB8AC3E}">
        <p14:creationId xmlns:p14="http://schemas.microsoft.com/office/powerpoint/2010/main" val="3668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9821-CFCD-C95A-44E8-89AC5541D340}"/>
              </a:ext>
            </a:extLst>
          </p:cNvPr>
          <p:cNvSpPr>
            <a:spLocks noGrp="1"/>
          </p:cNvSpPr>
          <p:nvPr>
            <p:ph type="title"/>
          </p:nvPr>
        </p:nvSpPr>
        <p:spPr>
          <a:xfrm>
            <a:off x="0" y="0"/>
            <a:ext cx="9144000" cy="2246811"/>
          </a:xfrm>
        </p:spPr>
        <p:txBody>
          <a:bodyPr>
            <a:normAutofit/>
          </a:bodyPr>
          <a:lstStyle/>
          <a:p>
            <a:pPr marL="0" marR="0">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HOW ARE YOU </a:t>
            </a:r>
            <a:b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b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COPING WITH CARE?</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9FF4A9-131A-E676-EF98-E91012FDF0C6}"/>
              </a:ext>
            </a:extLst>
          </p:cNvPr>
          <p:cNvSpPr>
            <a:spLocks noGrp="1"/>
          </p:cNvSpPr>
          <p:nvPr>
            <p:ph idx="1"/>
          </p:nvPr>
        </p:nvSpPr>
        <p:spPr>
          <a:xfrm>
            <a:off x="157655" y="1854926"/>
            <a:ext cx="8986345" cy="5045114"/>
          </a:xfrm>
        </p:spPr>
        <p:txBody>
          <a:bodyPr/>
          <a:lstStyle/>
          <a:p>
            <a:pPr marL="469900" marR="0" lvl="0" indent="-469900">
              <a:lnSpc>
                <a:spcPct val="100000"/>
              </a:lnSpc>
              <a:spcAft>
                <a:spcPts val="1800"/>
              </a:spcAft>
              <a:buFont typeface="+mj-lt"/>
              <a:buAutoNum type="alphaUcPeriod"/>
            </a:pPr>
            <a:r>
              <a:rPr lang="en-US" kern="100" dirty="0">
                <a:ea typeface="Times New Roman" panose="02020603050405020304" pitchFamily="18" charset="0"/>
                <a:cs typeface="Times New Roman" panose="02020603050405020304" pitchFamily="18" charset="0"/>
              </a:rPr>
              <a:t>Are you careless? Carelessness leads to consequences you won’t like.</a:t>
            </a:r>
          </a:p>
          <a:p>
            <a:pPr marL="469900" marR="0" lvl="0" indent="-469900">
              <a:lnSpc>
                <a:spcPct val="100000"/>
              </a:lnSpc>
              <a:spcAft>
                <a:spcPts val="1800"/>
              </a:spcAft>
              <a:buFont typeface="+mj-lt"/>
              <a:buAutoNum type="alphaUcPeriod"/>
            </a:pPr>
            <a:r>
              <a:rPr lang="en-US" kern="100" dirty="0">
                <a:ea typeface="Times New Roman" panose="02020603050405020304" pitchFamily="18" charset="0"/>
                <a:cs typeface="Times New Roman" panose="02020603050405020304" pitchFamily="18" charset="0"/>
              </a:rPr>
              <a:t>Are you careful? Are you full of care about the wrong things?</a:t>
            </a:r>
          </a:p>
          <a:p>
            <a:pPr marL="469900" marR="0" lvl="0" indent="-469900">
              <a:lnSpc>
                <a:spcPct val="100000"/>
              </a:lnSpc>
              <a:spcAft>
                <a:spcPts val="1800"/>
              </a:spcAft>
              <a:buFont typeface="+mj-lt"/>
              <a:buAutoNum type="alphaUcPeriod"/>
            </a:pPr>
            <a:r>
              <a:rPr lang="en-US" kern="100" dirty="0">
                <a:ea typeface="Times New Roman" panose="02020603050405020304" pitchFamily="18" charset="0"/>
                <a:cs typeface="Times New Roman" panose="02020603050405020304" pitchFamily="18" charset="0"/>
              </a:rPr>
              <a:t>Are you carefree? Have you turned all you cares and concerns over to God?</a:t>
            </a:r>
          </a:p>
          <a:p>
            <a:pPr marL="469900" marR="0" lvl="0" indent="-469900">
              <a:lnSpc>
                <a:spcPct val="100000"/>
              </a:lnSpc>
              <a:spcAft>
                <a:spcPts val="1800"/>
              </a:spcAft>
              <a:buFont typeface="+mj-lt"/>
              <a:buAutoNum type="alphaUcPeriod"/>
            </a:pPr>
            <a:r>
              <a:rPr lang="en-US" kern="100" dirty="0">
                <a:ea typeface="Times New Roman" panose="02020603050405020304" pitchFamily="18" charset="0"/>
                <a:cs typeface="Times New Roman" panose="02020603050405020304" pitchFamily="18" charset="0"/>
              </a:rPr>
              <a:t>Do you care? Are you concerned about others and their needs?</a:t>
            </a:r>
            <a:endParaRPr lang="en-US" dirty="0"/>
          </a:p>
        </p:txBody>
      </p:sp>
    </p:spTree>
    <p:extLst>
      <p:ext uri="{BB962C8B-B14F-4D97-AF65-F5344CB8AC3E}">
        <p14:creationId xmlns:p14="http://schemas.microsoft.com/office/powerpoint/2010/main" val="40423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DD4ECEB-5D34-DF37-B88C-168C484DDC5B}"/>
              </a:ext>
            </a:extLst>
          </p:cNvPr>
          <p:cNvPicPr>
            <a:picLocks noChangeAspect="1"/>
          </p:cNvPicPr>
          <p:nvPr/>
        </p:nvPicPr>
        <p:blipFill rotWithShape="1">
          <a:blip r:embed="rId3"/>
          <a:srcRect l="11650" t="19582" r="11650" b="22894"/>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CF94CCD-6FCD-A562-EEEB-9237DBA03ECC}"/>
              </a:ext>
            </a:extLst>
          </p:cNvPr>
          <p:cNvSpPr txBox="1"/>
          <p:nvPr/>
        </p:nvSpPr>
        <p:spPr>
          <a:xfrm>
            <a:off x="2929340" y="1857542"/>
            <a:ext cx="3283031" cy="2123658"/>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HAVE A CARING 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lvl="0" indent="2540">
              <a:lnSpc>
                <a:spcPct val="85000"/>
              </a:lnSpc>
            </a:pPr>
            <a:r>
              <a:rPr lang="en-US" sz="2800" kern="100" dirty="0">
                <a:solidFill>
                  <a:prstClr val="black"/>
                </a:solidFill>
                <a:ea typeface="Courier New" panose="02070309020205020404" pitchFamily="49" charset="0"/>
                <a:cs typeface="Arial" panose="020B0604020202020204" pitchFamily="34" charset="0"/>
              </a:rPr>
              <a:t>Luke 10:30–35  Then Jesus answered and said: “A certain man went down from Jerusalem to Jericho, and fell among thieves, who stripped him of his clothing, wounded him, and departed, leaving him half dead. </a:t>
            </a:r>
            <a:r>
              <a:rPr lang="en-US" sz="2800" kern="100" baseline="30000" dirty="0">
                <a:solidFill>
                  <a:prstClr val="black"/>
                </a:solidFill>
                <a:ea typeface="Courier New" panose="02070309020205020404" pitchFamily="49" charset="0"/>
                <a:cs typeface="Arial" panose="020B0604020202020204" pitchFamily="34" charset="0"/>
              </a:rPr>
              <a:t>31</a:t>
            </a:r>
            <a:r>
              <a:rPr lang="en-US" sz="2800" kern="100" dirty="0">
                <a:solidFill>
                  <a:prstClr val="black"/>
                </a:solidFill>
                <a:ea typeface="Courier New" panose="02070309020205020404" pitchFamily="49" charset="0"/>
                <a:cs typeface="Arial" panose="020B0604020202020204" pitchFamily="34" charset="0"/>
              </a:rPr>
              <a:t> Now by chance a certain priest came down that road. And when he saw him, he passed by on the other side. </a:t>
            </a:r>
            <a:r>
              <a:rPr lang="en-US" sz="2800" kern="100" baseline="30000" dirty="0">
                <a:solidFill>
                  <a:prstClr val="black"/>
                </a:solidFill>
                <a:ea typeface="Courier New" panose="02070309020205020404" pitchFamily="49" charset="0"/>
                <a:cs typeface="Arial" panose="020B0604020202020204" pitchFamily="34" charset="0"/>
              </a:rPr>
              <a:t>32</a:t>
            </a:r>
            <a:r>
              <a:rPr lang="en-US" sz="2800" kern="100" dirty="0">
                <a:solidFill>
                  <a:prstClr val="black"/>
                </a:solidFill>
                <a:ea typeface="Courier New" panose="02070309020205020404" pitchFamily="49" charset="0"/>
                <a:cs typeface="Arial" panose="020B0604020202020204" pitchFamily="34" charset="0"/>
              </a:rPr>
              <a:t> Likewise a Levite, when he arrived at the place, came and looked, and passed by on the other side. </a:t>
            </a:r>
            <a:r>
              <a:rPr lang="en-US" sz="2800" kern="100" baseline="30000" dirty="0">
                <a:solidFill>
                  <a:prstClr val="black"/>
                </a:solidFill>
                <a:ea typeface="Courier New" panose="02070309020205020404" pitchFamily="49" charset="0"/>
                <a:cs typeface="Arial" panose="020B0604020202020204" pitchFamily="34" charset="0"/>
              </a:rPr>
              <a:t>33</a:t>
            </a:r>
            <a:r>
              <a:rPr lang="en-US" sz="2800" kern="100" dirty="0">
                <a:solidFill>
                  <a:prstClr val="black"/>
                </a:solidFill>
                <a:ea typeface="Courier New" panose="02070309020205020404" pitchFamily="49" charset="0"/>
                <a:cs typeface="Arial" panose="020B0604020202020204" pitchFamily="34" charset="0"/>
              </a:rPr>
              <a:t> But a certain Samaritan, as he journeyed, came where he was. And when he saw him, he had compassion. </a:t>
            </a:r>
            <a:r>
              <a:rPr lang="en-US" sz="2800" kern="100" baseline="30000" dirty="0">
                <a:solidFill>
                  <a:prstClr val="black"/>
                </a:solidFill>
                <a:ea typeface="Courier New" panose="02070309020205020404" pitchFamily="49" charset="0"/>
                <a:cs typeface="Arial" panose="020B0604020202020204" pitchFamily="34" charset="0"/>
              </a:rPr>
              <a:t>34</a:t>
            </a:r>
            <a:r>
              <a:rPr lang="en-US" sz="2800" kern="100" dirty="0">
                <a:solidFill>
                  <a:prstClr val="black"/>
                </a:solidFill>
                <a:ea typeface="Courier New" panose="02070309020205020404" pitchFamily="49" charset="0"/>
                <a:cs typeface="Arial" panose="020B0604020202020204" pitchFamily="34" charset="0"/>
              </a:rPr>
              <a:t> So he went to him and bandaged his wounds, pouring on oil and wine; and he set him on his own animal, brought him to an inn, and took care of him. </a:t>
            </a:r>
            <a:r>
              <a:rPr lang="en-US" sz="2800" kern="100" baseline="30000" dirty="0">
                <a:solidFill>
                  <a:prstClr val="black"/>
                </a:solidFill>
                <a:ea typeface="Courier New" panose="02070309020205020404" pitchFamily="49" charset="0"/>
                <a:cs typeface="Arial" panose="020B0604020202020204" pitchFamily="34" charset="0"/>
              </a:rPr>
              <a:t>35</a:t>
            </a:r>
            <a:r>
              <a:rPr lang="en-US" sz="2800" kern="100" dirty="0">
                <a:solidFill>
                  <a:prstClr val="black"/>
                </a:solidFill>
                <a:ea typeface="Courier New" panose="02070309020205020404" pitchFamily="49" charset="0"/>
                <a:cs typeface="Arial" panose="020B0604020202020204" pitchFamily="34" charset="0"/>
              </a:rPr>
              <a:t> On the next day, when he departed, he took out two denarii, gave them to the innkeeper, and said to him, ‘Take care of him; and whatever more you spend, when I come again, I will repay you.’</a:t>
            </a:r>
            <a:endParaRPr lang="en-US" sz="28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A24DF-F51C-8D08-1371-C8E3331F21FE}"/>
              </a:ext>
            </a:extLst>
          </p:cNvPr>
          <p:cNvPicPr>
            <a:picLocks noChangeAspect="1"/>
          </p:cNvPicPr>
          <p:nvPr/>
        </p:nvPicPr>
        <p:blipFill>
          <a:blip r:embed="rId2"/>
          <a:stretch>
            <a:fillRect/>
          </a:stretch>
        </p:blipFill>
        <p:spPr>
          <a:xfrm>
            <a:off x="2944368" y="0"/>
            <a:ext cx="6199632" cy="6858000"/>
          </a:xfrm>
          <a:prstGeom prst="rect">
            <a:avLst/>
          </a:prstGeom>
        </p:spPr>
      </p:pic>
      <p:sp>
        <p:nvSpPr>
          <p:cNvPr id="2" name="Title 1">
            <a:extLst>
              <a:ext uri="{FF2B5EF4-FFF2-40B4-BE49-F238E27FC236}">
                <a16:creationId xmlns:a16="http://schemas.microsoft.com/office/drawing/2014/main" id="{BCCD1060-A335-353D-0844-0702D873D703}"/>
              </a:ext>
            </a:extLst>
          </p:cNvPr>
          <p:cNvSpPr>
            <a:spLocks noGrp="1"/>
          </p:cNvSpPr>
          <p:nvPr>
            <p:ph type="title"/>
          </p:nvPr>
        </p:nvSpPr>
        <p:spPr>
          <a:xfrm>
            <a:off x="381000" y="0"/>
            <a:ext cx="4572000" cy="6858000"/>
          </a:xfrm>
        </p:spPr>
        <p:txBody>
          <a:bodyPr>
            <a:normAutofit/>
          </a:bodyPr>
          <a:lstStyle/>
          <a:p>
            <a:pPr marL="114300" marR="0" indent="-6350" algn="ctr">
              <a:lnSpc>
                <a:spcPct val="95000"/>
              </a:lnSpc>
              <a:buNone/>
            </a:pPr>
            <a:r>
              <a:rPr lang="en-US" sz="6000" b="1" kern="100" dirty="0">
                <a:effectLst/>
                <a:latin typeface="Arial" panose="020B0604020202020204" pitchFamily="34" charset="0"/>
                <a:ea typeface="Courier New" panose="02070309020205020404" pitchFamily="49" charset="0"/>
                <a:cs typeface="Arial" panose="020B0604020202020204" pitchFamily="34" charset="0"/>
              </a:rPr>
              <a:t>COPING WITH CARE</a:t>
            </a:r>
            <a:endParaRPr lang="en-US" sz="44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50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C61E-D7E1-065C-A752-F469897AB21F}"/>
              </a:ext>
            </a:extLst>
          </p:cNvPr>
          <p:cNvSpPr>
            <a:spLocks noGrp="1"/>
          </p:cNvSpPr>
          <p:nvPr>
            <p:ph type="title"/>
          </p:nvPr>
        </p:nvSpPr>
        <p:spPr/>
        <p:txBody>
          <a:bodyPr>
            <a:normAutofit/>
          </a:bodyPr>
          <a:lstStyle/>
          <a:p>
            <a:pPr marL="0" marR="0" indent="2540">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COPING WITH CARE</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C505C3-0187-F0EF-3A93-39EA20DA9D44}"/>
              </a:ext>
            </a:extLst>
          </p:cNvPr>
          <p:cNvSpPr>
            <a:spLocks noGrp="1"/>
          </p:cNvSpPr>
          <p:nvPr>
            <p:ph idx="1"/>
          </p:nvPr>
        </p:nvSpPr>
        <p:spPr/>
        <p:txBody>
          <a:bodyPr/>
          <a:lstStyle/>
          <a:p>
            <a:pPr marL="469900" marR="0" lvl="0" indent="-469900">
              <a:lnSpc>
                <a:spcPct val="100000"/>
              </a:lnSpc>
              <a:spcAft>
                <a:spcPts val="1800"/>
              </a:spcAft>
              <a:buFont typeface="+mj-lt"/>
              <a:buAutoNum type="alphaUcPeriod"/>
            </a:pPr>
            <a:r>
              <a:rPr lang="en-US" kern="100" dirty="0">
                <a:ea typeface="Courier New" panose="02070309020205020404" pitchFamily="49" charset="0"/>
                <a:cs typeface="Arial" panose="020B0604020202020204" pitchFamily="34" charset="0"/>
              </a:rPr>
              <a:t>Do you care?</a:t>
            </a:r>
            <a:endParaRPr lang="en-US" kern="100" dirty="0">
              <a:ea typeface="Times New Roman" panose="02020603050405020304" pitchFamily="18" charset="0"/>
              <a:cs typeface="Times New Roman" panose="02020603050405020304" pitchFamily="18" charset="0"/>
            </a:endParaRPr>
          </a:p>
          <a:p>
            <a:pPr marL="469900" marR="0" lvl="0" indent="-469900">
              <a:lnSpc>
                <a:spcPct val="100000"/>
              </a:lnSpc>
              <a:spcAft>
                <a:spcPts val="1800"/>
              </a:spcAft>
              <a:buFont typeface="+mj-lt"/>
              <a:buAutoNum type="alphaUcPeriod"/>
            </a:pPr>
            <a:r>
              <a:rPr lang="en-US" kern="100" dirty="0">
                <a:ea typeface="Courier New" panose="02070309020205020404" pitchFamily="49" charset="0"/>
                <a:cs typeface="Arial" panose="020B0604020202020204" pitchFamily="34" charset="0"/>
              </a:rPr>
              <a:t>Which is correct? “I Couldn’t care less.” or “I could care less.”</a:t>
            </a:r>
            <a:endParaRPr lang="en-US" kern="100" dirty="0">
              <a:ea typeface="Times New Roman" panose="02020603050405020304" pitchFamily="18" charset="0"/>
              <a:cs typeface="Times New Roman" panose="02020603050405020304" pitchFamily="18" charset="0"/>
            </a:endParaRPr>
          </a:p>
          <a:p>
            <a:pPr marL="469900" marR="0" lvl="0" indent="-469900">
              <a:lnSpc>
                <a:spcPct val="100000"/>
              </a:lnSpc>
              <a:spcAft>
                <a:spcPts val="1800"/>
              </a:spcAft>
              <a:buFont typeface="+mj-lt"/>
              <a:buAutoNum type="alphaUcPeriod"/>
            </a:pPr>
            <a:r>
              <a:rPr lang="en-US" kern="100" dirty="0">
                <a:ea typeface="Courier New" panose="02070309020205020404" pitchFamily="49" charset="0"/>
                <a:cs typeface="Arial" panose="020B0604020202020204" pitchFamily="34" charset="0"/>
              </a:rPr>
              <a:t>As Christians, neither would be correct for us to say.</a:t>
            </a:r>
            <a:endParaRPr lang="en-US" kern="100" dirty="0">
              <a:ea typeface="Times New Roman" panose="02020603050405020304" pitchFamily="18" charset="0"/>
              <a:cs typeface="Times New Roman" panose="02020603050405020304" pitchFamily="18" charset="0"/>
            </a:endParaRPr>
          </a:p>
          <a:p>
            <a:pPr marL="469900" marR="0" lvl="0" indent="-469900">
              <a:lnSpc>
                <a:spcPct val="100000"/>
              </a:lnSpc>
              <a:spcAft>
                <a:spcPts val="1800"/>
              </a:spcAft>
              <a:buFont typeface="+mj-lt"/>
              <a:buAutoNum type="alphaUcPeriod"/>
            </a:pPr>
            <a:r>
              <a:rPr lang="en-US" kern="100" dirty="0">
                <a:ea typeface="Courier New" panose="02070309020205020404" pitchFamily="49" charset="0"/>
                <a:cs typeface="Arial" panose="020B0604020202020204" pitchFamily="34" charset="0"/>
              </a:rPr>
              <a:t>We should always care about the things God cares about.</a:t>
            </a:r>
            <a:endParaRPr lang="en-US" dirty="0"/>
          </a:p>
        </p:txBody>
      </p:sp>
    </p:spTree>
    <p:extLst>
      <p:ext uri="{BB962C8B-B14F-4D97-AF65-F5344CB8AC3E}">
        <p14:creationId xmlns:p14="http://schemas.microsoft.com/office/powerpoint/2010/main" val="15470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57D2-9D81-1389-4C6D-42D958D5311C}"/>
              </a:ext>
            </a:extLst>
          </p:cNvPr>
          <p:cNvSpPr>
            <a:spLocks noGrp="1"/>
          </p:cNvSpPr>
          <p:nvPr>
            <p:ph type="title"/>
          </p:nvPr>
        </p:nvSpPr>
        <p:spPr/>
        <p:txBody>
          <a:bodyPr>
            <a:normAutofit/>
          </a:bodyPr>
          <a:lstStyle/>
          <a:p>
            <a:pPr marR="0" lvl="0">
              <a:lnSpc>
                <a:spcPct val="80000"/>
              </a:lnSpc>
              <a:buFont typeface="+mj-lt"/>
              <a:buAutoNum type="romanUcPeriod"/>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SOME ARE CARELESS - COULDN'T CARE LESS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354675-39B0-7AE1-4E6C-89890E9FEFDA}"/>
              </a:ext>
            </a:extLst>
          </p:cNvPr>
          <p:cNvSpPr>
            <a:spLocks noGrp="1"/>
          </p:cNvSpPr>
          <p:nvPr>
            <p:ph idx="1"/>
          </p:nvPr>
        </p:nvSpPr>
        <p:spPr>
          <a:xfrm>
            <a:off x="157655" y="1325563"/>
            <a:ext cx="8986345" cy="5574477"/>
          </a:xfrm>
        </p:spPr>
        <p:txBody>
          <a:bodyPr>
            <a:noAutofit/>
          </a:bodyPr>
          <a:lstStyle/>
          <a:p>
            <a:pPr marL="469900" marR="0" lvl="0" indent="-469900" fontAlgn="base">
              <a:buClr>
                <a:srgbClr val="000000"/>
              </a:buClr>
              <a:buSzPct val="99000"/>
              <a:buFont typeface="+mj-lt"/>
              <a:buAutoNum type="alphaUcPeriod"/>
            </a:pPr>
            <a:r>
              <a:rPr lang="en-US" sz="2800" kern="100" dirty="0">
                <a:uFill>
                  <a:solidFill>
                    <a:srgbClr val="000000"/>
                  </a:solidFill>
                </a:uFill>
                <a:ea typeface="Courier New" panose="02070309020205020404" pitchFamily="49" charset="0"/>
                <a:cs typeface="Arial" panose="020B0604020202020204" pitchFamily="34" charset="0"/>
              </a:rPr>
              <a:t>John 10:12-13 "But a hireling, he who is not the shepherd, one who does not own the sheep, sees the wolf coming and leaves the sheep and flees; and the wolf catches the sheep and scatters them. {13} "The hireling flees because he is a hireling and </a:t>
            </a:r>
            <a:r>
              <a:rPr lang="en-US" sz="2800" u="sng" kern="100" dirty="0">
                <a:uFill>
                  <a:solidFill>
                    <a:srgbClr val="000000"/>
                  </a:solidFill>
                </a:uFill>
                <a:ea typeface="Courier New" panose="02070309020205020404" pitchFamily="49" charset="0"/>
                <a:cs typeface="Arial" panose="020B0604020202020204" pitchFamily="34" charset="0"/>
              </a:rPr>
              <a:t>does not care about the sheep.</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69900" marR="0" lvl="0" indent="-469900" fontAlgn="base">
              <a:buClr>
                <a:srgbClr val="000000"/>
              </a:buClr>
              <a:buSzPct val="99000"/>
              <a:buFont typeface="+mj-lt"/>
              <a:buAutoNum type="alphaUcPeriod"/>
            </a:pPr>
            <a:r>
              <a:rPr lang="en-US" sz="2800" kern="100" dirty="0">
                <a:uFill>
                  <a:solidFill>
                    <a:srgbClr val="000000"/>
                  </a:solidFill>
                </a:uFill>
                <a:ea typeface="Courier New" panose="02070309020205020404" pitchFamily="49" charset="0"/>
                <a:cs typeface="Arial" panose="020B0604020202020204" pitchFamily="34" charset="0"/>
              </a:rPr>
              <a:t>John 12:4-6 Then one of His disciples, Judas Iscariot, Simon's son, who would betray Him, said, {5} "Why was this fragrant oil not sold for three hundred denarii and given to the poor?" {6} This he said, </a:t>
            </a:r>
            <a:r>
              <a:rPr lang="en-US" sz="2800" u="sng" kern="100" dirty="0">
                <a:uFill>
                  <a:solidFill>
                    <a:srgbClr val="000000"/>
                  </a:solidFill>
                </a:uFill>
                <a:ea typeface="Courier New" panose="02070309020205020404" pitchFamily="49" charset="0"/>
                <a:cs typeface="Arial" panose="020B0604020202020204" pitchFamily="34" charset="0"/>
              </a:rPr>
              <a:t>not that he cared for the poor</a:t>
            </a:r>
            <a:r>
              <a:rPr lang="en-US" sz="2800" kern="100" dirty="0">
                <a:uFill>
                  <a:solidFill>
                    <a:srgbClr val="000000"/>
                  </a:solidFill>
                </a:uFill>
                <a:ea typeface="Courier New" panose="02070309020205020404" pitchFamily="49" charset="0"/>
                <a:cs typeface="Arial" panose="020B0604020202020204" pitchFamily="34" charset="0"/>
              </a:rPr>
              <a:t>, but because he was a thief, and had the money box; and he used to take what was put in it.</a:t>
            </a:r>
            <a:endParaRPr lang="en-US" sz="28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9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32504</TotalTime>
  <Words>1663</Words>
  <Application>Microsoft Office PowerPoint</Application>
  <PresentationFormat>On-screen Show (4:3)</PresentationFormat>
  <Paragraphs>49</Paragraphs>
  <Slides>23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Luke 10:30–35  Then Jesus answered and said: “A certain man went down from Jerusalem to Jericho, and fell among thieves, who stripped him of his clothing, wounded him, and departed, leaving him half dead. 31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34 So he went to him and bandaged his wounds, pouring on oil and wine; and he set him on his own animal, brought him to an inn, and took care of him. 35 On the next day, when he departed, he took out two denarii, gave them to the innkeeper, and said to him, ‘Take care of him; and whatever more you spend, when I come again, I will repay you.’</vt:lpstr>
      <vt:lpstr>LET US PRAY</vt:lpstr>
      <vt:lpstr>COPING WITH CARE</vt:lpstr>
      <vt:lpstr>COPING WITH CARE</vt:lpstr>
      <vt:lpstr> SOME ARE CARELESS - COULDN'T CARE LESS</vt:lpstr>
      <vt:lpstr> SOME ARE CARELESS - COULDN'T CARE LESS</vt:lpstr>
      <vt:lpstr>II. SOME ARE CAREFUL –  FULL OF CARE</vt:lpstr>
      <vt:lpstr>II. SOME ARE CAREFUL –  FULL OF CARE</vt:lpstr>
      <vt:lpstr>II. SOME ARE CAREFUL –  FULL OF CARE</vt:lpstr>
      <vt:lpstr>III. SOME ARE CAREFREE – FREE FROM CARE</vt:lpstr>
      <vt:lpstr>III. SOME ARE CAREFREE – FREE FROM CARE</vt:lpstr>
      <vt:lpstr>IV. SOME CARE –  ARE CONCERNED ABOUT OTHERS</vt:lpstr>
      <vt:lpstr>IV. SOME CARE –  ARE CONCERNED ABOUT OTHERS</vt:lpstr>
      <vt:lpstr>HOW ARE YOU  COPING WITH CARE?</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2025-08-18T18:20:26Z</dcterms:modified>
</cp:coreProperties>
</file>