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33"/>
  </p:notesMasterIdLst>
  <p:sldIdLst>
    <p:sldId id="425" r:id="rId3"/>
    <p:sldId id="283" r:id="rId4"/>
    <p:sldId id="290" r:id="rId5"/>
    <p:sldId id="285" r:id="rId6"/>
    <p:sldId id="291" r:id="rId7"/>
    <p:sldId id="434" r:id="rId8"/>
    <p:sldId id="376" r:id="rId9"/>
    <p:sldId id="492" r:id="rId10"/>
    <p:sldId id="493" r:id="rId11"/>
    <p:sldId id="494" r:id="rId12"/>
    <p:sldId id="504" r:id="rId13"/>
    <p:sldId id="503" r:id="rId14"/>
    <p:sldId id="505" r:id="rId15"/>
    <p:sldId id="502" r:id="rId16"/>
    <p:sldId id="506" r:id="rId17"/>
    <p:sldId id="501" r:id="rId18"/>
    <p:sldId id="507" r:id="rId19"/>
    <p:sldId id="500" r:id="rId20"/>
    <p:sldId id="508" r:id="rId21"/>
    <p:sldId id="499" r:id="rId22"/>
    <p:sldId id="498" r:id="rId23"/>
    <p:sldId id="497" r:id="rId24"/>
    <p:sldId id="509" r:id="rId25"/>
    <p:sldId id="496" r:id="rId26"/>
    <p:sldId id="510" r:id="rId27"/>
    <p:sldId id="511" r:id="rId28"/>
    <p:sldId id="512" r:id="rId29"/>
    <p:sldId id="495" r:id="rId30"/>
    <p:sldId id="279" r:id="rId31"/>
    <p:sldId id="48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05866"/>
    <a:srgbClr val="405873"/>
    <a:srgbClr val="405855"/>
    <a:srgbClr val="FFCCFF"/>
    <a:srgbClr val="CC00CC"/>
    <a:srgbClr val="006600"/>
    <a:srgbClr val="663300"/>
    <a:srgbClr val="F6BE98"/>
    <a:srgbClr val="1E0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AF6C22-EC8E-4296-8CAB-42BD405728D4}" v="757" dt="2025-08-19T23:17:56.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33012"/>
    </p:cViewPr>
  </p:outlineViewPr>
  <p:notesTextViewPr>
    <p:cViewPr>
      <p:scale>
        <a:sx n="1" d="1"/>
        <a:sy n="1" d="1"/>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8/25/2025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30</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8/25/2025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128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895DC3A-308D-5B90-9131-008B40749F2A}"/>
              </a:ext>
            </a:extLst>
          </p:cNvPr>
          <p:cNvPicPr>
            <a:picLocks noChangeAspect="1"/>
          </p:cNvPicPr>
          <p:nvPr/>
        </p:nvPicPr>
        <p:blipFill rotWithShape="1">
          <a:blip r:embed="rId3"/>
          <a:srcRect t="5657" b="27273"/>
          <a:stretch>
            <a:fillRect/>
          </a:stretch>
        </p:blipFill>
        <p:spPr>
          <a:xfrm>
            <a:off x="665018" y="1436922"/>
            <a:ext cx="7813964" cy="4599709"/>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10A9F7-AC3D-38B3-413E-4DD67C7A9631}"/>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666DAF5-DDF5-AEEE-BA4E-A43467B300BD}"/>
              </a:ext>
            </a:extLst>
          </p:cNvPr>
          <p:cNvSpPr>
            <a:spLocks noGrp="1"/>
          </p:cNvSpPr>
          <p:nvPr>
            <p:ph type="title"/>
          </p:nvPr>
        </p:nvSpPr>
        <p:spPr>
          <a:xfrm>
            <a:off x="0" y="6234544"/>
            <a:ext cx="9144000" cy="623455"/>
          </a:xfrm>
        </p:spPr>
        <p:txBody>
          <a:bodyPr>
            <a:normAutofit fontScale="90000"/>
          </a:bodyPr>
          <a:lstStyle/>
          <a:p>
            <a:pPr marL="0" marR="0" indent="-6350" algn="ctr">
              <a:buNone/>
            </a:pPr>
            <a:r>
              <a:rPr lang="en-US" b="1" kern="100" dirty="0">
                <a:solidFill>
                  <a:srgbClr val="FF6600"/>
                </a:solidFill>
                <a:effectLst/>
                <a:latin typeface="Arial" panose="020B0604020202020204" pitchFamily="34" charset="0"/>
                <a:ea typeface="Courier New" panose="02070309020205020404" pitchFamily="49" charset="0"/>
                <a:cs typeface="Arial" panose="020B0604020202020204" pitchFamily="34" charset="0"/>
              </a:rPr>
              <a:t>DANGERS THE CHURCH FACES - 1</a:t>
            </a:r>
            <a:endParaRPr lang="en-US" kern="100" dirty="0">
              <a:solidFill>
                <a:srgbClr val="FF66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61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008C-7BBA-4762-4134-23F771706DB5}"/>
              </a:ext>
            </a:extLst>
          </p:cNvPr>
          <p:cNvSpPr>
            <a:spLocks noGrp="1"/>
          </p:cNvSpPr>
          <p:nvPr>
            <p:ph type="title"/>
          </p:nvPr>
        </p:nvSpPr>
        <p:spPr>
          <a:xfrm>
            <a:off x="0" y="1"/>
            <a:ext cx="9144000" cy="914400"/>
          </a:xfrm>
        </p:spPr>
        <p:txBody>
          <a:bodyPr>
            <a:normAutofit/>
          </a:bodyPr>
          <a:lstStyle/>
          <a:p>
            <a:r>
              <a:rPr lang="en-US" sz="3600" kern="100" dirty="0">
                <a:solidFill>
                  <a:srgbClr val="FF0000"/>
                </a:solidFill>
                <a:cs typeface="Arial" panose="020B0604020202020204" pitchFamily="34" charset="0"/>
              </a:rPr>
              <a:t>PAUL’S CONCERN FOR THE CHURCHES</a:t>
            </a:r>
            <a:endParaRPr lang="en-US" sz="3600" dirty="0">
              <a:solidFill>
                <a:srgbClr val="FF0000"/>
              </a:solidFill>
            </a:endParaRPr>
          </a:p>
        </p:txBody>
      </p:sp>
      <p:sp>
        <p:nvSpPr>
          <p:cNvPr id="3" name="Content Placeholder 2">
            <a:extLst>
              <a:ext uri="{FF2B5EF4-FFF2-40B4-BE49-F238E27FC236}">
                <a16:creationId xmlns:a16="http://schemas.microsoft.com/office/drawing/2014/main" id="{668A6462-DB09-EAFC-96D8-64E188ABA4A4}"/>
              </a:ext>
            </a:extLst>
          </p:cNvPr>
          <p:cNvSpPr>
            <a:spLocks noGrp="1"/>
          </p:cNvSpPr>
          <p:nvPr>
            <p:ph idx="1"/>
          </p:nvPr>
        </p:nvSpPr>
        <p:spPr>
          <a:xfrm>
            <a:off x="220337" y="736600"/>
            <a:ext cx="8923663" cy="6121399"/>
          </a:xfrm>
        </p:spPr>
        <p:txBody>
          <a:bodyPr>
            <a:normAutofit fontScale="85000" lnSpcReduction="20000"/>
          </a:bodyPr>
          <a:lstStyle/>
          <a:p>
            <a:pPr marL="457200" marR="0" lvl="0" indent="-457200">
              <a:lnSpc>
                <a:spcPct val="105000"/>
              </a:lnSpc>
              <a:spcBef>
                <a:spcPts val="0"/>
              </a:spcBef>
              <a:buFont typeface="+mj-lt"/>
              <a:buAutoNum type="alphaUcPeriod"/>
            </a:pPr>
            <a:r>
              <a:rPr lang="en-US" kern="100" dirty="0">
                <a:ea typeface="Courier New" panose="02070309020205020404" pitchFamily="49" charset="0"/>
                <a:cs typeface="Arial" panose="020B0604020202020204" pitchFamily="34" charset="0"/>
              </a:rPr>
              <a:t>2 Corinthians 11:28   besides the other things, what comes upon me daily: my deep concern for all the churches.</a:t>
            </a:r>
            <a:endParaRPr lang="en-US" kern="100" dirty="0">
              <a:ea typeface="Times New Roman" panose="02020603050405020304" pitchFamily="18" charset="0"/>
              <a:cs typeface="Times New Roman" panose="02020603050405020304" pitchFamily="18" charset="0"/>
            </a:endParaRPr>
          </a:p>
          <a:p>
            <a:pPr marL="457200" marR="0" lvl="0" indent="-457200">
              <a:lnSpc>
                <a:spcPct val="105000"/>
              </a:lnSpc>
              <a:spcBef>
                <a:spcPts val="0"/>
              </a:spcBef>
              <a:buFont typeface="+mj-lt"/>
              <a:buAutoNum type="alphaUcPeriod"/>
            </a:pPr>
            <a:r>
              <a:rPr lang="en-US" kern="100" dirty="0">
                <a:ea typeface="Courier New" panose="02070309020205020404" pitchFamily="49" charset="0"/>
                <a:cs typeface="Arial" panose="020B0604020202020204" pitchFamily="34" charset="0"/>
              </a:rPr>
              <a:t>2 Corinthians 12:20  For I fear lest, when I come, I shall not find you such as I wish, and that I shall be found by you such as you do not wish; lest there be contentions, jealousies, outbursts of wrath, selfish ambitions, </a:t>
            </a:r>
            <a:r>
              <a:rPr lang="en-US" kern="100" dirty="0" err="1">
                <a:ea typeface="Courier New" panose="02070309020205020404" pitchFamily="49" charset="0"/>
                <a:cs typeface="Arial" panose="020B0604020202020204" pitchFamily="34" charset="0"/>
              </a:rPr>
              <a:t>backbitings</a:t>
            </a:r>
            <a:r>
              <a:rPr lang="en-US" kern="100" dirty="0">
                <a:ea typeface="Courier New" panose="02070309020205020404" pitchFamily="49" charset="0"/>
                <a:cs typeface="Arial" panose="020B0604020202020204" pitchFamily="34" charset="0"/>
              </a:rPr>
              <a:t>, whisperings, conceits, tumults;</a:t>
            </a:r>
            <a:endParaRPr lang="en-US" kern="100" dirty="0">
              <a:ea typeface="Times New Roman" panose="02020603050405020304" pitchFamily="18" charset="0"/>
              <a:cs typeface="Times New Roman" panose="02020603050405020304" pitchFamily="18" charset="0"/>
            </a:endParaRPr>
          </a:p>
          <a:p>
            <a:pPr marL="457200" marR="0" lvl="0" indent="-457200">
              <a:lnSpc>
                <a:spcPct val="105000"/>
              </a:lnSpc>
              <a:spcBef>
                <a:spcPts val="0"/>
              </a:spcBef>
              <a:buFont typeface="+mj-lt"/>
              <a:buAutoNum type="alphaUcPeriod"/>
            </a:pPr>
            <a:r>
              <a:rPr lang="en-US" kern="100" dirty="0">
                <a:ea typeface="Courier New" panose="02070309020205020404" pitchFamily="49" charset="0"/>
                <a:cs typeface="Arial" panose="020B0604020202020204" pitchFamily="34" charset="0"/>
              </a:rPr>
              <a:t>2 Corinthians 11:1–3  Oh, that you would bear with me in a little folly—and indeed you do bear with me. </a:t>
            </a:r>
            <a:r>
              <a:rPr lang="en-US" kern="100" baseline="30000" dirty="0">
                <a:ea typeface="Courier New" panose="02070309020205020404" pitchFamily="49" charset="0"/>
                <a:cs typeface="Arial" panose="020B0604020202020204" pitchFamily="34" charset="0"/>
              </a:rPr>
              <a:t>2</a:t>
            </a:r>
            <a:r>
              <a:rPr lang="en-US" kern="100" dirty="0">
                <a:ea typeface="Courier New" panose="02070309020205020404" pitchFamily="49" charset="0"/>
                <a:cs typeface="Arial" panose="020B0604020202020204" pitchFamily="34" charset="0"/>
              </a:rPr>
              <a:t> For I am jealous for you with godly jealousy. For I have betrothed you to one husband, that I may present you as a chaste virgin to Christ. </a:t>
            </a:r>
            <a:r>
              <a:rPr lang="en-US" kern="100" baseline="30000" dirty="0">
                <a:ea typeface="Courier New" panose="02070309020205020404" pitchFamily="49" charset="0"/>
                <a:cs typeface="Arial" panose="020B0604020202020204" pitchFamily="34" charset="0"/>
              </a:rPr>
              <a:t>3</a:t>
            </a:r>
            <a:r>
              <a:rPr lang="en-US" kern="100" dirty="0">
                <a:ea typeface="Courier New" panose="02070309020205020404" pitchFamily="49" charset="0"/>
                <a:cs typeface="Arial" panose="020B0604020202020204" pitchFamily="34" charset="0"/>
              </a:rPr>
              <a:t> But I fear, lest somehow, as the serpent deceived Eve by his craftiness, so your minds may be corrupted from the simplicity that is in Christ.</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16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BBE4-A7D4-8B87-CB4F-86CB3B0D3C6C}"/>
              </a:ext>
            </a:extLst>
          </p:cNvPr>
          <p:cNvSpPr>
            <a:spLocks noGrp="1"/>
          </p:cNvSpPr>
          <p:nvPr>
            <p:ph type="title"/>
          </p:nvPr>
        </p:nvSpPr>
        <p:spPr>
          <a:xfrm>
            <a:off x="0" y="1"/>
            <a:ext cx="9144000" cy="939800"/>
          </a:xfrm>
        </p:spPr>
        <p:txBody>
          <a:bodyPr>
            <a:normAutofit/>
          </a:bodyPr>
          <a:lstStyle/>
          <a:p>
            <a:pPr marL="342900" marR="0" lvl="0" indent="-342900">
              <a:lnSpc>
                <a:spcPct val="95000"/>
              </a:lnSpc>
              <a:buFont typeface="+mj-lt"/>
              <a:buAutoNum type="romanUcPeriod"/>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IGNORANCE OF GOD'S WORD</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26FA49-AC69-9C7A-F3F1-7E2BE672127C}"/>
              </a:ext>
            </a:extLst>
          </p:cNvPr>
          <p:cNvSpPr>
            <a:spLocks noGrp="1"/>
          </p:cNvSpPr>
          <p:nvPr>
            <p:ph idx="1"/>
          </p:nvPr>
        </p:nvSpPr>
        <p:spPr>
          <a:xfrm>
            <a:off x="220337" y="939802"/>
            <a:ext cx="8923663" cy="5918198"/>
          </a:xfrm>
        </p:spPr>
        <p:txBody>
          <a:bodyPr>
            <a:normAutofit/>
          </a:bodyPr>
          <a:lstStyle/>
          <a:p>
            <a:pPr marL="457200" marR="0" lvl="0" indent="-457200" fontAlgn="base">
              <a:lnSpc>
                <a:spcPct val="105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Hosea 4:6 My people are destroyed for lack of knowledge. Because you have rejected knowledge, I also will reject you from being priest for Me; Because you have forgotten the law of your God, I also will forget your children.</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5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John 6:45 "It is written in the prophets, 'And they shall all be taught by God.' Therefore everyone who has heard and learned from the Father comes to Me.</a:t>
            </a:r>
            <a:endParaRPr lang="en-US" dirty="0"/>
          </a:p>
        </p:txBody>
      </p:sp>
    </p:spTree>
    <p:extLst>
      <p:ext uri="{BB962C8B-B14F-4D97-AF65-F5344CB8AC3E}">
        <p14:creationId xmlns:p14="http://schemas.microsoft.com/office/powerpoint/2010/main" val="95829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A098B-867F-70CD-5D9C-D4EDBC354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EB910-14B5-7492-74BB-71D6352891C6}"/>
              </a:ext>
            </a:extLst>
          </p:cNvPr>
          <p:cNvSpPr>
            <a:spLocks noGrp="1"/>
          </p:cNvSpPr>
          <p:nvPr>
            <p:ph type="title"/>
          </p:nvPr>
        </p:nvSpPr>
        <p:spPr>
          <a:xfrm>
            <a:off x="0" y="1"/>
            <a:ext cx="9144000" cy="939800"/>
          </a:xfrm>
        </p:spPr>
        <p:txBody>
          <a:bodyPr>
            <a:normAutofit/>
          </a:bodyPr>
          <a:lstStyle/>
          <a:p>
            <a:pPr marL="342900" marR="0" lvl="0" indent="-342900">
              <a:lnSpc>
                <a:spcPct val="95000"/>
              </a:lnSpc>
              <a:buFont typeface="+mj-lt"/>
              <a:buAutoNum type="romanUcPeriod"/>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IGNORANCE OF GOD'S WORD</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D3C043-6527-B8F0-22EB-C436B004D3C8}"/>
              </a:ext>
            </a:extLst>
          </p:cNvPr>
          <p:cNvSpPr>
            <a:spLocks noGrp="1"/>
          </p:cNvSpPr>
          <p:nvPr>
            <p:ph idx="1"/>
          </p:nvPr>
        </p:nvSpPr>
        <p:spPr>
          <a:xfrm>
            <a:off x="220337" y="939802"/>
            <a:ext cx="8923663" cy="5918198"/>
          </a:xfrm>
        </p:spPr>
        <p:txBody>
          <a:bodyPr>
            <a:normAutofit fontScale="85000" lnSpcReduction="20000"/>
          </a:bodyPr>
          <a:lstStyle/>
          <a:p>
            <a:pPr marL="457200" marR="0" lvl="0" indent="-457200" fontAlgn="base">
              <a:lnSpc>
                <a:spcPct val="105000"/>
              </a:lnSpc>
              <a:spcBef>
                <a:spcPts val="0"/>
              </a:spcBef>
              <a:buClr>
                <a:srgbClr val="000000"/>
              </a:buClr>
              <a:buSzPct val="99000"/>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Hosea 4:6 My people are destroyed for lack of knowledge. Because you have rejected knowledge, I also will reject you from being priest for Me; Because you have forgotten the law of your God, I also will forget your children.</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5000"/>
              </a:lnSpc>
              <a:spcBef>
                <a:spcPts val="0"/>
              </a:spcBef>
              <a:buClr>
                <a:srgbClr val="000000"/>
              </a:buClr>
              <a:buSzPct val="99000"/>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John 6:45 "It is written in the prophets, 'And they shall all be taught by God.' Therefore everyone who has heard and learned from the Father comes to Me.</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5000"/>
              </a:lnSpc>
              <a:spcBef>
                <a:spcPts val="0"/>
              </a:spcBef>
              <a:buClr>
                <a:srgbClr val="000000"/>
              </a:buClr>
              <a:buSzPct val="99000"/>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Col 1:9 For this reason we also, since the day we heard it, do not cease to pray for you, and to ask that you may be filled with the knowledge of His will in all wisdom and spiritual understanding.</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5000"/>
              </a:lnSpc>
              <a:spcBef>
                <a:spcPts val="0"/>
              </a:spcBef>
              <a:buClr>
                <a:srgbClr val="000000"/>
              </a:buClr>
              <a:buSzPct val="99000"/>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2 Tim 2:15 Be diligent to present yourself approved to God, a worker who does not need to be ashamed, rightly dividing the word of truth.</a:t>
            </a:r>
            <a:endParaRPr lang="en-US" dirty="0"/>
          </a:p>
        </p:txBody>
      </p:sp>
    </p:spTree>
    <p:extLst>
      <p:ext uri="{BB962C8B-B14F-4D97-AF65-F5344CB8AC3E}">
        <p14:creationId xmlns:p14="http://schemas.microsoft.com/office/powerpoint/2010/main" val="181355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CB25-4970-983E-756C-EC822A4E13D1}"/>
              </a:ext>
            </a:extLst>
          </p:cNvPr>
          <p:cNvSpPr>
            <a:spLocks noGrp="1"/>
          </p:cNvSpPr>
          <p:nvPr>
            <p:ph type="title"/>
          </p:nvPr>
        </p:nvSpPr>
        <p:spPr/>
        <p:txBody>
          <a:bodyPr>
            <a:normAutofit/>
          </a:bodyPr>
          <a:lstStyle/>
          <a:p>
            <a:pPr marL="0" marR="0" indent="2540">
              <a:lnSpc>
                <a:spcPct val="95000"/>
              </a:lnSpc>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ll. WORLDLINESS</a:t>
            </a:r>
            <a:endParaRPr lang="en-US" sz="48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EF53D4-C1D5-96CA-6341-F97161585B7E}"/>
              </a:ext>
            </a:extLst>
          </p:cNvPr>
          <p:cNvSpPr>
            <a:spLocks noGrp="1"/>
          </p:cNvSpPr>
          <p:nvPr>
            <p:ph idx="1"/>
          </p:nvPr>
        </p:nvSpPr>
        <p:spPr/>
        <p:txBody>
          <a:bodyPr>
            <a:normAutofit fontScale="92500" lnSpcReduction="20000"/>
          </a:bodyPr>
          <a:lstStyle/>
          <a:p>
            <a:pPr marL="457200" marR="0" lvl="0" indent="-457200" fontAlgn="base">
              <a:lnSpc>
                <a:spcPct val="105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2 Tim 4:10 for Demas has forsaken me, having loved this present world, and has departed for Thessalonica; Crescens for Galatia, Titus for Dalmatia.</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457200" indent="-457200" fontAlgn="base">
              <a:lnSpc>
                <a:spcPct val="105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Gal 5:19-21 Now the works of the flesh are evident, which are: adultery, fornication, uncleanness, lewdness, </a:t>
            </a:r>
            <a:r>
              <a:rPr lang="en-US" kern="100" baseline="30000" dirty="0">
                <a:uFill>
                  <a:solidFill>
                    <a:srgbClr val="000000"/>
                  </a:solidFill>
                </a:uFill>
                <a:ea typeface="Courier New" panose="02070309020205020404" pitchFamily="49" charset="0"/>
                <a:cs typeface="Arial" panose="020B0604020202020204" pitchFamily="34" charset="0"/>
              </a:rPr>
              <a:t>20</a:t>
            </a:r>
            <a:r>
              <a:rPr lang="en-US" kern="100" dirty="0">
                <a:uFill>
                  <a:solidFill>
                    <a:srgbClr val="000000"/>
                  </a:solidFill>
                </a:uFill>
                <a:ea typeface="Courier New" panose="02070309020205020404" pitchFamily="49" charset="0"/>
                <a:cs typeface="Arial" panose="020B0604020202020204" pitchFamily="34" charset="0"/>
              </a:rPr>
              <a:t> idolatry, sorcery, hatred, contentions, jealousies, outbursts of wrath, selfish ambitions, dissensions, heresies, </a:t>
            </a:r>
            <a:r>
              <a:rPr lang="en-US" kern="100" baseline="30000" dirty="0">
                <a:uFill>
                  <a:solidFill>
                    <a:srgbClr val="000000"/>
                  </a:solidFill>
                </a:uFill>
                <a:ea typeface="Courier New" panose="02070309020205020404" pitchFamily="49" charset="0"/>
                <a:cs typeface="Arial" panose="020B0604020202020204" pitchFamily="34" charset="0"/>
              </a:rPr>
              <a:t>21</a:t>
            </a:r>
            <a:r>
              <a:rPr lang="en-US" kern="100" dirty="0">
                <a:uFill>
                  <a:solidFill>
                    <a:srgbClr val="000000"/>
                  </a:solidFill>
                </a:uFill>
                <a:ea typeface="Courier New" panose="02070309020205020404" pitchFamily="49" charset="0"/>
                <a:cs typeface="Arial" panose="020B0604020202020204" pitchFamily="34" charset="0"/>
              </a:rPr>
              <a:t> envy, murders, drunkenness, revelries, and the like; of which I tell you beforehand, just as I also told you in time past, that those who practice such things will not inherit the kingdom of God.</a:t>
            </a:r>
            <a:endParaRPr lang="en-US" dirty="0"/>
          </a:p>
        </p:txBody>
      </p:sp>
    </p:spTree>
    <p:extLst>
      <p:ext uri="{BB962C8B-B14F-4D97-AF65-F5344CB8AC3E}">
        <p14:creationId xmlns:p14="http://schemas.microsoft.com/office/powerpoint/2010/main" val="304163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7CE9E-4198-70AC-0EBE-8167CD045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DBDD57-2C40-4F7D-F9E6-4AC6C80B26C2}"/>
              </a:ext>
            </a:extLst>
          </p:cNvPr>
          <p:cNvSpPr>
            <a:spLocks noGrp="1"/>
          </p:cNvSpPr>
          <p:nvPr>
            <p:ph type="title"/>
          </p:nvPr>
        </p:nvSpPr>
        <p:spPr/>
        <p:txBody>
          <a:bodyPr>
            <a:normAutofit/>
          </a:bodyPr>
          <a:lstStyle/>
          <a:p>
            <a:pPr marL="0" marR="0" indent="2540">
              <a:lnSpc>
                <a:spcPct val="95000"/>
              </a:lnSpc>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ll. WORLDLINESS</a:t>
            </a:r>
            <a:endParaRPr lang="en-US" sz="48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CE7E69-6D98-23F6-4CD1-711CFB8BDABA}"/>
              </a:ext>
            </a:extLst>
          </p:cNvPr>
          <p:cNvSpPr>
            <a:spLocks noGrp="1"/>
          </p:cNvSpPr>
          <p:nvPr>
            <p:ph idx="1"/>
          </p:nvPr>
        </p:nvSpPr>
        <p:spPr/>
        <p:txBody>
          <a:bodyPr>
            <a:normAutofit fontScale="92500" lnSpcReduction="10000"/>
          </a:bodyPr>
          <a:lstStyle/>
          <a:p>
            <a:pPr marL="457200" marR="0" lvl="0" indent="-457200" fontAlgn="base">
              <a:lnSpc>
                <a:spcPct val="110000"/>
              </a:lnSpc>
              <a:spcBef>
                <a:spcPts val="0"/>
              </a:spcBef>
              <a:buClr>
                <a:srgbClr val="000000"/>
              </a:buClr>
              <a:buSzPct val="99000"/>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James 1:27 Pure and undefiled religion before God and the Father is this: to visit orphans and widows in their trouble, and to keep oneself unspotted from the world.</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10000"/>
              </a:lnSpc>
              <a:spcBef>
                <a:spcPts val="0"/>
              </a:spcBef>
              <a:buClr>
                <a:srgbClr val="000000"/>
              </a:buClr>
              <a:buSzPct val="99000"/>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1 John 2:15-17 Do not love the world or the things in the world. If anyone loves the world, the love of the Father is not in him. </a:t>
            </a:r>
            <a:r>
              <a:rPr lang="en-US" kern="100" baseline="30000" dirty="0">
                <a:uFill>
                  <a:solidFill>
                    <a:srgbClr val="000000"/>
                  </a:solidFill>
                </a:uFill>
                <a:ea typeface="Courier New" panose="02070309020205020404" pitchFamily="49" charset="0"/>
                <a:cs typeface="Arial" panose="020B0604020202020204" pitchFamily="34" charset="0"/>
              </a:rPr>
              <a:t>16</a:t>
            </a:r>
            <a:r>
              <a:rPr lang="en-US" kern="100" dirty="0">
                <a:uFill>
                  <a:solidFill>
                    <a:srgbClr val="000000"/>
                  </a:solidFill>
                </a:uFill>
                <a:ea typeface="Courier New" panose="02070309020205020404" pitchFamily="49" charset="0"/>
                <a:cs typeface="Arial" panose="020B0604020202020204" pitchFamily="34" charset="0"/>
              </a:rPr>
              <a:t> For all that is in the world; the lust of the flesh, the lust of the eyes, and the pride of life; is not of the Father but is of the world. </a:t>
            </a:r>
            <a:r>
              <a:rPr lang="en-US" kern="100" baseline="30000" dirty="0">
                <a:uFill>
                  <a:solidFill>
                    <a:srgbClr val="000000"/>
                  </a:solidFill>
                </a:uFill>
                <a:ea typeface="Courier New" panose="02070309020205020404" pitchFamily="49" charset="0"/>
                <a:cs typeface="Arial" panose="020B0604020202020204" pitchFamily="34" charset="0"/>
              </a:rPr>
              <a:t>17</a:t>
            </a:r>
            <a:r>
              <a:rPr lang="en-US" kern="100" dirty="0">
                <a:uFill>
                  <a:solidFill>
                    <a:srgbClr val="000000"/>
                  </a:solidFill>
                </a:uFill>
                <a:ea typeface="Courier New" panose="02070309020205020404" pitchFamily="49" charset="0"/>
                <a:cs typeface="Arial" panose="020B0604020202020204" pitchFamily="34" charset="0"/>
              </a:rPr>
              <a:t> And the world is passing away, and the lust of it; but he who does the will of God abides forever.</a:t>
            </a:r>
            <a:endParaRPr lang="en-US" dirty="0"/>
          </a:p>
        </p:txBody>
      </p:sp>
    </p:spTree>
    <p:extLst>
      <p:ext uri="{BB962C8B-B14F-4D97-AF65-F5344CB8AC3E}">
        <p14:creationId xmlns:p14="http://schemas.microsoft.com/office/powerpoint/2010/main" val="227752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CECD-7A2F-69DF-39B6-DCDD61873BDE}"/>
              </a:ext>
            </a:extLst>
          </p:cNvPr>
          <p:cNvSpPr>
            <a:spLocks noGrp="1"/>
          </p:cNvSpPr>
          <p:nvPr>
            <p:ph type="title"/>
          </p:nvPr>
        </p:nvSpPr>
        <p:spPr/>
        <p:txBody>
          <a:bodyPr>
            <a:normAutofit/>
          </a:bodyPr>
          <a:lstStyle/>
          <a:p>
            <a:pPr marL="0" marR="0" indent="-3175">
              <a:lnSpc>
                <a:spcPct val="95000"/>
              </a:lnSpc>
              <a:buNone/>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Ill. MATERIALISM</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1A026D3-6A50-AFAE-E13E-E8A073BB1143}"/>
              </a:ext>
            </a:extLst>
          </p:cNvPr>
          <p:cNvSpPr>
            <a:spLocks noGrp="1"/>
          </p:cNvSpPr>
          <p:nvPr>
            <p:ph idx="1"/>
          </p:nvPr>
        </p:nvSpPr>
        <p:spPr/>
        <p:txBody>
          <a:bodyPr>
            <a:normAutofit fontScale="85000" lnSpcReduction="20000"/>
          </a:bodyPr>
          <a:lstStyle/>
          <a:p>
            <a:pPr marL="457200" lvl="0" indent="-457200" fontAlgn="base">
              <a:lnSpc>
                <a:spcPct val="11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Luke 8:14 "Now the ones that fell among thorns are those who, when they have heard, go out and are choked with cares, riches, and pleasures of life, and bring no fruit to maturity.</a:t>
            </a:r>
            <a:endParaRPr lang="en-US" sz="3600"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1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1 Tim 6:6-10 Now godliness with contentment is great gain. </a:t>
            </a:r>
            <a:r>
              <a:rPr lang="en-US" kern="100" baseline="30000" dirty="0">
                <a:uFill>
                  <a:solidFill>
                    <a:srgbClr val="000000"/>
                  </a:solidFill>
                </a:uFill>
                <a:ea typeface="Courier New" panose="02070309020205020404" pitchFamily="49" charset="0"/>
                <a:cs typeface="Arial" panose="020B0604020202020204" pitchFamily="34" charset="0"/>
              </a:rPr>
              <a:t>7</a:t>
            </a:r>
            <a:r>
              <a:rPr lang="en-US" kern="100" dirty="0">
                <a:uFill>
                  <a:solidFill>
                    <a:srgbClr val="000000"/>
                  </a:solidFill>
                </a:uFill>
                <a:ea typeface="Courier New" panose="02070309020205020404" pitchFamily="49" charset="0"/>
                <a:cs typeface="Arial" panose="020B0604020202020204" pitchFamily="34" charset="0"/>
              </a:rPr>
              <a:t> For we brought nothing into this world, and it is certain we can carry nothing out. </a:t>
            </a:r>
            <a:r>
              <a:rPr lang="en-US" kern="100" baseline="30000" dirty="0">
                <a:uFill>
                  <a:solidFill>
                    <a:srgbClr val="000000"/>
                  </a:solidFill>
                </a:uFill>
                <a:ea typeface="Courier New" panose="02070309020205020404" pitchFamily="49" charset="0"/>
                <a:cs typeface="Arial" panose="020B0604020202020204" pitchFamily="34" charset="0"/>
              </a:rPr>
              <a:t>8</a:t>
            </a:r>
            <a:r>
              <a:rPr lang="en-US" kern="100" dirty="0">
                <a:uFill>
                  <a:solidFill>
                    <a:srgbClr val="000000"/>
                  </a:solidFill>
                </a:uFill>
                <a:ea typeface="Courier New" panose="02070309020205020404" pitchFamily="49" charset="0"/>
                <a:cs typeface="Arial" panose="020B0604020202020204" pitchFamily="34" charset="0"/>
              </a:rPr>
              <a:t> And having food and clothing, with these we shall be content. </a:t>
            </a:r>
            <a:r>
              <a:rPr lang="en-US" kern="100" baseline="30000" dirty="0">
                <a:uFill>
                  <a:solidFill>
                    <a:srgbClr val="000000"/>
                  </a:solidFill>
                </a:uFill>
                <a:ea typeface="Courier New" panose="02070309020205020404" pitchFamily="49" charset="0"/>
                <a:cs typeface="Arial" panose="020B0604020202020204" pitchFamily="34" charset="0"/>
              </a:rPr>
              <a:t>9</a:t>
            </a:r>
            <a:r>
              <a:rPr lang="en-US" kern="100" dirty="0">
                <a:uFill>
                  <a:solidFill>
                    <a:srgbClr val="000000"/>
                  </a:solidFill>
                </a:uFill>
                <a:ea typeface="Courier New" panose="02070309020205020404" pitchFamily="49" charset="0"/>
                <a:cs typeface="Arial" panose="020B0604020202020204" pitchFamily="34" charset="0"/>
              </a:rPr>
              <a:t> But those who desire to be rich fall into temptation and a snare, and into many foolish and harmful lusts which drown men in destruction and perdition. </a:t>
            </a:r>
            <a:r>
              <a:rPr lang="en-US" kern="100" baseline="30000" dirty="0">
                <a:uFill>
                  <a:solidFill>
                    <a:srgbClr val="000000"/>
                  </a:solidFill>
                </a:uFill>
                <a:ea typeface="Courier New" panose="02070309020205020404" pitchFamily="49" charset="0"/>
                <a:cs typeface="Arial" panose="020B0604020202020204" pitchFamily="34" charset="0"/>
              </a:rPr>
              <a:t>10</a:t>
            </a:r>
            <a:r>
              <a:rPr lang="en-US" kern="100" dirty="0">
                <a:uFill>
                  <a:solidFill>
                    <a:srgbClr val="000000"/>
                  </a:solidFill>
                </a:uFill>
                <a:ea typeface="Courier New" panose="02070309020205020404" pitchFamily="49" charset="0"/>
                <a:cs typeface="Arial" panose="020B0604020202020204" pitchFamily="34" charset="0"/>
              </a:rPr>
              <a:t> For the love of money is a root of all kinds of evil, for which some have strayed from the faith in their greediness, and pierced themselves through with many sorrows.</a:t>
            </a:r>
            <a:endParaRPr lang="en-US" sz="3600" kern="100" dirty="0">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266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019AD-DAF0-9959-9DD6-95E3E0CF3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62CAC-C404-8326-FFD8-2701175FDF0A}"/>
              </a:ext>
            </a:extLst>
          </p:cNvPr>
          <p:cNvSpPr>
            <a:spLocks noGrp="1"/>
          </p:cNvSpPr>
          <p:nvPr>
            <p:ph type="title"/>
          </p:nvPr>
        </p:nvSpPr>
        <p:spPr/>
        <p:txBody>
          <a:bodyPr>
            <a:normAutofit/>
          </a:bodyPr>
          <a:lstStyle/>
          <a:p>
            <a:pPr marL="0" marR="0" indent="-3175">
              <a:lnSpc>
                <a:spcPct val="95000"/>
              </a:lnSpc>
              <a:buNone/>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Ill. MATERIALISM</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C8602B5-4094-8AA2-A6C0-2686BDF029F1}"/>
              </a:ext>
            </a:extLst>
          </p:cNvPr>
          <p:cNvSpPr>
            <a:spLocks noGrp="1"/>
          </p:cNvSpPr>
          <p:nvPr>
            <p:ph idx="1"/>
          </p:nvPr>
        </p:nvSpPr>
        <p:spPr/>
        <p:txBody>
          <a:bodyPr>
            <a:normAutofit/>
          </a:bodyPr>
          <a:lstStyle/>
          <a:p>
            <a:pPr marL="457200" lvl="0" indent="-457200" fontAlgn="base">
              <a:lnSpc>
                <a:spcPct val="105000"/>
              </a:lnSpc>
              <a:spcBef>
                <a:spcPts val="0"/>
              </a:spcBef>
              <a:buClr>
                <a:srgbClr val="000000"/>
              </a:buClr>
              <a:buSzPct val="99000"/>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2 Cor 4:18 while we do not look at the things which are seen, but at the things which are not seen. For the things which are seen are temporary, but the things which are not seen are eternal.</a:t>
            </a:r>
            <a:endParaRPr lang="en-US" sz="3600"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5000"/>
              </a:lnSpc>
              <a:spcBef>
                <a:spcPts val="0"/>
              </a:spcBef>
              <a:buClr>
                <a:srgbClr val="000000"/>
              </a:buClr>
              <a:buSzPct val="99000"/>
              <a:buFont typeface="Arial" panose="020B0604020202020204" pitchFamily="34" charset="0"/>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Col 3:1-3 If then you were raised with Christ, seek those things which are above, where Christ is, sitting at the right hand of God. </a:t>
            </a:r>
            <a:r>
              <a:rPr lang="en-US" kern="100" baseline="30000" dirty="0">
                <a:uFill>
                  <a:solidFill>
                    <a:srgbClr val="000000"/>
                  </a:solidFill>
                </a:uFill>
                <a:ea typeface="Courier New" panose="02070309020205020404" pitchFamily="49" charset="0"/>
                <a:cs typeface="Arial" panose="020B0604020202020204" pitchFamily="34" charset="0"/>
              </a:rPr>
              <a:t>2</a:t>
            </a:r>
            <a:r>
              <a:rPr lang="en-US" kern="100" dirty="0">
                <a:uFill>
                  <a:solidFill>
                    <a:srgbClr val="000000"/>
                  </a:solidFill>
                </a:uFill>
                <a:ea typeface="Courier New" panose="02070309020205020404" pitchFamily="49" charset="0"/>
                <a:cs typeface="Arial" panose="020B0604020202020204" pitchFamily="34" charset="0"/>
              </a:rPr>
              <a:t> Set your mind on things above, not on things on the earth. </a:t>
            </a:r>
            <a:r>
              <a:rPr lang="en-US" kern="100" baseline="30000" dirty="0">
                <a:uFill>
                  <a:solidFill>
                    <a:srgbClr val="000000"/>
                  </a:solidFill>
                </a:uFill>
                <a:ea typeface="Courier New" panose="02070309020205020404" pitchFamily="49" charset="0"/>
                <a:cs typeface="Arial" panose="020B0604020202020204" pitchFamily="34" charset="0"/>
              </a:rPr>
              <a:t>3</a:t>
            </a:r>
            <a:r>
              <a:rPr lang="en-US" kern="100" dirty="0">
                <a:uFill>
                  <a:solidFill>
                    <a:srgbClr val="000000"/>
                  </a:solidFill>
                </a:uFill>
                <a:ea typeface="Courier New" panose="02070309020205020404" pitchFamily="49" charset="0"/>
                <a:cs typeface="Arial" panose="020B0604020202020204" pitchFamily="34" charset="0"/>
              </a:rPr>
              <a:t> For you died, and your life is hidden with Christ in God.</a:t>
            </a:r>
            <a:endParaRPr lang="en-US" dirty="0"/>
          </a:p>
        </p:txBody>
      </p:sp>
    </p:spTree>
    <p:extLst>
      <p:ext uri="{BB962C8B-B14F-4D97-AF65-F5344CB8AC3E}">
        <p14:creationId xmlns:p14="http://schemas.microsoft.com/office/powerpoint/2010/main" val="227934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9EF7-6038-BDFB-E79C-DFE843F4B4F0}"/>
              </a:ext>
            </a:extLst>
          </p:cNvPr>
          <p:cNvSpPr>
            <a:spLocks noGrp="1"/>
          </p:cNvSpPr>
          <p:nvPr>
            <p:ph type="title"/>
          </p:nvPr>
        </p:nvSpPr>
        <p:spPr/>
        <p:txBody>
          <a:bodyPr>
            <a:normAutofit/>
          </a:bodyPr>
          <a:lstStyle/>
          <a:p>
            <a:pPr marL="342900" marR="0" lvl="0" indent="-342900" fontAlgn="base">
              <a:lnSpc>
                <a:spcPct val="80000"/>
              </a:lnSpc>
              <a:buClr>
                <a:srgbClr val="FF0000"/>
              </a:buClr>
              <a:buSzPct val="99000"/>
              <a:buFont typeface="Arial" panose="020B0604020202020204" pitchFamily="34" charset="0"/>
              <a:buAutoNum type="romanUcPeriod" startAt="4"/>
            </a:pPr>
            <a:r>
              <a:rPr lang="en-US" sz="4400" b="1"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 LUKEWARMNESS IN OUR RELATIONSHIP WITH GOD</a:t>
            </a:r>
            <a:endParaRPr lang="en-US" sz="4400"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16625F1-64B4-6FCD-89C0-65156DB4B2E4}"/>
              </a:ext>
            </a:extLst>
          </p:cNvPr>
          <p:cNvSpPr>
            <a:spLocks noGrp="1"/>
          </p:cNvSpPr>
          <p:nvPr>
            <p:ph idx="1"/>
          </p:nvPr>
        </p:nvSpPr>
        <p:spPr/>
        <p:txBody>
          <a:bodyPr>
            <a:noAutofit/>
          </a:bodyPr>
          <a:lstStyle/>
          <a:p>
            <a:pPr marL="457200" marR="0" lvl="1" indent="-457200">
              <a:lnSpc>
                <a:spcPct val="85000"/>
              </a:lnSpc>
              <a:spcBef>
                <a:spcPts val="0"/>
              </a:spcBef>
              <a:buFont typeface="+mj-lt"/>
              <a:buAutoNum type="alphaUcPeriod"/>
            </a:pPr>
            <a:r>
              <a:rPr lang="en-US" sz="2700" kern="100" dirty="0">
                <a:ea typeface="Courier New" panose="02070309020205020404" pitchFamily="49" charset="0"/>
                <a:cs typeface="Arial" panose="020B0604020202020204" pitchFamily="34" charset="0"/>
              </a:rPr>
              <a:t>Rev 3:14-18 "And to the angel of the church of the Laodiceans write, 'These things says the Amen, the Faithful and True Witness, the Beginning of the creation of God: </a:t>
            </a:r>
            <a:r>
              <a:rPr lang="en-US" sz="2700" kern="100" baseline="30000" dirty="0">
                <a:ea typeface="Courier New" panose="02070309020205020404" pitchFamily="49" charset="0"/>
                <a:cs typeface="Arial" panose="020B0604020202020204" pitchFamily="34" charset="0"/>
              </a:rPr>
              <a:t>15</a:t>
            </a:r>
            <a:r>
              <a:rPr lang="en-US" sz="2700" kern="100" dirty="0">
                <a:ea typeface="Courier New" panose="02070309020205020404" pitchFamily="49" charset="0"/>
                <a:cs typeface="Arial" panose="020B0604020202020204" pitchFamily="34" charset="0"/>
              </a:rPr>
              <a:t> 'Il know your works, that you are neither cold nor hot. I could wish you were cold or hot. </a:t>
            </a:r>
            <a:r>
              <a:rPr lang="en-US" sz="2700" kern="100" baseline="30000" dirty="0">
                <a:ea typeface="Courier New" panose="02070309020205020404" pitchFamily="49" charset="0"/>
                <a:cs typeface="Arial" panose="020B0604020202020204" pitchFamily="34" charset="0"/>
              </a:rPr>
              <a:t>16</a:t>
            </a:r>
            <a:r>
              <a:rPr lang="en-US" sz="2700" kern="100" dirty="0">
                <a:ea typeface="Courier New" panose="02070309020205020404" pitchFamily="49" charset="0"/>
                <a:cs typeface="Arial" panose="020B0604020202020204" pitchFamily="34" charset="0"/>
              </a:rPr>
              <a:t> "So then, because you are lukewarm, and neither cold nor hot, I will vomit you out of My mouth. </a:t>
            </a:r>
            <a:r>
              <a:rPr lang="en-US" sz="2700" kern="100" baseline="30000" dirty="0">
                <a:ea typeface="Courier New" panose="02070309020205020404" pitchFamily="49" charset="0"/>
                <a:cs typeface="Arial" panose="020B0604020202020204" pitchFamily="34" charset="0"/>
              </a:rPr>
              <a:t>17</a:t>
            </a:r>
            <a:r>
              <a:rPr lang="en-US" sz="2700" kern="100" dirty="0">
                <a:ea typeface="Courier New" panose="02070309020205020404" pitchFamily="49" charset="0"/>
                <a:cs typeface="Arial" panose="020B0604020202020204" pitchFamily="34" charset="0"/>
              </a:rPr>
              <a:t> 'Because you say, am rich, have become wealthy, and have need of nothing'; and do not know that you are wretched, miserable, poor, blind, and naked; </a:t>
            </a:r>
            <a:r>
              <a:rPr lang="en-US" sz="2700" kern="100" baseline="30000" dirty="0">
                <a:ea typeface="Courier New" panose="02070309020205020404" pitchFamily="49" charset="0"/>
                <a:cs typeface="Arial" panose="020B0604020202020204" pitchFamily="34" charset="0"/>
              </a:rPr>
              <a:t>18</a:t>
            </a:r>
            <a:r>
              <a:rPr lang="en-US" sz="2700" kern="100" dirty="0">
                <a:ea typeface="Courier New" panose="02070309020205020404" pitchFamily="49" charset="0"/>
                <a:cs typeface="Arial" panose="020B0604020202020204" pitchFamily="34" charset="0"/>
              </a:rPr>
              <a:t> "l counsel you to buy from Me gold refined in the fire, that you may be rich; and white garments, that you may be clothed, that the shame of your nakedness may not be revealed; and anoint your eyes with eye salve, that you may see.</a:t>
            </a:r>
            <a:endParaRPr lang="en-US" sz="27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E3B01-B4BB-718E-E9FD-3655111C2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3D515-5D61-7619-203B-A4E83ED8EF65}"/>
              </a:ext>
            </a:extLst>
          </p:cNvPr>
          <p:cNvSpPr>
            <a:spLocks noGrp="1"/>
          </p:cNvSpPr>
          <p:nvPr>
            <p:ph type="title"/>
          </p:nvPr>
        </p:nvSpPr>
        <p:spPr/>
        <p:txBody>
          <a:bodyPr>
            <a:normAutofit/>
          </a:bodyPr>
          <a:lstStyle/>
          <a:p>
            <a:pPr marL="342900" marR="0" lvl="0" indent="-342900" fontAlgn="base">
              <a:lnSpc>
                <a:spcPct val="80000"/>
              </a:lnSpc>
              <a:buClr>
                <a:srgbClr val="FF0000"/>
              </a:buClr>
              <a:buSzPct val="99000"/>
              <a:buFont typeface="Arial" panose="020B0604020202020204" pitchFamily="34" charset="0"/>
              <a:buAutoNum type="romanUcPeriod" startAt="4"/>
            </a:pPr>
            <a:r>
              <a:rPr lang="en-US" sz="4400" b="1"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 LUKEWARMNESS IN OUR RELATIONSHIP WITH GOD</a:t>
            </a:r>
            <a:endParaRPr lang="en-US" sz="4400"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94AFD2-78BB-6D0A-442A-805A31D46535}"/>
              </a:ext>
            </a:extLst>
          </p:cNvPr>
          <p:cNvSpPr>
            <a:spLocks noGrp="1"/>
          </p:cNvSpPr>
          <p:nvPr>
            <p:ph idx="1"/>
          </p:nvPr>
        </p:nvSpPr>
        <p:spPr/>
        <p:txBody>
          <a:bodyPr>
            <a:normAutofit/>
          </a:bodyPr>
          <a:lstStyle/>
          <a:p>
            <a:pPr marL="457200" marR="0" lvl="1" indent="-457200">
              <a:lnSpc>
                <a:spcPct val="100000"/>
              </a:lnSpc>
              <a:spcBef>
                <a:spcPts val="0"/>
              </a:spcBef>
              <a:buFont typeface="+mj-lt"/>
              <a:buAutoNum type="alphaUcPeriod" startAt="2"/>
            </a:pPr>
            <a:r>
              <a:rPr lang="en-US" kern="100" dirty="0">
                <a:ea typeface="Courier New" panose="02070309020205020404" pitchFamily="49" charset="0"/>
                <a:cs typeface="Arial" panose="020B0604020202020204" pitchFamily="34" charset="0"/>
              </a:rPr>
              <a:t>Eccl 9:10 Whatever your hand finds to do, do it with your might; for there is no work or device or knowledge or wisdom in the grave where you are going.</a:t>
            </a:r>
            <a:endParaRPr lang="en-US" kern="100" dirty="0">
              <a:ea typeface="Times New Roman" panose="02020603050405020304" pitchFamily="18" charset="0"/>
              <a:cs typeface="Times New Roman" panose="02020603050405020304" pitchFamily="18" charset="0"/>
            </a:endParaRPr>
          </a:p>
          <a:p>
            <a:pPr marL="457200" marR="0" lvl="1" indent="-457200">
              <a:lnSpc>
                <a:spcPct val="100000"/>
              </a:lnSpc>
              <a:spcBef>
                <a:spcPts val="0"/>
              </a:spcBef>
              <a:buFont typeface="+mj-lt"/>
              <a:buAutoNum type="alphaUcPeriod" startAt="2"/>
            </a:pPr>
            <a:r>
              <a:rPr lang="en-US" kern="100" dirty="0">
                <a:ea typeface="Courier New" panose="02070309020205020404" pitchFamily="49" charset="0"/>
                <a:cs typeface="Arial" panose="020B0604020202020204" pitchFamily="34" charset="0"/>
              </a:rPr>
              <a:t>Luke 6:46 "But why do you call Me 'Lord, Lord,' and do not do the things which I say?</a:t>
            </a:r>
            <a:endParaRPr lang="en-US" kern="100" dirty="0">
              <a:ea typeface="Times New Roman" panose="02020603050405020304" pitchFamily="18" charset="0"/>
              <a:cs typeface="Times New Roman" panose="02020603050405020304" pitchFamily="18" charset="0"/>
            </a:endParaRPr>
          </a:p>
          <a:p>
            <a:pPr marL="457200" marR="0" lvl="1" indent="-457200">
              <a:lnSpc>
                <a:spcPct val="100000"/>
              </a:lnSpc>
              <a:spcBef>
                <a:spcPts val="0"/>
              </a:spcBef>
              <a:buFont typeface="+mj-lt"/>
              <a:buAutoNum type="alphaUcPeriod" startAt="2"/>
            </a:pPr>
            <a:r>
              <a:rPr lang="en-US" kern="100" dirty="0">
                <a:ea typeface="Courier New" panose="02070309020205020404" pitchFamily="49" charset="0"/>
                <a:cs typeface="Arial" panose="020B0604020202020204" pitchFamily="34" charset="0"/>
              </a:rPr>
              <a:t>Mat 7:21 "Not everyone who says to Me, 'Lord, Lord,' shall enter the kingdom of heaven, but he who does the will of My Father in heaven.</a:t>
            </a:r>
            <a:endParaRPr lang="en-US" dirty="0"/>
          </a:p>
        </p:txBody>
      </p:sp>
    </p:spTree>
    <p:extLst>
      <p:ext uri="{BB962C8B-B14F-4D97-AF65-F5344CB8AC3E}">
        <p14:creationId xmlns:p14="http://schemas.microsoft.com/office/powerpoint/2010/main" val="330199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29198-1508-6C28-2D51-0117212EC9C3}"/>
              </a:ext>
            </a:extLst>
          </p:cNvPr>
          <p:cNvSpPr>
            <a:spLocks noGrp="1"/>
          </p:cNvSpPr>
          <p:nvPr>
            <p:ph type="title"/>
          </p:nvPr>
        </p:nvSpPr>
        <p:spPr/>
        <p:txBody>
          <a:bodyPr>
            <a:normAutofit/>
          </a:bodyPr>
          <a:lstStyle/>
          <a:p>
            <a:pPr marL="342900" marR="0" lvl="0" indent="-342900" fontAlgn="base">
              <a:lnSpc>
                <a:spcPct val="80000"/>
              </a:lnSpc>
              <a:buClr>
                <a:srgbClr val="FF0000"/>
              </a:buClr>
              <a:buSzPct val="99000"/>
              <a:buFont typeface="Arial" panose="020B0604020202020204" pitchFamily="34" charset="0"/>
              <a:buAutoNum type="romanUcPeriod" startAt="4"/>
            </a:pPr>
            <a:r>
              <a:rPr lang="en-US" sz="4000" b="1"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 INDIFFERENCE TO </a:t>
            </a:r>
            <a:br>
              <a:rPr lang="en-US" sz="4000" b="1"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br>
            <a:r>
              <a:rPr lang="en-US" sz="4000" b="1"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THOSE AROUND US</a:t>
            </a:r>
            <a:endParaRPr lang="en-US" sz="4000"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DA850C-E46F-A6A0-F381-618F0C6D79E5}"/>
              </a:ext>
            </a:extLst>
          </p:cNvPr>
          <p:cNvSpPr>
            <a:spLocks noGrp="1"/>
          </p:cNvSpPr>
          <p:nvPr>
            <p:ph idx="1"/>
          </p:nvPr>
        </p:nvSpPr>
        <p:spPr>
          <a:xfrm>
            <a:off x="220337" y="1325563"/>
            <a:ext cx="8923663" cy="5532436"/>
          </a:xfrm>
        </p:spPr>
        <p:txBody>
          <a:bodyPr/>
          <a:lstStyle/>
          <a:p>
            <a:pPr marL="457200" marR="0" lvl="1" indent="-457200">
              <a:spcBef>
                <a:spcPts val="0"/>
              </a:spcBef>
              <a:buFont typeface="+mj-lt"/>
              <a:buAutoNum type="alphaUcPeriod"/>
            </a:pPr>
            <a:r>
              <a:rPr lang="en-US" sz="3000" kern="100" dirty="0">
                <a:ea typeface="Courier New" panose="02070309020205020404" pitchFamily="49" charset="0"/>
                <a:cs typeface="Arial" panose="020B0604020202020204" pitchFamily="34" charset="0"/>
              </a:rPr>
              <a:t>Phil 2:4 Let each of you look out not only for his own interests, but also for the interests of others.</a:t>
            </a:r>
            <a:endParaRPr lang="en-US" sz="3000" kern="100" dirty="0">
              <a:ea typeface="Times New Roman" panose="02020603050405020304" pitchFamily="18" charset="0"/>
              <a:cs typeface="Times New Roman" panose="02020603050405020304" pitchFamily="18" charset="0"/>
            </a:endParaRPr>
          </a:p>
          <a:p>
            <a:pPr marL="457200" marR="0" lvl="1" indent="-457200">
              <a:spcBef>
                <a:spcPts val="0"/>
              </a:spcBef>
              <a:buFont typeface="+mj-lt"/>
              <a:buAutoNum type="alphaUcPeriod"/>
            </a:pPr>
            <a:r>
              <a:rPr lang="en-US" sz="3000" kern="100" dirty="0">
                <a:ea typeface="Courier New" panose="02070309020205020404" pitchFamily="49" charset="0"/>
                <a:cs typeface="Arial" panose="020B0604020202020204" pitchFamily="34" charset="0"/>
              </a:rPr>
              <a:t>Rom 15:1 We then who are strong ought to bear with the scruples of the weak, and not to please ourselves.</a:t>
            </a:r>
            <a:endParaRPr lang="en-US" sz="3000" kern="100" dirty="0">
              <a:ea typeface="Times New Roman" panose="02020603050405020304" pitchFamily="18" charset="0"/>
              <a:cs typeface="Times New Roman" panose="02020603050405020304" pitchFamily="18" charset="0"/>
            </a:endParaRPr>
          </a:p>
          <a:p>
            <a:pPr marL="457200" marR="0" lvl="1" indent="-457200">
              <a:spcBef>
                <a:spcPts val="0"/>
              </a:spcBef>
              <a:buFont typeface="+mj-lt"/>
              <a:buAutoNum type="alphaUcPeriod"/>
            </a:pPr>
            <a:r>
              <a:rPr lang="en-US" sz="3000" kern="100" dirty="0">
                <a:ea typeface="Courier New" panose="02070309020205020404" pitchFamily="49" charset="0"/>
                <a:cs typeface="Arial" panose="020B0604020202020204" pitchFamily="34" charset="0"/>
              </a:rPr>
              <a:t>1 John 4:7 Beloved, let us love one another, for love is of God; and everyone who loves is born of God and knows God.</a:t>
            </a:r>
            <a:endParaRPr lang="en-US" sz="3000" kern="100" dirty="0">
              <a:ea typeface="Times New Roman" panose="02020603050405020304" pitchFamily="18" charset="0"/>
              <a:cs typeface="Times New Roman" panose="02020603050405020304" pitchFamily="18" charset="0"/>
            </a:endParaRPr>
          </a:p>
          <a:p>
            <a:pPr marL="457200" marR="0" lvl="1" indent="-457200">
              <a:spcBef>
                <a:spcPts val="0"/>
              </a:spcBef>
              <a:buFont typeface="+mj-lt"/>
              <a:buAutoNum type="alphaUcPeriod"/>
            </a:pPr>
            <a:r>
              <a:rPr lang="en-US" sz="3000" kern="100" dirty="0">
                <a:ea typeface="Courier New" panose="02070309020205020404" pitchFamily="49" charset="0"/>
                <a:cs typeface="Arial" panose="020B0604020202020204" pitchFamily="34" charset="0"/>
              </a:rPr>
              <a:t>Gal 5:13 For you, brethren, have been called to liberty; only do not use liberty as an opportunity for the flesh, but through love serve one another.</a:t>
            </a:r>
            <a:endParaRPr lang="en-US" dirty="0"/>
          </a:p>
        </p:txBody>
      </p:sp>
    </p:spTree>
    <p:extLst>
      <p:ext uri="{BB962C8B-B14F-4D97-AF65-F5344CB8AC3E}">
        <p14:creationId xmlns:p14="http://schemas.microsoft.com/office/powerpoint/2010/main" val="16965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4794-2DAF-7F1A-17E5-7B9E993CC572}"/>
              </a:ext>
            </a:extLst>
          </p:cNvPr>
          <p:cNvSpPr>
            <a:spLocks noGrp="1"/>
          </p:cNvSpPr>
          <p:nvPr>
            <p:ph type="title"/>
          </p:nvPr>
        </p:nvSpPr>
        <p:spPr>
          <a:xfrm>
            <a:off x="0" y="1"/>
            <a:ext cx="9144000" cy="863600"/>
          </a:xfrm>
        </p:spPr>
        <p:txBody>
          <a:bodyPr>
            <a:normAutofit/>
          </a:bodyPr>
          <a:lstStyle/>
          <a:p>
            <a:pPr marL="342900" marR="0" lvl="0" indent="-342900" fontAlgn="base">
              <a:lnSpc>
                <a:spcPct val="95000"/>
              </a:lnSpc>
              <a:buClr>
                <a:srgbClr val="FF0000"/>
              </a:buClr>
              <a:buSzPct val="99000"/>
              <a:buFont typeface="Arial" panose="020B0604020202020204" pitchFamily="34" charset="0"/>
              <a:buAutoNum type="romanUcPeriod" startAt="4"/>
            </a:pPr>
            <a:r>
              <a:rPr lang="en-US" sz="4000" b="1"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 UNCONCERN FOR THE LOST</a:t>
            </a:r>
            <a:endParaRPr lang="en-US" sz="4000"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1CBBEE8-E689-A2EB-758B-BB21A750B69F}"/>
              </a:ext>
            </a:extLst>
          </p:cNvPr>
          <p:cNvSpPr>
            <a:spLocks noGrp="1"/>
          </p:cNvSpPr>
          <p:nvPr>
            <p:ph idx="1"/>
          </p:nvPr>
        </p:nvSpPr>
        <p:spPr>
          <a:xfrm>
            <a:off x="220337" y="863602"/>
            <a:ext cx="8923663" cy="5994398"/>
          </a:xfrm>
        </p:spPr>
        <p:txBody>
          <a:bodyPr>
            <a:normAutofit fontScale="92500" lnSpcReduction="10000"/>
          </a:bodyPr>
          <a:lstStyle/>
          <a:p>
            <a:pPr marL="457200" marR="0" lvl="1" indent="-457200">
              <a:lnSpc>
                <a:spcPct val="95000"/>
              </a:lnSpc>
              <a:spcBef>
                <a:spcPts val="0"/>
              </a:spcBef>
              <a:buFont typeface="+mj-lt"/>
              <a:buAutoNum type="alphaUcPeriod"/>
            </a:pPr>
            <a:r>
              <a:rPr lang="en-US" sz="2900" kern="100" dirty="0">
                <a:ea typeface="Courier New" panose="02070309020205020404" pitchFamily="49" charset="0"/>
                <a:cs typeface="Arial" panose="020B0604020202020204" pitchFamily="34" charset="0"/>
              </a:rPr>
              <a:t>2 Pet 3:9 The Lord is not slack concerning His promise, as some count slackness, but is longsuffering toward us, not willing that any should perish but that all should come to repentance.</a:t>
            </a:r>
            <a:endParaRPr lang="en-US" sz="2900" kern="100" dirty="0">
              <a:ea typeface="Times New Roman" panose="02020603050405020304" pitchFamily="18" charset="0"/>
              <a:cs typeface="Times New Roman" panose="02020603050405020304" pitchFamily="18" charset="0"/>
            </a:endParaRPr>
          </a:p>
          <a:p>
            <a:pPr marL="457200" marR="0" lvl="1" indent="-457200">
              <a:lnSpc>
                <a:spcPct val="95000"/>
              </a:lnSpc>
              <a:spcBef>
                <a:spcPts val="0"/>
              </a:spcBef>
              <a:buFont typeface="+mj-lt"/>
              <a:buAutoNum type="alphaUcPeriod"/>
            </a:pPr>
            <a:r>
              <a:rPr lang="en-US" sz="2900" kern="100" dirty="0">
                <a:ea typeface="Courier New" panose="02070309020205020404" pitchFamily="49" charset="0"/>
                <a:cs typeface="Arial" panose="020B0604020202020204" pitchFamily="34" charset="0"/>
              </a:rPr>
              <a:t>Luke 19:10 "for the Son of Man has come to seek and to save that which was lost."</a:t>
            </a:r>
            <a:endParaRPr lang="en-US" sz="2900" kern="100" dirty="0">
              <a:ea typeface="Times New Roman" panose="02020603050405020304" pitchFamily="18" charset="0"/>
              <a:cs typeface="Times New Roman" panose="02020603050405020304" pitchFamily="18" charset="0"/>
            </a:endParaRPr>
          </a:p>
          <a:p>
            <a:pPr marL="457200" marR="0" lvl="1" indent="-457200">
              <a:lnSpc>
                <a:spcPct val="95000"/>
              </a:lnSpc>
              <a:spcBef>
                <a:spcPts val="0"/>
              </a:spcBef>
              <a:buFont typeface="+mj-lt"/>
              <a:buAutoNum type="alphaUcPeriod"/>
            </a:pPr>
            <a:r>
              <a:rPr lang="en-US" sz="2900" kern="100" dirty="0">
                <a:ea typeface="Courier New" panose="02070309020205020404" pitchFamily="49" charset="0"/>
                <a:cs typeface="Arial" panose="020B0604020202020204" pitchFamily="34" charset="0"/>
              </a:rPr>
              <a:t>2 Cor 5:11, 15 Knowing, therefore, the terror of the Lord, we persuade men; but we are well known to God, and I also trust are well known in your consciences... </a:t>
            </a:r>
            <a:r>
              <a:rPr lang="en-US" sz="2900" kern="100" baseline="30000" dirty="0">
                <a:ea typeface="Courier New" panose="02070309020205020404" pitchFamily="49" charset="0"/>
                <a:cs typeface="Arial" panose="020B0604020202020204" pitchFamily="34" charset="0"/>
              </a:rPr>
              <a:t>15</a:t>
            </a:r>
            <a:r>
              <a:rPr lang="en-US" sz="2900" kern="100" dirty="0">
                <a:ea typeface="Courier New" panose="02070309020205020404" pitchFamily="49" charset="0"/>
                <a:cs typeface="Arial" panose="020B0604020202020204" pitchFamily="34" charset="0"/>
              </a:rPr>
              <a:t> and He died for all, that those who live should live no longer for themselves, but for Him who died for them and rose again.</a:t>
            </a:r>
            <a:endParaRPr lang="en-US" sz="2900" kern="100" dirty="0">
              <a:ea typeface="Times New Roman" panose="02020603050405020304" pitchFamily="18" charset="0"/>
              <a:cs typeface="Times New Roman" panose="02020603050405020304" pitchFamily="18" charset="0"/>
            </a:endParaRPr>
          </a:p>
          <a:p>
            <a:pPr marL="457200" marR="0" lvl="1" indent="-457200">
              <a:lnSpc>
                <a:spcPct val="95000"/>
              </a:lnSpc>
              <a:spcBef>
                <a:spcPts val="0"/>
              </a:spcBef>
              <a:buFont typeface="+mj-lt"/>
              <a:buAutoNum type="alphaUcPeriod"/>
            </a:pPr>
            <a:r>
              <a:rPr lang="en-US" sz="2900" kern="100" dirty="0">
                <a:ea typeface="Courier New" panose="02070309020205020404" pitchFamily="49" charset="0"/>
                <a:cs typeface="Arial" panose="020B0604020202020204" pitchFamily="34" charset="0"/>
              </a:rPr>
              <a:t>2 Tim 2:2 And the things that you have heard from me among many witnesses, commit these to faithful men who will be able to teach others also.</a:t>
            </a:r>
            <a:endParaRPr lang="en-US" dirty="0"/>
          </a:p>
        </p:txBody>
      </p:sp>
    </p:spTree>
    <p:extLst>
      <p:ext uri="{BB962C8B-B14F-4D97-AF65-F5344CB8AC3E}">
        <p14:creationId xmlns:p14="http://schemas.microsoft.com/office/powerpoint/2010/main" val="2760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A380-EBEA-FDD1-9831-D72913F1BA66}"/>
              </a:ext>
            </a:extLst>
          </p:cNvPr>
          <p:cNvSpPr>
            <a:spLocks noGrp="1"/>
          </p:cNvSpPr>
          <p:nvPr>
            <p:ph type="title"/>
          </p:nvPr>
        </p:nvSpPr>
        <p:spPr/>
        <p:txBody>
          <a:bodyPr>
            <a:normAutofit/>
          </a:bodyPr>
          <a:lstStyle/>
          <a:p>
            <a:pPr marL="48260" marR="0" indent="-3175">
              <a:lnSpc>
                <a:spcPct val="80000"/>
              </a:lnSpc>
              <a:buNone/>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VII. FAILURE TO TRAIN OUR CHILDREN CORRECTLY</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A8102F-883D-BE3E-8268-5F4929BF144D}"/>
              </a:ext>
            </a:extLst>
          </p:cNvPr>
          <p:cNvSpPr>
            <a:spLocks noGrp="1"/>
          </p:cNvSpPr>
          <p:nvPr>
            <p:ph idx="1"/>
          </p:nvPr>
        </p:nvSpPr>
        <p:spPr>
          <a:xfrm>
            <a:off x="220337" y="1325563"/>
            <a:ext cx="8923663" cy="5532436"/>
          </a:xfrm>
        </p:spPr>
        <p:txBody>
          <a:bodyPr>
            <a:normAutofit/>
          </a:bodyPr>
          <a:lstStyle/>
          <a:p>
            <a:pPr marL="457200" lvl="1" indent="-457200">
              <a:lnSpc>
                <a:spcPct val="85000"/>
              </a:lnSpc>
              <a:spcBef>
                <a:spcPts val="0"/>
              </a:spcBef>
              <a:buFont typeface="+mj-lt"/>
              <a:buAutoNum type="alphaUcPeriod"/>
            </a:pPr>
            <a:r>
              <a:rPr lang="en-US" sz="3000" kern="100" dirty="0">
                <a:ea typeface="Courier New" panose="02070309020205020404" pitchFamily="49" charset="0"/>
                <a:cs typeface="Arial" panose="020B0604020202020204" pitchFamily="34" charset="0"/>
              </a:rPr>
              <a:t>Deu 6:4-9 "Hear, O Israel: The LORD our God, the LORD is one! </a:t>
            </a:r>
            <a:r>
              <a:rPr lang="en-US" sz="3000" kern="100" baseline="30000" dirty="0">
                <a:ea typeface="Courier New" panose="02070309020205020404" pitchFamily="49" charset="0"/>
                <a:cs typeface="Arial" panose="020B0604020202020204" pitchFamily="34" charset="0"/>
              </a:rPr>
              <a:t>5</a:t>
            </a:r>
            <a:r>
              <a:rPr lang="en-US" sz="3000" kern="100" dirty="0">
                <a:ea typeface="Courier New" panose="02070309020205020404" pitchFamily="49" charset="0"/>
                <a:cs typeface="Arial" panose="020B0604020202020204" pitchFamily="34" charset="0"/>
              </a:rPr>
              <a:t> 'You shall love the LORD your God with all your heart, with all your soul, and with all your strength. </a:t>
            </a:r>
            <a:r>
              <a:rPr lang="en-US" sz="3000" kern="100" baseline="30000" dirty="0">
                <a:ea typeface="Courier New" panose="02070309020205020404" pitchFamily="49" charset="0"/>
                <a:cs typeface="Arial" panose="020B0604020202020204" pitchFamily="34" charset="0"/>
              </a:rPr>
              <a:t>6</a:t>
            </a:r>
            <a:r>
              <a:rPr lang="en-US" sz="3000" kern="100" dirty="0">
                <a:ea typeface="Courier New" panose="02070309020205020404" pitchFamily="49" charset="0"/>
                <a:cs typeface="Arial" panose="020B0604020202020204" pitchFamily="34" charset="0"/>
              </a:rPr>
              <a:t> "And these words which I command you today shall be in your heart. </a:t>
            </a:r>
            <a:r>
              <a:rPr lang="en-US" sz="3000" kern="100" baseline="30000" dirty="0">
                <a:ea typeface="Courier New" panose="02070309020205020404" pitchFamily="49" charset="0"/>
                <a:cs typeface="Arial" panose="020B0604020202020204" pitchFamily="34" charset="0"/>
              </a:rPr>
              <a:t>7</a:t>
            </a:r>
            <a:r>
              <a:rPr lang="en-US" sz="3000" kern="100" dirty="0">
                <a:ea typeface="Courier New" panose="02070309020205020404" pitchFamily="49" charset="0"/>
                <a:cs typeface="Arial" panose="020B0604020202020204" pitchFamily="34" charset="0"/>
              </a:rPr>
              <a:t> "You shall teach them diligently to your children, and shall talk of them when you sit in your house, when you walk by the way, when you lie down, and when you rise up. </a:t>
            </a:r>
            <a:r>
              <a:rPr lang="en-US" sz="3000" kern="100" baseline="30000" dirty="0">
                <a:ea typeface="Courier New" panose="02070309020205020404" pitchFamily="49" charset="0"/>
                <a:cs typeface="Arial" panose="020B0604020202020204" pitchFamily="34" charset="0"/>
              </a:rPr>
              <a:t>8</a:t>
            </a:r>
            <a:r>
              <a:rPr lang="en-US" sz="3000" kern="100" dirty="0">
                <a:ea typeface="Courier New" panose="02070309020205020404" pitchFamily="49" charset="0"/>
                <a:cs typeface="Arial" panose="020B0604020202020204" pitchFamily="34" charset="0"/>
              </a:rPr>
              <a:t> "You shall bind them as a sign on your hand, and they shall be as frontlets between your eyes. </a:t>
            </a:r>
            <a:r>
              <a:rPr lang="en-US" sz="3000" kern="100" baseline="30000" dirty="0">
                <a:ea typeface="Courier New" panose="02070309020205020404" pitchFamily="49" charset="0"/>
                <a:cs typeface="Arial" panose="020B0604020202020204" pitchFamily="34" charset="0"/>
              </a:rPr>
              <a:t>9</a:t>
            </a:r>
            <a:r>
              <a:rPr lang="en-US" sz="3000" kern="100" dirty="0">
                <a:ea typeface="Courier New" panose="02070309020205020404" pitchFamily="49" charset="0"/>
                <a:cs typeface="Arial" panose="020B0604020202020204" pitchFamily="34" charset="0"/>
              </a:rPr>
              <a:t> "You shall write them on the doorposts of your house and on your gates.</a:t>
            </a:r>
            <a:endParaRPr lang="en-US" sz="30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2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6297E-420D-1C5C-4571-2DCD726A6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6E1C7-B502-1A20-4AB7-FC9EEFF86B62}"/>
              </a:ext>
            </a:extLst>
          </p:cNvPr>
          <p:cNvSpPr>
            <a:spLocks noGrp="1"/>
          </p:cNvSpPr>
          <p:nvPr>
            <p:ph type="title"/>
          </p:nvPr>
        </p:nvSpPr>
        <p:spPr/>
        <p:txBody>
          <a:bodyPr>
            <a:normAutofit/>
          </a:bodyPr>
          <a:lstStyle/>
          <a:p>
            <a:pPr marL="48260" marR="0" indent="-3175">
              <a:lnSpc>
                <a:spcPct val="80000"/>
              </a:lnSpc>
              <a:buNone/>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VII. FAILURE TO TRAIN OUR CHILDREN CORRECTLY</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C9A72B-3082-E924-CBCC-9EC0BA1E61B6}"/>
              </a:ext>
            </a:extLst>
          </p:cNvPr>
          <p:cNvSpPr>
            <a:spLocks noGrp="1"/>
          </p:cNvSpPr>
          <p:nvPr>
            <p:ph idx="1"/>
          </p:nvPr>
        </p:nvSpPr>
        <p:spPr>
          <a:xfrm>
            <a:off x="220337" y="1325563"/>
            <a:ext cx="8923663" cy="5532436"/>
          </a:xfrm>
        </p:spPr>
        <p:txBody>
          <a:bodyPr>
            <a:normAutofit/>
          </a:bodyPr>
          <a:lstStyle/>
          <a:p>
            <a:pPr marL="457200" marR="0" lvl="1" indent="-457200">
              <a:lnSpc>
                <a:spcPct val="100000"/>
              </a:lnSpc>
              <a:spcBef>
                <a:spcPts val="0"/>
              </a:spcBef>
              <a:buFont typeface="+mj-lt"/>
              <a:buAutoNum type="alphaUcPeriod" startAt="2"/>
            </a:pPr>
            <a:r>
              <a:rPr lang="en-US" kern="100" dirty="0">
                <a:ea typeface="Courier New" panose="02070309020205020404" pitchFamily="49" charset="0"/>
                <a:cs typeface="Arial" panose="020B0604020202020204" pitchFamily="34" charset="0"/>
              </a:rPr>
              <a:t>Prov 22:6 Train up a child in the way he should go, And when he is old he will not depart from it.</a:t>
            </a:r>
            <a:endParaRPr lang="en-US" kern="100" dirty="0">
              <a:ea typeface="Times New Roman" panose="02020603050405020304" pitchFamily="18" charset="0"/>
              <a:cs typeface="Times New Roman" panose="02020603050405020304" pitchFamily="18" charset="0"/>
            </a:endParaRPr>
          </a:p>
          <a:p>
            <a:pPr marL="457200" marR="0" lvl="1" indent="-457200">
              <a:lnSpc>
                <a:spcPct val="100000"/>
              </a:lnSpc>
              <a:spcBef>
                <a:spcPts val="0"/>
              </a:spcBef>
              <a:buFont typeface="+mj-lt"/>
              <a:buAutoNum type="alphaUcPeriod" startAt="2"/>
            </a:pPr>
            <a:r>
              <a:rPr lang="en-US" kern="100" dirty="0">
                <a:ea typeface="Courier New" panose="02070309020205020404" pitchFamily="49" charset="0"/>
                <a:cs typeface="Arial" panose="020B0604020202020204" pitchFamily="34" charset="0"/>
              </a:rPr>
              <a:t>Eph 6:4 And you, fathers, do not provoke your children to wrath, but bring them up in the training and admonition of the Lord.</a:t>
            </a:r>
            <a:endParaRPr lang="en-US" kern="100" dirty="0">
              <a:ea typeface="Times New Roman" panose="02020603050405020304" pitchFamily="18" charset="0"/>
              <a:cs typeface="Times New Roman" panose="02020603050405020304" pitchFamily="18" charset="0"/>
            </a:endParaRPr>
          </a:p>
          <a:p>
            <a:pPr marL="457200" marR="0" lvl="1" indent="-457200">
              <a:lnSpc>
                <a:spcPct val="100000"/>
              </a:lnSpc>
              <a:spcBef>
                <a:spcPts val="0"/>
              </a:spcBef>
              <a:buFont typeface="+mj-lt"/>
              <a:buAutoNum type="alphaUcPeriod" startAt="2"/>
            </a:pPr>
            <a:r>
              <a:rPr lang="en-US" kern="100" dirty="0">
                <a:ea typeface="Courier New" panose="02070309020205020404" pitchFamily="49" charset="0"/>
                <a:cs typeface="Arial" panose="020B0604020202020204" pitchFamily="34" charset="0"/>
              </a:rPr>
              <a:t>Heb 12:11 Now no chastening seems to be joyful for the present, but painful; nevertheless, afterward it yields the peaceable fruit of righteousness to those who have been trained by it.</a:t>
            </a:r>
            <a:endParaRPr lang="en-US" dirty="0"/>
          </a:p>
        </p:txBody>
      </p:sp>
    </p:spTree>
    <p:extLst>
      <p:ext uri="{BB962C8B-B14F-4D97-AF65-F5344CB8AC3E}">
        <p14:creationId xmlns:p14="http://schemas.microsoft.com/office/powerpoint/2010/main" val="173324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A6E2-FBB6-EDFB-7995-610D9477CA46}"/>
              </a:ext>
            </a:extLst>
          </p:cNvPr>
          <p:cNvSpPr>
            <a:spLocks noGrp="1"/>
          </p:cNvSpPr>
          <p:nvPr>
            <p:ph type="title"/>
          </p:nvPr>
        </p:nvSpPr>
        <p:spPr>
          <a:xfrm>
            <a:off x="0" y="1"/>
            <a:ext cx="9144000" cy="889000"/>
          </a:xfrm>
        </p:spPr>
        <p:txBody>
          <a:bodyPr>
            <a:normAutofit/>
          </a:bodyPr>
          <a:lstStyle/>
          <a:p>
            <a:pPr marL="342900" marR="0" lvl="0" indent="-342900">
              <a:buFont typeface="+mj-lt"/>
              <a:buAutoNum type="romanUcPeriod" startAt="8"/>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MARRIAGE FAILURE</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713A2F4-A81B-BD86-D4D1-BAC025F138D7}"/>
              </a:ext>
            </a:extLst>
          </p:cNvPr>
          <p:cNvSpPr>
            <a:spLocks noGrp="1"/>
          </p:cNvSpPr>
          <p:nvPr>
            <p:ph idx="1"/>
          </p:nvPr>
        </p:nvSpPr>
        <p:spPr>
          <a:xfrm>
            <a:off x="220337" y="889002"/>
            <a:ext cx="8923663" cy="5968998"/>
          </a:xfrm>
        </p:spPr>
        <p:txBody>
          <a:bodyPr>
            <a:noAutofit/>
          </a:bodyPr>
          <a:lstStyle/>
          <a:p>
            <a:pPr marL="457200" marR="0" lvl="1" indent="-457200">
              <a:lnSpc>
                <a:spcPct val="100000"/>
              </a:lnSpc>
              <a:spcBef>
                <a:spcPts val="0"/>
              </a:spcBef>
              <a:buFont typeface="+mj-lt"/>
              <a:buAutoNum type="alphaUcPeriod"/>
            </a:pPr>
            <a:r>
              <a:rPr lang="en-US" kern="100" dirty="0">
                <a:ea typeface="Courier New" panose="02070309020205020404" pitchFamily="49" charset="0"/>
                <a:cs typeface="Arial" panose="020B0604020202020204" pitchFamily="34" charset="0"/>
              </a:rPr>
              <a:t>God uses "marriage" to describe his relationship with Israel, Christ’s relationship with the church, and the husband / wife relationship.</a:t>
            </a:r>
            <a:endParaRPr lang="en-US" kern="100" dirty="0">
              <a:ea typeface="Times New Roman" panose="02020603050405020304" pitchFamily="18" charset="0"/>
              <a:cs typeface="Times New Roman" panose="02020603050405020304" pitchFamily="18" charset="0"/>
            </a:endParaRPr>
          </a:p>
          <a:p>
            <a:pPr marL="457200" marR="0" lvl="1" indent="-457200">
              <a:lnSpc>
                <a:spcPct val="100000"/>
              </a:lnSpc>
              <a:spcBef>
                <a:spcPts val="0"/>
              </a:spcBef>
              <a:buFont typeface="+mj-lt"/>
              <a:buAutoNum type="alphaUcPeriod"/>
            </a:pPr>
            <a:r>
              <a:rPr lang="en-US" kern="100" dirty="0">
                <a:ea typeface="Courier New" panose="02070309020205020404" pitchFamily="49" charset="0"/>
                <a:cs typeface="Arial" panose="020B0604020202020204" pitchFamily="34" charset="0"/>
              </a:rPr>
              <a:t>GOD &amp; ISRAEL - Isa 54:5-6 For your Maker is your husband, The LORD of hosts is His name; And your Redeemer is the Holy One of Israel; He is called the God of the whole earth. </a:t>
            </a:r>
            <a:r>
              <a:rPr lang="en-US" kern="100" baseline="30000" dirty="0">
                <a:ea typeface="Courier New" panose="02070309020205020404" pitchFamily="49" charset="0"/>
                <a:cs typeface="Arial" panose="020B0604020202020204" pitchFamily="34" charset="0"/>
              </a:rPr>
              <a:t>6</a:t>
            </a:r>
            <a:r>
              <a:rPr lang="en-US" kern="100" dirty="0">
                <a:ea typeface="Courier New" panose="02070309020205020404" pitchFamily="49" charset="0"/>
                <a:cs typeface="Arial" panose="020B0604020202020204" pitchFamily="34" charset="0"/>
              </a:rPr>
              <a:t> For the LORD has called you Like a woman forsaken and grieved in spirit, Like a youthful wife when you were refused," Says your God.</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67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83D9D-0923-4D04-5396-C2A82FDF4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0E9CC-A34D-A755-DDDA-7442B03CE280}"/>
              </a:ext>
            </a:extLst>
          </p:cNvPr>
          <p:cNvSpPr>
            <a:spLocks noGrp="1"/>
          </p:cNvSpPr>
          <p:nvPr>
            <p:ph type="title"/>
          </p:nvPr>
        </p:nvSpPr>
        <p:spPr>
          <a:xfrm>
            <a:off x="0" y="1"/>
            <a:ext cx="9144000" cy="889000"/>
          </a:xfrm>
        </p:spPr>
        <p:txBody>
          <a:bodyPr>
            <a:normAutofit/>
          </a:bodyPr>
          <a:lstStyle/>
          <a:p>
            <a:pPr marL="342900" marR="0" lvl="0" indent="-342900">
              <a:buFont typeface="+mj-lt"/>
              <a:buAutoNum type="romanUcPeriod" startAt="8"/>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MARRIAGE FAILURE</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A406CA-5262-1877-AB05-C9DD8CB1F1F5}"/>
              </a:ext>
            </a:extLst>
          </p:cNvPr>
          <p:cNvSpPr>
            <a:spLocks noGrp="1"/>
          </p:cNvSpPr>
          <p:nvPr>
            <p:ph idx="1"/>
          </p:nvPr>
        </p:nvSpPr>
        <p:spPr>
          <a:xfrm>
            <a:off x="220337" y="660400"/>
            <a:ext cx="8923663" cy="6197600"/>
          </a:xfrm>
        </p:spPr>
        <p:txBody>
          <a:bodyPr>
            <a:noAutofit/>
          </a:bodyPr>
          <a:lstStyle/>
          <a:p>
            <a:pPr marL="514350" marR="0" lvl="1" indent="-514350">
              <a:buFont typeface="+mj-lt"/>
              <a:buAutoNum type="alphaUcPeriod" startAt="3"/>
            </a:pPr>
            <a:r>
              <a:rPr lang="en-US" sz="2900" kern="100" dirty="0">
                <a:ea typeface="Courier New" panose="02070309020205020404" pitchFamily="49" charset="0"/>
                <a:cs typeface="Arial" panose="020B0604020202020204" pitchFamily="34" charset="0"/>
              </a:rPr>
              <a:t>CHRIST &amp; THE CHURCH - Rev 19:6-9 And I heard, as it were, the voice of a great multitude, as the sound of many waters and as the sound of mighty </a:t>
            </a:r>
            <a:r>
              <a:rPr lang="en-US" sz="2900" kern="100" dirty="0" err="1">
                <a:ea typeface="Courier New" panose="02070309020205020404" pitchFamily="49" charset="0"/>
                <a:cs typeface="Arial" panose="020B0604020202020204" pitchFamily="34" charset="0"/>
              </a:rPr>
              <a:t>thunderings</a:t>
            </a:r>
            <a:r>
              <a:rPr lang="en-US" sz="2900" kern="100" dirty="0">
                <a:ea typeface="Courier New" panose="02070309020205020404" pitchFamily="49" charset="0"/>
                <a:cs typeface="Arial" panose="020B0604020202020204" pitchFamily="34" charset="0"/>
              </a:rPr>
              <a:t>, saying, "Alleluia! For the Lord God Omnipotent reigns! </a:t>
            </a:r>
            <a:r>
              <a:rPr lang="en-US" sz="2900" kern="100" baseline="30000" dirty="0">
                <a:ea typeface="Courier New" panose="02070309020205020404" pitchFamily="49" charset="0"/>
                <a:cs typeface="Arial" panose="020B0604020202020204" pitchFamily="34" charset="0"/>
              </a:rPr>
              <a:t>7</a:t>
            </a:r>
            <a:r>
              <a:rPr lang="en-US" sz="2900" kern="100" dirty="0">
                <a:ea typeface="Courier New" panose="02070309020205020404" pitchFamily="49" charset="0"/>
                <a:cs typeface="Arial" panose="020B0604020202020204" pitchFamily="34" charset="0"/>
              </a:rPr>
              <a:t> "Let us be glad and rejoice and give Him glory, for the marriage of the Lamb has come, and His wife has made herself ready." </a:t>
            </a:r>
            <a:r>
              <a:rPr lang="en-US" sz="2900" kern="100" baseline="30000" dirty="0">
                <a:ea typeface="Courier New" panose="02070309020205020404" pitchFamily="49" charset="0"/>
                <a:cs typeface="Arial" panose="020B0604020202020204" pitchFamily="34" charset="0"/>
              </a:rPr>
              <a:t>8</a:t>
            </a:r>
            <a:r>
              <a:rPr lang="en-US" sz="2900" kern="100" dirty="0">
                <a:ea typeface="Courier New" panose="02070309020205020404" pitchFamily="49" charset="0"/>
                <a:cs typeface="Arial" panose="020B0604020202020204" pitchFamily="34" charset="0"/>
              </a:rPr>
              <a:t> And to her it was granted to be arrayed in fine linen, clean and bright, for the fine linen is the righteous acts of the saints. </a:t>
            </a:r>
            <a:r>
              <a:rPr lang="en-US" sz="2900" kern="100" baseline="30000" dirty="0">
                <a:ea typeface="Courier New" panose="02070309020205020404" pitchFamily="49" charset="0"/>
                <a:cs typeface="Arial" panose="020B0604020202020204" pitchFamily="34" charset="0"/>
              </a:rPr>
              <a:t>9</a:t>
            </a:r>
            <a:r>
              <a:rPr lang="en-US" sz="2900" kern="100" dirty="0">
                <a:ea typeface="Courier New" panose="02070309020205020404" pitchFamily="49" charset="0"/>
                <a:cs typeface="Arial" panose="020B0604020202020204" pitchFamily="34" charset="0"/>
              </a:rPr>
              <a:t> Then he said to me, "Write: 'Blessed are those who are called to the marriage supper of the Lamb!' " And he said to me, "These are the true sayings of God."</a:t>
            </a:r>
            <a:endParaRPr lang="en-US" sz="29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31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61BD1-FA84-DBFA-7472-5A7501636B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98245-F333-836B-DEEA-E500C78627FA}"/>
              </a:ext>
            </a:extLst>
          </p:cNvPr>
          <p:cNvSpPr>
            <a:spLocks noGrp="1"/>
          </p:cNvSpPr>
          <p:nvPr>
            <p:ph type="title"/>
          </p:nvPr>
        </p:nvSpPr>
        <p:spPr>
          <a:xfrm>
            <a:off x="0" y="1"/>
            <a:ext cx="9144000" cy="889000"/>
          </a:xfrm>
        </p:spPr>
        <p:txBody>
          <a:bodyPr>
            <a:normAutofit/>
          </a:bodyPr>
          <a:lstStyle/>
          <a:p>
            <a:pPr marL="342900" marR="0" lvl="0" indent="-342900">
              <a:buFont typeface="+mj-lt"/>
              <a:buAutoNum type="romanUcPeriod" startAt="8"/>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MARRIAGE FAILURE</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2DA524-8CA7-69EC-6C92-F6D5E072BA39}"/>
              </a:ext>
            </a:extLst>
          </p:cNvPr>
          <p:cNvSpPr>
            <a:spLocks noGrp="1"/>
          </p:cNvSpPr>
          <p:nvPr>
            <p:ph idx="1"/>
          </p:nvPr>
        </p:nvSpPr>
        <p:spPr>
          <a:xfrm>
            <a:off x="220337" y="889002"/>
            <a:ext cx="8923663" cy="5968998"/>
          </a:xfrm>
        </p:spPr>
        <p:txBody>
          <a:bodyPr>
            <a:noAutofit/>
          </a:bodyPr>
          <a:lstStyle/>
          <a:p>
            <a:pPr marL="514350" marR="0" lvl="1" indent="-514350">
              <a:lnSpc>
                <a:spcPct val="100000"/>
              </a:lnSpc>
              <a:spcBef>
                <a:spcPts val="0"/>
              </a:spcBef>
              <a:buFont typeface="+mj-lt"/>
              <a:buAutoNum type="alphaUcPeriod" startAt="4"/>
            </a:pPr>
            <a:r>
              <a:rPr lang="en-US" kern="100" dirty="0">
                <a:ea typeface="Courier New" panose="02070309020205020404" pitchFamily="49" charset="0"/>
                <a:cs typeface="Arial" panose="020B0604020202020204" pitchFamily="34" charset="0"/>
              </a:rPr>
              <a:t>HUSBAND AND WIFE </a:t>
            </a:r>
            <a:endParaRPr lang="en-US" kern="100" dirty="0">
              <a:ea typeface="Times New Roman" panose="02020603050405020304" pitchFamily="18" charset="0"/>
              <a:cs typeface="Times New Roman" panose="02020603050405020304" pitchFamily="18" charset="0"/>
            </a:endParaRPr>
          </a:p>
          <a:p>
            <a:pPr marL="914400" lvl="2" indent="-457200">
              <a:lnSpc>
                <a:spcPct val="100000"/>
              </a:lnSpc>
              <a:spcBef>
                <a:spcPts val="0"/>
              </a:spcBef>
              <a:buFont typeface="+mj-lt"/>
              <a:buAutoNum type="arabicPeriod"/>
            </a:pPr>
            <a:r>
              <a:rPr lang="en-US" kern="100" dirty="0">
                <a:ea typeface="Courier New" panose="02070309020205020404" pitchFamily="49" charset="0"/>
                <a:cs typeface="Arial" panose="020B0604020202020204" pitchFamily="34" charset="0"/>
              </a:rPr>
              <a:t>Malachi 2:15–16  But did He not make them one, Having a remnant of the Spirit? And why one? He seeks godly offspring. “Therefore take heed to your spirit, And let none deal treacherously with the wife of his youth. </a:t>
            </a:r>
            <a:r>
              <a:rPr lang="en-US" kern="100" baseline="30000" dirty="0">
                <a:ea typeface="Courier New" panose="02070309020205020404" pitchFamily="49" charset="0"/>
                <a:cs typeface="Arial" panose="020B0604020202020204" pitchFamily="34" charset="0"/>
              </a:rPr>
              <a:t>16</a:t>
            </a:r>
            <a:r>
              <a:rPr lang="en-US" kern="100" dirty="0">
                <a:ea typeface="Courier New" panose="02070309020205020404" pitchFamily="49" charset="0"/>
                <a:cs typeface="Arial" panose="020B0604020202020204" pitchFamily="34" charset="0"/>
              </a:rPr>
              <a:t> “For the LORD God of Israel says That He hates divorce, For it covers one’s garment with violence,” Says the LORD of hosts. Therefore take heed to your spirit, That you do not deal treacherously.”</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779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9368F-38AE-C118-D475-BC366B6B6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B1025D-FC92-1C49-D144-B4D040500FC5}"/>
              </a:ext>
            </a:extLst>
          </p:cNvPr>
          <p:cNvSpPr>
            <a:spLocks noGrp="1"/>
          </p:cNvSpPr>
          <p:nvPr>
            <p:ph type="title"/>
          </p:nvPr>
        </p:nvSpPr>
        <p:spPr>
          <a:xfrm>
            <a:off x="0" y="1"/>
            <a:ext cx="9144000" cy="889000"/>
          </a:xfrm>
        </p:spPr>
        <p:txBody>
          <a:bodyPr>
            <a:normAutofit/>
          </a:bodyPr>
          <a:lstStyle/>
          <a:p>
            <a:pPr marL="342900" marR="0" lvl="0" indent="-342900">
              <a:buFont typeface="+mj-lt"/>
              <a:buAutoNum type="romanUcPeriod" startAt="8"/>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MARRIAGE FAILURE</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112B88-88B1-11F5-69A4-1C6E949404CF}"/>
              </a:ext>
            </a:extLst>
          </p:cNvPr>
          <p:cNvSpPr>
            <a:spLocks noGrp="1"/>
          </p:cNvSpPr>
          <p:nvPr>
            <p:ph idx="1"/>
          </p:nvPr>
        </p:nvSpPr>
        <p:spPr>
          <a:xfrm>
            <a:off x="220337" y="889002"/>
            <a:ext cx="8923663" cy="5968998"/>
          </a:xfrm>
        </p:spPr>
        <p:txBody>
          <a:bodyPr>
            <a:noAutofit/>
          </a:bodyPr>
          <a:lstStyle/>
          <a:p>
            <a:pPr marL="514350" marR="0" lvl="1" indent="-514350">
              <a:lnSpc>
                <a:spcPct val="80000"/>
              </a:lnSpc>
              <a:spcBef>
                <a:spcPts val="0"/>
              </a:spcBef>
              <a:buFont typeface="+mj-lt"/>
              <a:buAutoNum type="alphaUcPeriod" startAt="4"/>
            </a:pPr>
            <a:r>
              <a:rPr lang="en-US" kern="100" dirty="0">
                <a:ea typeface="Courier New" panose="02070309020205020404" pitchFamily="49" charset="0"/>
                <a:cs typeface="Arial" panose="020B0604020202020204" pitchFamily="34" charset="0"/>
              </a:rPr>
              <a:t>HUSBAND AND WIFE </a:t>
            </a:r>
            <a:endParaRPr lang="en-US" kern="100" dirty="0">
              <a:ea typeface="Times New Roman" panose="02020603050405020304" pitchFamily="18" charset="0"/>
              <a:cs typeface="Times New Roman" panose="02020603050405020304" pitchFamily="18" charset="0"/>
            </a:endParaRPr>
          </a:p>
          <a:p>
            <a:pPr marL="914400" lvl="2" indent="-457200">
              <a:lnSpc>
                <a:spcPct val="80000"/>
              </a:lnSpc>
              <a:spcBef>
                <a:spcPts val="0"/>
              </a:spcBef>
              <a:buFont typeface="+mj-lt"/>
              <a:buAutoNum type="arabicPeriod" startAt="2"/>
            </a:pPr>
            <a:r>
              <a:rPr lang="en-US" kern="100" dirty="0">
                <a:ea typeface="Courier New" panose="02070309020205020404" pitchFamily="49" charset="0"/>
                <a:cs typeface="Arial" panose="020B0604020202020204" pitchFamily="34" charset="0"/>
              </a:rPr>
              <a:t>Matthew 19:3–6  The Pharisees also came to Him, testing Him, and saying to Him, “Is it lawful for a man to divorce his wife for just any reason?” </a:t>
            </a:r>
            <a:r>
              <a:rPr lang="en-US" kern="100" baseline="30000" dirty="0">
                <a:ea typeface="Courier New" panose="02070309020205020404" pitchFamily="49" charset="0"/>
                <a:cs typeface="Arial" panose="020B0604020202020204" pitchFamily="34" charset="0"/>
              </a:rPr>
              <a:t>4</a:t>
            </a:r>
            <a:r>
              <a:rPr lang="en-US" kern="100" dirty="0">
                <a:ea typeface="Courier New" panose="02070309020205020404" pitchFamily="49" charset="0"/>
                <a:cs typeface="Arial" panose="020B0604020202020204" pitchFamily="34" charset="0"/>
              </a:rPr>
              <a:t> And He answered and said to them, “Have you not read that He who made them at the beginning ‘made them male and female,’ </a:t>
            </a:r>
            <a:r>
              <a:rPr lang="en-US" kern="100" baseline="30000" dirty="0">
                <a:ea typeface="Courier New" panose="02070309020205020404" pitchFamily="49" charset="0"/>
                <a:cs typeface="Arial" panose="020B0604020202020204" pitchFamily="34" charset="0"/>
              </a:rPr>
              <a:t>5</a:t>
            </a:r>
            <a:r>
              <a:rPr lang="en-US" kern="100" dirty="0">
                <a:ea typeface="Courier New" panose="02070309020205020404" pitchFamily="49" charset="0"/>
                <a:cs typeface="Arial" panose="020B0604020202020204" pitchFamily="34" charset="0"/>
              </a:rPr>
              <a:t> and said, ‘For this reason a man shall leave his father and mother and be joined to his wife, and the two shall become one flesh’? </a:t>
            </a:r>
            <a:r>
              <a:rPr lang="en-US" kern="100" baseline="30000" dirty="0">
                <a:ea typeface="Courier New" panose="02070309020205020404" pitchFamily="49" charset="0"/>
                <a:cs typeface="Arial" panose="020B0604020202020204" pitchFamily="34" charset="0"/>
              </a:rPr>
              <a:t>6</a:t>
            </a:r>
            <a:r>
              <a:rPr lang="en-US" kern="100" dirty="0">
                <a:ea typeface="Courier New" panose="02070309020205020404" pitchFamily="49" charset="0"/>
                <a:cs typeface="Arial" panose="020B0604020202020204" pitchFamily="34" charset="0"/>
              </a:rPr>
              <a:t> So then, they are no longer two but one flesh. Therefore what God has joined together, let not man separate.”</a:t>
            </a:r>
            <a:endParaRPr lang="en-US" dirty="0"/>
          </a:p>
        </p:txBody>
      </p:sp>
    </p:spTree>
    <p:extLst>
      <p:ext uri="{BB962C8B-B14F-4D97-AF65-F5344CB8AC3E}">
        <p14:creationId xmlns:p14="http://schemas.microsoft.com/office/powerpoint/2010/main" val="1730763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7D7A-3252-DABB-40A7-466A6D1867E0}"/>
              </a:ext>
            </a:extLst>
          </p:cNvPr>
          <p:cNvSpPr>
            <a:spLocks noGrp="1"/>
          </p:cNvSpPr>
          <p:nvPr>
            <p:ph type="title"/>
          </p:nvPr>
        </p:nvSpPr>
        <p:spPr>
          <a:xfrm>
            <a:off x="0" y="0"/>
            <a:ext cx="9144000" cy="2057400"/>
          </a:xfrm>
        </p:spPr>
        <p:txBody>
          <a:bodyPr>
            <a:normAutofit fontScale="90000"/>
          </a:bodyPr>
          <a:lstStyle/>
          <a:p>
            <a:pPr marL="48260" marR="0" indent="-3175">
              <a:buNone/>
            </a:pPr>
            <a:r>
              <a:rPr lang="en-US" sz="4400" kern="100" dirty="0">
                <a:solidFill>
                  <a:srgbClr val="FF0000"/>
                </a:solidFill>
                <a:effectLst/>
                <a:ea typeface="Courier New" panose="02070309020205020404" pitchFamily="49" charset="0"/>
                <a:cs typeface="Arial" panose="020B0604020202020204" pitchFamily="34" charset="0"/>
              </a:rPr>
              <a:t>WHAT ARE YOU DOING TO GUARD AGAINST THESE DANGERS WHICH THE CHURCH IS FACING: </a:t>
            </a:r>
            <a:endParaRPr lang="en-US" dirty="0">
              <a:solidFill>
                <a:srgbClr val="FF0000"/>
              </a:solidFill>
            </a:endParaRPr>
          </a:p>
        </p:txBody>
      </p:sp>
      <p:sp>
        <p:nvSpPr>
          <p:cNvPr id="3" name="Content Placeholder 2">
            <a:extLst>
              <a:ext uri="{FF2B5EF4-FFF2-40B4-BE49-F238E27FC236}">
                <a16:creationId xmlns:a16="http://schemas.microsoft.com/office/drawing/2014/main" id="{4560355E-97D0-F990-DD5E-95D535AD4B40}"/>
              </a:ext>
            </a:extLst>
          </p:cNvPr>
          <p:cNvSpPr>
            <a:spLocks noGrp="1"/>
          </p:cNvSpPr>
          <p:nvPr>
            <p:ph idx="1"/>
          </p:nvPr>
        </p:nvSpPr>
        <p:spPr>
          <a:xfrm>
            <a:off x="220337" y="2057400"/>
            <a:ext cx="8923663" cy="4800599"/>
          </a:xfrm>
        </p:spPr>
        <p:txBody>
          <a:bodyPr/>
          <a:lstStyle/>
          <a:p>
            <a:pPr marL="457200" marR="0" lvl="0" indent="-457200">
              <a:buFont typeface="+mj-lt"/>
              <a:buAutoNum type="arabicPeriod"/>
            </a:pPr>
            <a:r>
              <a:rPr lang="en-US" kern="100" dirty="0">
                <a:ea typeface="Courier New" panose="02070309020205020404" pitchFamily="49" charset="0"/>
                <a:cs typeface="Arial" panose="020B0604020202020204" pitchFamily="34" charset="0"/>
              </a:rPr>
              <a:t>IGNORANCE, </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rabicPeriod"/>
            </a:pPr>
            <a:r>
              <a:rPr lang="en-US" kern="100" dirty="0">
                <a:ea typeface="Courier New" panose="02070309020205020404" pitchFamily="49" charset="0"/>
                <a:cs typeface="Arial" panose="020B0604020202020204" pitchFamily="34" charset="0"/>
              </a:rPr>
              <a:t>WORLDLINESS, </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rabicPeriod"/>
            </a:pPr>
            <a:r>
              <a:rPr lang="en-US" kern="100" dirty="0">
                <a:ea typeface="Courier New" panose="02070309020205020404" pitchFamily="49" charset="0"/>
                <a:cs typeface="Arial" panose="020B0604020202020204" pitchFamily="34" charset="0"/>
              </a:rPr>
              <a:t>MATERIALISM,</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rabicPeriod"/>
            </a:pPr>
            <a:r>
              <a:rPr lang="en-US" kern="100" dirty="0">
                <a:ea typeface="Courier New" panose="02070309020205020404" pitchFamily="49" charset="0"/>
                <a:cs typeface="Arial" panose="020B0604020202020204" pitchFamily="34" charset="0"/>
              </a:rPr>
              <a:t>LUKEWARMNESS, </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rabicPeriod"/>
            </a:pPr>
            <a:r>
              <a:rPr lang="en-US" kern="100" dirty="0">
                <a:ea typeface="Courier New" panose="02070309020205020404" pitchFamily="49" charset="0"/>
                <a:cs typeface="Arial" panose="020B0604020202020204" pitchFamily="34" charset="0"/>
              </a:rPr>
              <a:t>INDIFFERENCE, </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rabicPeriod"/>
            </a:pPr>
            <a:r>
              <a:rPr lang="en-US" kern="100" dirty="0">
                <a:ea typeface="Courier New" panose="02070309020205020404" pitchFamily="49" charset="0"/>
                <a:cs typeface="Arial" panose="020B0604020202020204" pitchFamily="34" charset="0"/>
              </a:rPr>
              <a:t>UNCONCERN FOR LOST, </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rabicPeriod"/>
            </a:pPr>
            <a:r>
              <a:rPr lang="en-US" kern="100" dirty="0">
                <a:ea typeface="Courier New" panose="02070309020205020404" pitchFamily="49" charset="0"/>
                <a:cs typeface="Arial" panose="020B0604020202020204" pitchFamily="34" charset="0"/>
              </a:rPr>
              <a:t>TRAINING OUR CHILDREN,</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rabicPeriod"/>
            </a:pPr>
            <a:r>
              <a:rPr lang="en-US" kern="100" dirty="0">
                <a:ea typeface="Courier New" panose="02070309020205020404" pitchFamily="49" charset="0"/>
                <a:cs typeface="Arial" panose="020B0604020202020204" pitchFamily="34" charset="0"/>
              </a:rPr>
              <a:t>MARRIAGE FAILURE</a:t>
            </a:r>
            <a:endParaRPr lang="en-US" dirty="0"/>
          </a:p>
        </p:txBody>
      </p:sp>
    </p:spTree>
    <p:extLst>
      <p:ext uri="{BB962C8B-B14F-4D97-AF65-F5344CB8AC3E}">
        <p14:creationId xmlns:p14="http://schemas.microsoft.com/office/powerpoint/2010/main" val="185606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5FB095-A3D5-6EB6-43F2-C79B439E1917}"/>
              </a:ext>
            </a:extLst>
          </p:cNvPr>
          <p:cNvPicPr>
            <a:picLocks noChangeAspect="1"/>
          </p:cNvPicPr>
          <p:nvPr/>
        </p:nvPicPr>
        <p:blipFill>
          <a:blip r:embed="rId3"/>
          <a:stretch>
            <a:fillRect/>
          </a:stretch>
        </p:blipFill>
        <p:spPr>
          <a:xfrm>
            <a:off x="2590800" y="0"/>
            <a:ext cx="6858000" cy="6858000"/>
          </a:xfrm>
          <a:prstGeom prst="rect">
            <a:avLst/>
          </a:prstGeom>
        </p:spPr>
      </p:pic>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0" y="0"/>
            <a:ext cx="3519056" cy="6858000"/>
          </a:xfrm>
          <a:noFill/>
        </p:spPr>
        <p:txBody>
          <a:bodyPr>
            <a:noAutofit/>
          </a:bodyPr>
          <a:lstStyle/>
          <a:p>
            <a:pPr algn="ctr"/>
            <a:r>
              <a:rPr lang="en-US" sz="4000" b="1" dirty="0">
                <a:latin typeface="Arial" panose="020B0604020202020204" pitchFamily="34" charset="0"/>
                <a:cs typeface="Arial" panose="020B0604020202020204" pitchFamily="34" charset="0"/>
              </a:rPr>
              <a:t>TONIGHT’S SERMON</a:t>
            </a:r>
            <a:br>
              <a:rPr lang="en-US" sz="4000" b="1" dirty="0">
                <a:latin typeface="Arial" panose="020B0604020202020204" pitchFamily="34" charset="0"/>
                <a:cs typeface="Arial" panose="020B0604020202020204" pitchFamily="34" charset="0"/>
              </a:rPr>
            </a:br>
            <a:r>
              <a:rPr lang="en-US" sz="4000" b="1" cap="all" dirty="0">
                <a:latin typeface="Arial" panose="020B0604020202020204" pitchFamily="34" charset="0"/>
                <a:cs typeface="Arial" panose="020B0604020202020204" pitchFamily="34" charset="0"/>
              </a:rPr>
              <a:t>DAILY ACTIVITIES OF EARLY CHRISTIANS</a:t>
            </a:r>
          </a:p>
        </p:txBody>
      </p:sp>
    </p:spTree>
    <p:extLst>
      <p:ext uri="{BB962C8B-B14F-4D97-AF65-F5344CB8AC3E}">
        <p14:creationId xmlns:p14="http://schemas.microsoft.com/office/powerpoint/2010/main" val="414749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0" y="0"/>
            <a:ext cx="9143999" cy="6858000"/>
          </a:xfrm>
        </p:spPr>
        <p:txBody>
          <a:bodyPr>
            <a:noAutofit/>
          </a:bodyPr>
          <a:lstStyle/>
          <a:p>
            <a:pPr marL="63500" lvl="0" indent="2540">
              <a:lnSpc>
                <a:spcPct val="95000"/>
              </a:lnSpc>
            </a:pPr>
            <a:r>
              <a:rPr lang="en-US" sz="4000" kern="100" dirty="0">
                <a:solidFill>
                  <a:prstClr val="black"/>
                </a:solidFill>
                <a:ea typeface="Courier New" panose="02070309020205020404" pitchFamily="49" charset="0"/>
                <a:cs typeface="Arial" panose="020B0604020202020204" pitchFamily="34" charset="0"/>
              </a:rPr>
              <a:t>2 Corinthians 11:1–3  Oh, that you would bear with me in a little folly—and indeed you do bear with me. </a:t>
            </a:r>
            <a:r>
              <a:rPr lang="en-US" sz="4000" kern="100" baseline="30000" dirty="0">
                <a:solidFill>
                  <a:prstClr val="black"/>
                </a:solidFill>
                <a:ea typeface="Courier New" panose="02070309020205020404" pitchFamily="49" charset="0"/>
                <a:cs typeface="Arial" panose="020B0604020202020204" pitchFamily="34" charset="0"/>
              </a:rPr>
              <a:t>2</a:t>
            </a:r>
            <a:r>
              <a:rPr lang="en-US" sz="4000" kern="100" dirty="0">
                <a:solidFill>
                  <a:prstClr val="black"/>
                </a:solidFill>
                <a:ea typeface="Courier New" panose="02070309020205020404" pitchFamily="49" charset="0"/>
                <a:cs typeface="Arial" panose="020B0604020202020204" pitchFamily="34" charset="0"/>
              </a:rPr>
              <a:t> For I am jealous for you with godly jealousy. For I have betrothed you to one husband, that I may present you as a chaste virgin to Christ. </a:t>
            </a:r>
            <a:r>
              <a:rPr lang="en-US" sz="4000" kern="100" baseline="30000" dirty="0">
                <a:solidFill>
                  <a:prstClr val="black"/>
                </a:solidFill>
                <a:ea typeface="Courier New" panose="02070309020205020404" pitchFamily="49" charset="0"/>
                <a:cs typeface="Arial" panose="020B0604020202020204" pitchFamily="34" charset="0"/>
              </a:rPr>
              <a:t>3</a:t>
            </a:r>
            <a:r>
              <a:rPr lang="en-US" sz="4000" kern="100" dirty="0">
                <a:solidFill>
                  <a:prstClr val="black"/>
                </a:solidFill>
                <a:ea typeface="Courier New" panose="02070309020205020404" pitchFamily="49" charset="0"/>
                <a:cs typeface="Arial" panose="020B0604020202020204" pitchFamily="34" charset="0"/>
              </a:rPr>
              <a:t> But I fear, lest somehow, as the serpent deceived Eve by his craftiness, so your minds may be corrupted from the simplicity that is in Christ.</a:t>
            </a:r>
            <a:endParaRPr lang="en-US" sz="4000" kern="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99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46138</TotalTime>
  <Words>2336</Words>
  <Application>Microsoft Office PowerPoint</Application>
  <PresentationFormat>On-screen Show (4:3)</PresentationFormat>
  <Paragraphs>79</Paragraphs>
  <Slides>30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Bazooka</vt:lpstr>
      <vt:lpstr>Calibri</vt:lpstr>
      <vt:lpstr>Calibri Light</vt:lpstr>
      <vt:lpstr>Courier New</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2 Corinthians 11:1–3  Oh, that you would bear with me in a little folly—and indeed you do bear with me. 2 For I am jealous for you with godly jealousy. For I have betrothed you to one husband, that I may present you as a chaste virgin to Christ. 3 But I fear, lest somehow, as the serpent deceived Eve by his craftiness, so your minds may be corrupted from the simplicity that is in Christ.</vt:lpstr>
      <vt:lpstr>PowerPoint Presentation</vt:lpstr>
      <vt:lpstr>DANGERS THE CHURCH FACES - 1</vt:lpstr>
      <vt:lpstr>PAUL’S CONCERN FOR THE CHURCHES</vt:lpstr>
      <vt:lpstr> IGNORANCE OF GOD'S WORD</vt:lpstr>
      <vt:lpstr> IGNORANCE OF GOD'S WORD</vt:lpstr>
      <vt:lpstr>ll. WORLDLINESS</vt:lpstr>
      <vt:lpstr>ll. WORLDLINESS</vt:lpstr>
      <vt:lpstr>Ill. MATERIALISM</vt:lpstr>
      <vt:lpstr>Ill. MATERIALISM</vt:lpstr>
      <vt:lpstr> LUKEWARMNESS IN OUR RELATIONSHIP WITH GOD</vt:lpstr>
      <vt:lpstr> LUKEWARMNESS IN OUR RELATIONSHIP WITH GOD</vt:lpstr>
      <vt:lpstr> INDIFFERENCE TO  THOSE AROUND US</vt:lpstr>
      <vt:lpstr> UNCONCERN FOR THE LOST</vt:lpstr>
      <vt:lpstr>VII. FAILURE TO TRAIN OUR CHILDREN CORRECTLY</vt:lpstr>
      <vt:lpstr>VII. FAILURE TO TRAIN OUR CHILDREN CORRECTLY</vt:lpstr>
      <vt:lpstr> MARRIAGE FAILURE</vt:lpstr>
      <vt:lpstr> MARRIAGE FAILURE</vt:lpstr>
      <vt:lpstr>MARRIAGE FAILURE</vt:lpstr>
      <vt:lpstr>MARRIAGE FAILURE</vt:lpstr>
      <vt:lpstr>WHAT ARE YOU DOING TO GUARD AGAINST THESE DANGERS WHICH THE CHURCH IS FACING: </vt:lpstr>
      <vt:lpstr>SINGING</vt:lpstr>
      <vt:lpstr>TONIGHT’S SERMON DAILY ACTIVITIES OF EARLY CHRISTIANS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2021-03-15T23:58:02Z</dcterms:created>
  <dcterms:modified xsi:type="dcterms:W3CDTF">2025-08-25T15:24:11Z</dcterms:modified>
</cp:coreProperties>
</file>