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0"/>
  </p:notesMasterIdLst>
  <p:sldIdLst>
    <p:sldId id="425" r:id="rId4"/>
    <p:sldId id="361" r:id="rId5"/>
    <p:sldId id="331" r:id="rId6"/>
    <p:sldId id="378" r:id="rId7"/>
    <p:sldId id="486" r:id="rId8"/>
    <p:sldId id="389" r:id="rId9"/>
    <p:sldId id="487" r:id="rId10"/>
    <p:sldId id="496" r:id="rId11"/>
    <p:sldId id="495" r:id="rId12"/>
    <p:sldId id="501" r:id="rId13"/>
    <p:sldId id="494" r:id="rId14"/>
    <p:sldId id="493" r:id="rId15"/>
    <p:sldId id="497" r:id="rId16"/>
    <p:sldId id="492" r:id="rId17"/>
    <p:sldId id="498" r:id="rId18"/>
    <p:sldId id="491" r:id="rId19"/>
    <p:sldId id="500" r:id="rId20"/>
    <p:sldId id="499" r:id="rId21"/>
    <p:sldId id="490" r:id="rId22"/>
    <p:sldId id="489" r:id="rId23"/>
    <p:sldId id="488" r:id="rId24"/>
    <p:sldId id="447" r:id="rId25"/>
    <p:sldId id="291" r:id="rId26"/>
    <p:sldId id="284" r:id="rId27"/>
    <p:sldId id="448" r:id="rId28"/>
    <p:sldId id="5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487"/>
            <p14:sldId id="496"/>
            <p14:sldId id="495"/>
            <p14:sldId id="501"/>
            <p14:sldId id="494"/>
            <p14:sldId id="493"/>
            <p14:sldId id="497"/>
            <p14:sldId id="492"/>
            <p14:sldId id="498"/>
            <p14:sldId id="491"/>
            <p14:sldId id="500"/>
            <p14:sldId id="499"/>
            <p14:sldId id="490"/>
            <p14:sldId id="489"/>
            <p14:sldId id="488"/>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252D"/>
    <a:srgbClr val="5A404E"/>
    <a:srgbClr val="5D3D40"/>
    <a:srgbClr val="5B2B2E"/>
    <a:srgbClr val="492225"/>
    <a:srgbClr val="492207"/>
    <a:srgbClr val="512507"/>
    <a:srgbClr val="74450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50D7A-4D85-422E-B0A5-8492DC20F77E}" v="2528" dt="2025-08-19T23:23:09.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458"/>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8/25/2025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8/25/2025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8/25/2025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8/25/2025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8/25/2025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4" name="Picture 3">
            <a:extLst>
              <a:ext uri="{FF2B5EF4-FFF2-40B4-BE49-F238E27FC236}">
                <a16:creationId xmlns:a16="http://schemas.microsoft.com/office/drawing/2014/main" id="{749E8E22-7CC4-5477-E87B-3D884702EEFE}"/>
              </a:ext>
            </a:extLst>
          </p:cNvPr>
          <p:cNvPicPr>
            <a:picLocks noChangeAspect="1"/>
          </p:cNvPicPr>
          <p:nvPr/>
        </p:nvPicPr>
        <p:blipFill rotWithShape="1">
          <a:blip r:embed="rId3"/>
          <a:srcRect t="15556" b="27407"/>
          <a:stretch>
            <a:fillRect/>
          </a:stretch>
        </p:blipFill>
        <p:spPr>
          <a:xfrm>
            <a:off x="1637742" y="1267951"/>
            <a:ext cx="5868516" cy="5018391"/>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4CE4-E0E2-FA33-4A15-81F1DEFD6B78}"/>
              </a:ext>
            </a:extLst>
          </p:cNvPr>
          <p:cNvSpPr>
            <a:spLocks noGrp="1"/>
          </p:cNvSpPr>
          <p:nvPr>
            <p:ph type="title"/>
          </p:nvPr>
        </p:nvSpPr>
        <p:spPr/>
        <p:txBody>
          <a:bodyPr>
            <a:normAutofit fontScale="90000"/>
          </a:bodyPr>
          <a:lstStyle/>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Acts 242 And they continued </a:t>
            </a:r>
            <a:r>
              <a:rPr lang="en-US" u="sng" kern="100" dirty="0">
                <a:uFill>
                  <a:solidFill>
                    <a:srgbClr val="000000"/>
                  </a:solidFill>
                </a:uFill>
                <a:ea typeface="Courier New" panose="02070309020205020404" pitchFamily="49" charset="0"/>
                <a:cs typeface="Arial" panose="020B0604020202020204" pitchFamily="34" charset="0"/>
              </a:rPr>
              <a:t>steadfastly in the apostles' doctrine</a:t>
            </a:r>
            <a:r>
              <a:rPr lang="en-US" kern="100" dirty="0">
                <a:ea typeface="Courier New" panose="02070309020205020404" pitchFamily="49" charset="0"/>
                <a:cs typeface="Arial" panose="020B0604020202020204" pitchFamily="34" charset="0"/>
              </a:rPr>
              <a:t> and fellowship, in the breaking of bread, and in prayers.</a:t>
            </a:r>
            <a:endParaRPr lang="en-US" dirty="0"/>
          </a:p>
        </p:txBody>
      </p:sp>
      <p:sp>
        <p:nvSpPr>
          <p:cNvPr id="3" name="Content Placeholder 2">
            <a:extLst>
              <a:ext uri="{FF2B5EF4-FFF2-40B4-BE49-F238E27FC236}">
                <a16:creationId xmlns:a16="http://schemas.microsoft.com/office/drawing/2014/main" id="{305F3E45-4A28-8D20-3AE3-F95DA3D20598}"/>
              </a:ext>
            </a:extLst>
          </p:cNvPr>
          <p:cNvSpPr>
            <a:spLocks noGrp="1"/>
          </p:cNvSpPr>
          <p:nvPr>
            <p:ph idx="1"/>
          </p:nvPr>
        </p:nvSpPr>
        <p:spPr/>
        <p:txBody>
          <a:bodyPr/>
          <a:lstStyle/>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Acts 17:11 These were more fair-minded than those in Thessalonica, in that they received the word with all readiness, and </a:t>
            </a:r>
            <a:r>
              <a:rPr lang="en-US" u="sng" kern="100" dirty="0">
                <a:uFill>
                  <a:solidFill>
                    <a:srgbClr val="000000"/>
                  </a:solidFill>
                </a:uFill>
                <a:ea typeface="Courier New" panose="02070309020205020404" pitchFamily="49" charset="0"/>
                <a:cs typeface="Arial" panose="020B0604020202020204" pitchFamily="34" charset="0"/>
              </a:rPr>
              <a:t>searched the Scriptures</a:t>
            </a:r>
            <a:r>
              <a:rPr lang="en-US" u="sng" kern="100" dirty="0">
                <a:ea typeface="Courier New" panose="02070309020205020404" pitchFamily="49" charset="0"/>
                <a:cs typeface="Arial" panose="020B0604020202020204" pitchFamily="34" charset="0"/>
              </a:rPr>
              <a:t> daily</a:t>
            </a:r>
            <a:r>
              <a:rPr lang="en-US" kern="100" dirty="0">
                <a:ea typeface="Courier New" panose="02070309020205020404" pitchFamily="49" charset="0"/>
                <a:cs typeface="Arial" panose="020B0604020202020204" pitchFamily="34" charset="0"/>
              </a:rPr>
              <a:t> to find out whether these things were so.</a:t>
            </a:r>
            <a:endParaRPr lang="en-US"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2 Tim 2:15 Be diligent to present yourself approved to God, a worker who does not need to be ashamed, </a:t>
            </a:r>
            <a:r>
              <a:rPr lang="en-US" u="sng" kern="100" dirty="0">
                <a:uFill>
                  <a:solidFill>
                    <a:srgbClr val="000000"/>
                  </a:solidFill>
                </a:uFill>
                <a:ea typeface="Courier New" panose="02070309020205020404" pitchFamily="49" charset="0"/>
                <a:cs typeface="Arial" panose="020B0604020202020204" pitchFamily="34" charset="0"/>
              </a:rPr>
              <a:t>rightly dividing the word of truth</a:t>
            </a:r>
            <a:r>
              <a:rPr lang="en-US" kern="100" dirty="0">
                <a:ea typeface="Courier New" panose="02070309020205020404" pitchFamily="49" charset="0"/>
                <a:cs typeface="Arial" panose="020B0604020202020204" pitchFamily="34" charset="0"/>
              </a:rPr>
              <a:t>.</a:t>
            </a:r>
            <a:endParaRPr lang="en-US" dirty="0"/>
          </a:p>
        </p:txBody>
      </p:sp>
    </p:spTree>
    <p:extLst>
      <p:ext uri="{BB962C8B-B14F-4D97-AF65-F5344CB8AC3E}">
        <p14:creationId xmlns:p14="http://schemas.microsoft.com/office/powerpoint/2010/main" val="365420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4CBC-31F7-56EE-E268-9C358F1147A6}"/>
              </a:ext>
            </a:extLst>
          </p:cNvPr>
          <p:cNvSpPr>
            <a:spLocks noGrp="1"/>
          </p:cNvSpPr>
          <p:nvPr>
            <p:ph type="title"/>
          </p:nvPr>
        </p:nvSpPr>
        <p:spPr>
          <a:xfrm>
            <a:off x="0" y="1"/>
            <a:ext cx="9144000" cy="939800"/>
          </a:xfrm>
        </p:spPr>
        <p:txBody>
          <a:bodyPr>
            <a:normAutofit/>
          </a:bodyPr>
          <a:lstStyle/>
          <a:p>
            <a:pPr marL="0" marR="0" indent="2540">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ll. DAILY PRAYER</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689D00-D4E4-0529-6BF1-622F07E8E60B}"/>
              </a:ext>
            </a:extLst>
          </p:cNvPr>
          <p:cNvSpPr>
            <a:spLocks noGrp="1"/>
          </p:cNvSpPr>
          <p:nvPr>
            <p:ph idx="1"/>
          </p:nvPr>
        </p:nvSpPr>
        <p:spPr>
          <a:xfrm>
            <a:off x="157655" y="939801"/>
            <a:ext cx="8986345" cy="5960239"/>
          </a:xfrm>
        </p:spPr>
        <p:txBody>
          <a:bodyPr>
            <a:normAutofit fontScale="92500" lnSpcReduction="10000"/>
          </a:bodyPr>
          <a:lstStyle/>
          <a:p>
            <a:pPr marL="457200" marR="0" lvl="0" indent="-457200" fontAlgn="base">
              <a:lnSpc>
                <a:spcPct val="95000"/>
              </a:lnSpc>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Phil 4:6 Be anxious for nothing, but in everything by </a:t>
            </a:r>
            <a:r>
              <a:rPr lang="en-US" u="sng" kern="100" dirty="0">
                <a:uFill>
                  <a:solidFill>
                    <a:srgbClr val="000000"/>
                  </a:solidFill>
                </a:uFill>
                <a:ea typeface="Courier New" panose="02070309020205020404" pitchFamily="49" charset="0"/>
                <a:cs typeface="Arial" panose="020B0604020202020204" pitchFamily="34" charset="0"/>
              </a:rPr>
              <a:t>prayer and supplication, with thanksgiving</a:t>
            </a:r>
            <a:r>
              <a:rPr lang="en-US" kern="100" dirty="0">
                <a:uFill>
                  <a:solidFill>
                    <a:srgbClr val="000000"/>
                  </a:solidFill>
                </a:uFill>
                <a:ea typeface="Courier New" panose="02070309020205020404" pitchFamily="49" charset="0"/>
                <a:cs typeface="Arial" panose="020B0604020202020204" pitchFamily="34" charset="0"/>
              </a:rPr>
              <a:t>, let your requests be made known to God;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95000"/>
              </a:lnSpc>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1 Th 5:17 </a:t>
            </a:r>
            <a:r>
              <a:rPr lang="en-US" u="sng" kern="100" dirty="0">
                <a:uFill>
                  <a:solidFill>
                    <a:srgbClr val="000000"/>
                  </a:solidFill>
                </a:uFill>
                <a:ea typeface="Courier New" panose="02070309020205020404" pitchFamily="49" charset="0"/>
                <a:cs typeface="Arial" panose="020B0604020202020204" pitchFamily="34" charset="0"/>
              </a:rPr>
              <a:t>Pray without ceasing</a:t>
            </a:r>
            <a:r>
              <a:rPr lang="en-US" kern="100" dirty="0">
                <a:uFill>
                  <a:solidFill>
                    <a:srgbClr val="000000"/>
                  </a:solidFill>
                </a:uFill>
                <a:ea typeface="Courier New" panose="02070309020205020404" pitchFamily="49" charset="0"/>
                <a:cs typeface="Arial" panose="020B0604020202020204" pitchFamily="34" charset="0"/>
              </a:rPr>
              <a: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95000"/>
              </a:lnSpc>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James 5:16-18 Confess your trespasses to one another and pray</a:t>
            </a:r>
            <a:r>
              <a:rPr lang="en-US" u="sng" kern="100" dirty="0">
                <a:uFill>
                  <a:solidFill>
                    <a:srgbClr val="000000"/>
                  </a:solidFill>
                </a:uFill>
                <a:ea typeface="Courier New" panose="02070309020205020404" pitchFamily="49" charset="0"/>
                <a:cs typeface="Arial" panose="020B0604020202020204" pitchFamily="34" charset="0"/>
              </a:rPr>
              <a:t> </a:t>
            </a:r>
            <a:r>
              <a:rPr lang="en-US" kern="100" dirty="0">
                <a:uFill>
                  <a:solidFill>
                    <a:srgbClr val="000000"/>
                  </a:solidFill>
                </a:uFill>
                <a:ea typeface="Courier New" panose="02070309020205020404" pitchFamily="49" charset="0"/>
                <a:cs typeface="Arial" panose="020B0604020202020204" pitchFamily="34" charset="0"/>
              </a:rPr>
              <a:t>for one another, that you may be healed. The effective, fervent </a:t>
            </a:r>
            <a:r>
              <a:rPr lang="en-US" u="sng" kern="100" dirty="0">
                <a:uFill>
                  <a:solidFill>
                    <a:srgbClr val="000000"/>
                  </a:solidFill>
                </a:uFill>
                <a:ea typeface="Courier New" panose="02070309020205020404" pitchFamily="49" charset="0"/>
                <a:cs typeface="Arial" panose="020B0604020202020204" pitchFamily="34" charset="0"/>
              </a:rPr>
              <a:t>prayer </a:t>
            </a:r>
            <a:r>
              <a:rPr lang="en-US" kern="100" dirty="0">
                <a:uFill>
                  <a:solidFill>
                    <a:srgbClr val="000000"/>
                  </a:solidFill>
                </a:uFill>
                <a:ea typeface="Courier New" panose="02070309020205020404" pitchFamily="49" charset="0"/>
                <a:cs typeface="Arial" panose="020B0604020202020204" pitchFamily="34" charset="0"/>
              </a:rPr>
              <a:t>of a righteous man avails much. {17} Elijah was a man with a nature like ours, and he </a:t>
            </a:r>
            <a:r>
              <a:rPr lang="en-US" u="sng" kern="100" dirty="0">
                <a:uFill>
                  <a:solidFill>
                    <a:srgbClr val="000000"/>
                  </a:solidFill>
                </a:uFill>
                <a:ea typeface="Courier New" panose="02070309020205020404" pitchFamily="49" charset="0"/>
                <a:cs typeface="Arial" panose="020B0604020202020204" pitchFamily="34" charset="0"/>
              </a:rPr>
              <a:t>prayed </a:t>
            </a:r>
            <a:r>
              <a:rPr lang="en-US" kern="100" dirty="0">
                <a:uFill>
                  <a:solidFill>
                    <a:srgbClr val="000000"/>
                  </a:solidFill>
                </a:uFill>
                <a:ea typeface="Courier New" panose="02070309020205020404" pitchFamily="49" charset="0"/>
                <a:cs typeface="Arial" panose="020B0604020202020204" pitchFamily="34" charset="0"/>
              </a:rPr>
              <a:t>earnestly that it would not rain; and it did not rain on the land for three years and six months. {18} And he </a:t>
            </a:r>
            <a:r>
              <a:rPr lang="en-US" u="sng" kern="100" dirty="0">
                <a:uFill>
                  <a:solidFill>
                    <a:srgbClr val="000000"/>
                  </a:solidFill>
                </a:uFill>
                <a:ea typeface="Courier New" panose="02070309020205020404" pitchFamily="49" charset="0"/>
                <a:cs typeface="Arial" panose="020B0604020202020204" pitchFamily="34" charset="0"/>
              </a:rPr>
              <a:t>prayed </a:t>
            </a:r>
            <a:r>
              <a:rPr lang="en-US" kern="100" dirty="0">
                <a:uFill>
                  <a:solidFill>
                    <a:srgbClr val="000000"/>
                  </a:solidFill>
                </a:uFill>
                <a:ea typeface="Courier New" panose="02070309020205020404" pitchFamily="49" charset="0"/>
                <a:cs typeface="Arial" panose="020B0604020202020204" pitchFamily="34" charset="0"/>
              </a:rPr>
              <a:t>again, and the heaven gave rain, and the earth produced its fruit</a:t>
            </a:r>
            <a:endParaRPr lang="en-US" dirty="0"/>
          </a:p>
          <a:p>
            <a:endParaRPr lang="en-US" dirty="0"/>
          </a:p>
        </p:txBody>
      </p:sp>
    </p:spTree>
    <p:extLst>
      <p:ext uri="{BB962C8B-B14F-4D97-AF65-F5344CB8AC3E}">
        <p14:creationId xmlns:p14="http://schemas.microsoft.com/office/powerpoint/2010/main" val="4137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0C8A-4F94-63C3-5034-8A691655CEF3}"/>
              </a:ext>
            </a:extLst>
          </p:cNvPr>
          <p:cNvSpPr>
            <a:spLocks noGrp="1"/>
          </p:cNvSpPr>
          <p:nvPr>
            <p:ph type="title"/>
          </p:nvPr>
        </p:nvSpPr>
        <p:spPr>
          <a:xfrm>
            <a:off x="0" y="1"/>
            <a:ext cx="9144000" cy="1041400"/>
          </a:xfrm>
        </p:spPr>
        <p:txBody>
          <a:bodyPr>
            <a:normAutofit/>
          </a:bodyPr>
          <a:lstStyle/>
          <a:p>
            <a:pPr marL="0" marR="0" indent="-3175">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Ill. DAILY CROSS BEARING</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B61D88-D4A4-7627-7A67-51FB36D91FC2}"/>
              </a:ext>
            </a:extLst>
          </p:cNvPr>
          <p:cNvSpPr>
            <a:spLocks noGrp="1"/>
          </p:cNvSpPr>
          <p:nvPr>
            <p:ph idx="1"/>
          </p:nvPr>
        </p:nvSpPr>
        <p:spPr>
          <a:xfrm>
            <a:off x="157655" y="1041401"/>
            <a:ext cx="8986345" cy="5858639"/>
          </a:xfrm>
        </p:spPr>
        <p:txBody>
          <a:bodyPr>
            <a:normAutofit fontScale="92500" lnSpcReduction="20000"/>
          </a:bodyPr>
          <a:lstStyle/>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Mat 10:38 "And he who does not </a:t>
            </a:r>
            <a:r>
              <a:rPr lang="en-US" u="sng" kern="100" dirty="0">
                <a:uFill>
                  <a:solidFill>
                    <a:srgbClr val="000000"/>
                  </a:solidFill>
                </a:uFill>
                <a:ea typeface="Courier New" panose="02070309020205020404" pitchFamily="49" charset="0"/>
                <a:cs typeface="Arial" panose="020B0604020202020204" pitchFamily="34" charset="0"/>
              </a:rPr>
              <a:t>take his cross</a:t>
            </a:r>
            <a:r>
              <a:rPr lang="en-US" kern="100" dirty="0">
                <a:ea typeface="Courier New" panose="02070309020205020404" pitchFamily="49" charset="0"/>
                <a:cs typeface="Arial" panose="020B0604020202020204" pitchFamily="34" charset="0"/>
              </a:rPr>
              <a:t> and follow after Me is not worthy of</a:t>
            </a:r>
            <a:endParaRPr lang="en-US" kern="100"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Luke 9:23-27 Then He said to them all, "If anyone desires to come after Me, let him deny himself, and </a:t>
            </a:r>
            <a:r>
              <a:rPr lang="en-US" u="sng" kern="100" dirty="0">
                <a:uFill>
                  <a:solidFill>
                    <a:srgbClr val="000000"/>
                  </a:solidFill>
                </a:uFill>
                <a:ea typeface="Courier New" panose="02070309020205020404" pitchFamily="49" charset="0"/>
                <a:cs typeface="Arial" panose="020B0604020202020204" pitchFamily="34" charset="0"/>
              </a:rPr>
              <a:t>take up his </a:t>
            </a:r>
            <a:r>
              <a:rPr lang="en-US" u="sng" kern="100" dirty="0">
                <a:ea typeface="Courier New" panose="02070309020205020404" pitchFamily="49" charset="0"/>
                <a:cs typeface="Arial" panose="020B0604020202020204" pitchFamily="34" charset="0"/>
              </a:rPr>
              <a:t>cross daily</a:t>
            </a:r>
            <a:r>
              <a:rPr lang="en-US" kern="100" dirty="0">
                <a:ea typeface="Courier New" panose="02070309020205020404" pitchFamily="49" charset="0"/>
                <a:cs typeface="Arial" panose="020B0604020202020204" pitchFamily="34" charset="0"/>
              </a:rPr>
              <a:t>, and follow Me. {24} "For whoever desires to save his life will lose it, but whoever loses his life for My sake will save it. {25} "For what profit is it to a man if he gains the whole world, and is himself destroyed or lost? {26} "For whoever is ashamed of Me and My words, of him the Son of Man will be ashamed when He comes n His own glory, and in His Father's, and of the holy angels. {27} "But tell you truly, there are some standing here who shall not taste death till they see the kingdom of God."</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08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6EA80-3A6C-15D6-30D6-BFBB1529E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E57B3-E686-D974-568B-7FA62757567B}"/>
              </a:ext>
            </a:extLst>
          </p:cNvPr>
          <p:cNvSpPr>
            <a:spLocks noGrp="1"/>
          </p:cNvSpPr>
          <p:nvPr>
            <p:ph type="title"/>
          </p:nvPr>
        </p:nvSpPr>
        <p:spPr>
          <a:xfrm>
            <a:off x="0" y="1"/>
            <a:ext cx="9144000" cy="1041400"/>
          </a:xfrm>
        </p:spPr>
        <p:txBody>
          <a:bodyPr>
            <a:normAutofit/>
          </a:bodyPr>
          <a:lstStyle/>
          <a:p>
            <a:pPr marL="0" marR="0" indent="-3175">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Ill. DAILY CROSS BEARING</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8FC908C-C2C6-58B4-3369-1F99753320BC}"/>
              </a:ext>
            </a:extLst>
          </p:cNvPr>
          <p:cNvSpPr>
            <a:spLocks noGrp="1"/>
          </p:cNvSpPr>
          <p:nvPr>
            <p:ph idx="1"/>
          </p:nvPr>
        </p:nvSpPr>
        <p:spPr>
          <a:xfrm>
            <a:off x="157655" y="1041401"/>
            <a:ext cx="8986345" cy="5858639"/>
          </a:xfrm>
        </p:spPr>
        <p:txBody>
          <a:bodyPr>
            <a:normAutofit fontScale="85000" lnSpcReduction="20000"/>
          </a:bodyPr>
          <a:lstStyle/>
          <a:p>
            <a:pPr marL="514350" marR="0" lvl="0" indent="-514350">
              <a:lnSpc>
                <a:spcPct val="95000"/>
              </a:lnSpc>
              <a:buFont typeface="+mj-lt"/>
              <a:buAutoNum type="alphaUcPeriod" startAt="3"/>
            </a:pPr>
            <a:r>
              <a:rPr lang="en-US" kern="100" dirty="0">
                <a:ea typeface="Courier New" panose="02070309020205020404" pitchFamily="49" charset="0"/>
                <a:cs typeface="Arial" panose="020B0604020202020204" pitchFamily="34" charset="0"/>
              </a:rPr>
              <a:t>Mark 10:17-22 Now as He was going out on the road, one came running, knelt before Him, and asked Him, "Good Teacher, what shall I do that I may inherit eternal life?" {18} So Jesus said to him, "Why do you call Me good? No one is good but One, that is, God. {19} 'You know the commandments: 'Do not commit adultery,' 'Do not murder,' 'Do not steal, 'Do not bear false witness,' 'Do not defraud,' 'Honor your father and your mother."' {20} And he answered and said to Him, "Teacher, all these things I have kept from my youth," {21} Then Jesus, looking at him, loved him, and said to him, "One thing you lack: Go your way, sell whatever you have and give to the poor, and you will have treasure in heaven; and come, </a:t>
            </a:r>
            <a:r>
              <a:rPr lang="en-US" u="sng" kern="100" dirty="0">
                <a:uFill>
                  <a:solidFill>
                    <a:srgbClr val="000000"/>
                  </a:solidFill>
                </a:uFill>
                <a:ea typeface="Courier New" panose="02070309020205020404" pitchFamily="49" charset="0"/>
                <a:cs typeface="Arial" panose="020B0604020202020204" pitchFamily="34" charset="0"/>
              </a:rPr>
              <a:t>take the cross</a:t>
            </a:r>
            <a:r>
              <a:rPr lang="en-US" kern="100" dirty="0">
                <a:ea typeface="Courier New" panose="02070309020205020404" pitchFamily="49" charset="0"/>
                <a:cs typeface="Arial" panose="020B0604020202020204" pitchFamily="34" charset="0"/>
              </a:rPr>
              <a:t>, and follow Me." {22} But he was sad at this word, and went away  sorrowful, for he had great possessions.</a:t>
            </a:r>
            <a:endParaRPr lang="en-US" dirty="0"/>
          </a:p>
        </p:txBody>
      </p:sp>
    </p:spTree>
    <p:extLst>
      <p:ext uri="{BB962C8B-B14F-4D97-AF65-F5344CB8AC3E}">
        <p14:creationId xmlns:p14="http://schemas.microsoft.com/office/powerpoint/2010/main" val="381887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9D55-1267-8948-2A24-D948A78B210D}"/>
              </a:ext>
            </a:extLst>
          </p:cNvPr>
          <p:cNvSpPr>
            <a:spLocks noGrp="1"/>
          </p:cNvSpPr>
          <p:nvPr>
            <p:ph type="title"/>
          </p:nvPr>
        </p:nvSpPr>
        <p:spPr>
          <a:xfrm>
            <a:off x="0" y="1"/>
            <a:ext cx="9144000" cy="939800"/>
          </a:xfrm>
        </p:spPr>
        <p:txBody>
          <a:bodyPr>
            <a:normAutofit/>
          </a:bodyPr>
          <a:lstStyle/>
          <a:p>
            <a:pPr marL="342900" marR="0" lvl="0" indent="-342900" fontAlgn="base">
              <a:lnSpc>
                <a:spcPct val="95000"/>
              </a:lnSpc>
              <a:buClr>
                <a:srgbClr val="0000FF"/>
              </a:buClr>
              <a:buSzPct val="99000"/>
              <a:buFont typeface="Arial" panose="020B0604020202020204" pitchFamily="34" charset="0"/>
              <a:buAutoNum type="romanUcPeriod" startAt="4"/>
            </a:pP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DAILY EVANGELISM</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756A0D-50FF-3C61-BFEB-21C42BBB2455}"/>
              </a:ext>
            </a:extLst>
          </p:cNvPr>
          <p:cNvSpPr>
            <a:spLocks noGrp="1"/>
          </p:cNvSpPr>
          <p:nvPr>
            <p:ph idx="1"/>
          </p:nvPr>
        </p:nvSpPr>
        <p:spPr>
          <a:xfrm>
            <a:off x="157655" y="939801"/>
            <a:ext cx="8986345" cy="5960239"/>
          </a:xfrm>
        </p:spPr>
        <p:txBody>
          <a:bodyPr>
            <a:normAutofit/>
          </a:bodyPr>
          <a:lstStyle/>
          <a:p>
            <a:pPr marL="457200" marR="0" lvl="1"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Mat 26:55 In that hour Jesus said to the multitudes, "Have you come out, as against a robber, with swords and clubs to take Me?  </a:t>
            </a:r>
            <a:r>
              <a:rPr lang="en-US" u="sng" kern="100" dirty="0">
                <a:ea typeface="Courier New" panose="02070309020205020404" pitchFamily="49" charset="0"/>
                <a:cs typeface="Arial" panose="020B0604020202020204" pitchFamily="34" charset="0"/>
              </a:rPr>
              <a:t>I sat daily with you, teaching in the temple</a:t>
            </a:r>
            <a:r>
              <a:rPr lang="en-US" kern="100" dirty="0">
                <a:ea typeface="Courier New" panose="02070309020205020404" pitchFamily="49" charset="0"/>
                <a:cs typeface="Arial" panose="020B0604020202020204" pitchFamily="34" charset="0"/>
              </a:rPr>
              <a:t>, and you did not seize Me.</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Acts 5:42 And daily in the temple, and in every house, they </a:t>
            </a:r>
            <a:r>
              <a:rPr lang="en-US" u="sng" kern="100" dirty="0">
                <a:uFill>
                  <a:solidFill>
                    <a:srgbClr val="000000"/>
                  </a:solidFill>
                </a:uFill>
                <a:ea typeface="Courier New" panose="02070309020205020404" pitchFamily="49" charset="0"/>
                <a:cs typeface="Arial" panose="020B0604020202020204" pitchFamily="34" charset="0"/>
              </a:rPr>
              <a:t>did not cease teaching and preaching </a:t>
            </a:r>
            <a:r>
              <a:rPr lang="en-US" kern="100" dirty="0">
                <a:ea typeface="Courier New" panose="02070309020205020404" pitchFamily="49" charset="0"/>
                <a:cs typeface="Arial" panose="020B0604020202020204" pitchFamily="34" charset="0"/>
              </a:rPr>
              <a:t>Jesus as the Christ.</a:t>
            </a:r>
            <a:endParaRPr lang="en-US" kern="100" dirty="0">
              <a:ea typeface="Times New Roman" panose="02020603050405020304" pitchFamily="18" charset="0"/>
              <a:cs typeface="Times New Roman" panose="02020603050405020304" pitchFamily="18" charset="0"/>
            </a:endParaRPr>
          </a:p>
          <a:p>
            <a:pPr marL="457200" marR="0" lvl="1"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Acts 8:4 Therefore those who were scattered went everywhere preaching the word.</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19B2-915C-A043-7ED9-72E1D3A6E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2184B-14FC-D47C-44F8-8FE7A3196D0C}"/>
              </a:ext>
            </a:extLst>
          </p:cNvPr>
          <p:cNvSpPr>
            <a:spLocks noGrp="1"/>
          </p:cNvSpPr>
          <p:nvPr>
            <p:ph type="title"/>
          </p:nvPr>
        </p:nvSpPr>
        <p:spPr>
          <a:xfrm>
            <a:off x="0" y="1"/>
            <a:ext cx="9144000" cy="939800"/>
          </a:xfrm>
        </p:spPr>
        <p:txBody>
          <a:bodyPr>
            <a:normAutofit/>
          </a:bodyPr>
          <a:lstStyle/>
          <a:p>
            <a:pPr marL="342900" marR="0" lvl="0" indent="-342900" fontAlgn="base">
              <a:lnSpc>
                <a:spcPct val="95000"/>
              </a:lnSpc>
              <a:buClr>
                <a:srgbClr val="0000FF"/>
              </a:buClr>
              <a:buSzPct val="99000"/>
              <a:buFont typeface="Arial" panose="020B0604020202020204" pitchFamily="34" charset="0"/>
              <a:buAutoNum type="romanUcPeriod" startAt="4"/>
            </a:pP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DAILY EVANGELISM</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2938EE-0D21-19F1-074F-FDF0C4E1C063}"/>
              </a:ext>
            </a:extLst>
          </p:cNvPr>
          <p:cNvSpPr>
            <a:spLocks noGrp="1"/>
          </p:cNvSpPr>
          <p:nvPr>
            <p:ph idx="1"/>
          </p:nvPr>
        </p:nvSpPr>
        <p:spPr>
          <a:xfrm>
            <a:off x="157655" y="939801"/>
            <a:ext cx="8986345" cy="5960239"/>
          </a:xfrm>
        </p:spPr>
        <p:txBody>
          <a:bodyPr>
            <a:normAutofit/>
          </a:bodyPr>
          <a:lstStyle/>
          <a:p>
            <a:pPr marL="457200" marR="0" lvl="1" indent="-457200">
              <a:lnSpc>
                <a:spcPct val="95000"/>
              </a:lnSpc>
              <a:buFont typeface="+mj-lt"/>
              <a:buAutoNum type="alphaUcPeriod" startAt="4"/>
            </a:pPr>
            <a:r>
              <a:rPr lang="en-US" sz="3000" kern="100" dirty="0">
                <a:ea typeface="Courier New" panose="02070309020205020404" pitchFamily="49" charset="0"/>
                <a:cs typeface="Arial" panose="020B0604020202020204" pitchFamily="34" charset="0"/>
              </a:rPr>
              <a:t>Acts 16:5  So the churches were strengthened in the faith, and increased in number daily.</a:t>
            </a:r>
            <a:endParaRPr lang="en-US" sz="3000" kern="100" dirty="0">
              <a:ea typeface="Times New Roman" panose="02020603050405020304" pitchFamily="18" charset="0"/>
              <a:cs typeface="Times New Roman" panose="02020603050405020304" pitchFamily="18" charset="0"/>
            </a:endParaRPr>
          </a:p>
          <a:p>
            <a:pPr marL="457200" marR="0" lvl="1" indent="-457200">
              <a:lnSpc>
                <a:spcPct val="95000"/>
              </a:lnSpc>
              <a:buFont typeface="+mj-lt"/>
              <a:buAutoNum type="alphaUcPeriod" startAt="4"/>
            </a:pPr>
            <a:r>
              <a:rPr lang="en-US" sz="3000" kern="100" dirty="0">
                <a:ea typeface="Courier New" panose="02070309020205020404" pitchFamily="49" charset="0"/>
                <a:cs typeface="Arial" panose="020B0604020202020204" pitchFamily="34" charset="0"/>
              </a:rPr>
              <a:t>Acts 17:16–17  Now while Paul waited for them at Athens, his spirit was provoked within him when he saw that the city was given over to idols. </a:t>
            </a:r>
            <a:r>
              <a:rPr lang="en-US" sz="3000" kern="100" baseline="30000" dirty="0">
                <a:ea typeface="Courier New" panose="02070309020205020404" pitchFamily="49" charset="0"/>
                <a:cs typeface="Arial" panose="020B0604020202020204" pitchFamily="34" charset="0"/>
              </a:rPr>
              <a:t>17</a:t>
            </a:r>
            <a:r>
              <a:rPr lang="en-US" sz="3000" kern="100" dirty="0">
                <a:ea typeface="Courier New" panose="02070309020205020404" pitchFamily="49" charset="0"/>
                <a:cs typeface="Arial" panose="020B0604020202020204" pitchFamily="34" charset="0"/>
              </a:rPr>
              <a:t> Therefore he reasoned in the synagogue with the Jews and with the Gentile worshipers, and in the marketplace daily with those who happened to be there.</a:t>
            </a:r>
            <a:endParaRPr lang="en-US" sz="3000" kern="100" dirty="0">
              <a:ea typeface="Times New Roman" panose="02020603050405020304" pitchFamily="18" charset="0"/>
              <a:cs typeface="Times New Roman" panose="02020603050405020304" pitchFamily="18" charset="0"/>
            </a:endParaRPr>
          </a:p>
          <a:p>
            <a:pPr marL="457200" marR="0" lvl="1" indent="-457200">
              <a:lnSpc>
                <a:spcPct val="95000"/>
              </a:lnSpc>
              <a:buFont typeface="+mj-lt"/>
              <a:buAutoNum type="alphaUcPeriod" startAt="4"/>
            </a:pPr>
            <a:r>
              <a:rPr lang="en-US" sz="3000" kern="100" dirty="0">
                <a:ea typeface="Courier New" panose="02070309020205020404" pitchFamily="49" charset="0"/>
                <a:cs typeface="Arial" panose="020B0604020202020204" pitchFamily="34" charset="0"/>
              </a:rPr>
              <a:t>Acts 20:31 "Therefore watch, and remember that for three years I</a:t>
            </a:r>
            <a:r>
              <a:rPr lang="en-US" sz="3000" u="sng" kern="100" dirty="0">
                <a:uFill>
                  <a:solidFill>
                    <a:srgbClr val="000000"/>
                  </a:solidFill>
                </a:uFill>
                <a:ea typeface="Courier New" panose="02070309020205020404" pitchFamily="49" charset="0"/>
                <a:cs typeface="Arial" panose="020B0604020202020204" pitchFamily="34" charset="0"/>
              </a:rPr>
              <a:t> did not cease to warn everyone</a:t>
            </a:r>
            <a:r>
              <a:rPr lang="en-US" sz="3000" kern="100" dirty="0">
                <a:ea typeface="Courier New" panose="02070309020205020404" pitchFamily="49" charset="0"/>
                <a:cs typeface="Arial" panose="020B0604020202020204" pitchFamily="34" charset="0"/>
              </a:rPr>
              <a:t> night and day with tears.</a:t>
            </a:r>
            <a:endParaRPr lang="en-US" sz="3000" dirty="0"/>
          </a:p>
        </p:txBody>
      </p:sp>
    </p:spTree>
    <p:extLst>
      <p:ext uri="{BB962C8B-B14F-4D97-AF65-F5344CB8AC3E}">
        <p14:creationId xmlns:p14="http://schemas.microsoft.com/office/powerpoint/2010/main" val="9435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AD16-9FCA-1652-8A49-FDC268DED6DE}"/>
              </a:ext>
            </a:extLst>
          </p:cNvPr>
          <p:cNvSpPr>
            <a:spLocks noGrp="1"/>
          </p:cNvSpPr>
          <p:nvPr>
            <p:ph type="title"/>
          </p:nvPr>
        </p:nvSpPr>
        <p:spPr>
          <a:xfrm>
            <a:off x="0" y="1"/>
            <a:ext cx="9144000" cy="965200"/>
          </a:xfrm>
        </p:spPr>
        <p:txBody>
          <a:bodyPr>
            <a:normAutofit/>
          </a:bodyPr>
          <a:lstStyle/>
          <a:p>
            <a:pPr marR="0" lvl="0" fontAlgn="base">
              <a:lnSpc>
                <a:spcPct val="95000"/>
              </a:lnSpc>
              <a:buClr>
                <a:srgbClr val="0000FF"/>
              </a:buClr>
              <a:buSzPct val="99000"/>
            </a:pP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V. DAILY SERVING</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BB007B-FD63-407E-0A8E-C4D96C1B43C6}"/>
              </a:ext>
            </a:extLst>
          </p:cNvPr>
          <p:cNvSpPr>
            <a:spLocks noGrp="1"/>
          </p:cNvSpPr>
          <p:nvPr>
            <p:ph idx="1"/>
          </p:nvPr>
        </p:nvSpPr>
        <p:spPr>
          <a:xfrm>
            <a:off x="157655" y="965201"/>
            <a:ext cx="8986345" cy="5934839"/>
          </a:xfrm>
        </p:spPr>
        <p:txBody>
          <a:bodyPr>
            <a:noAutofit/>
          </a:bodyPr>
          <a:lstStyle/>
          <a:p>
            <a:pPr marL="457200" marR="0" lvl="1" indent="-457200">
              <a:lnSpc>
                <a:spcPct val="80000"/>
              </a:lnSpc>
              <a:buFont typeface="+mj-lt"/>
              <a:buAutoNum type="alphaUcPeriod"/>
            </a:pPr>
            <a:r>
              <a:rPr lang="en-US" sz="3100" kern="100" dirty="0">
                <a:ea typeface="Courier New" panose="02070309020205020404" pitchFamily="49" charset="0"/>
                <a:cs typeface="Arial" panose="020B0604020202020204" pitchFamily="34" charset="0"/>
              </a:rPr>
              <a:t>Mat 26: 11 "For you have </a:t>
            </a:r>
            <a:r>
              <a:rPr lang="en-US" sz="3100" u="sng" kern="100" dirty="0">
                <a:uFill>
                  <a:solidFill>
                    <a:srgbClr val="000000"/>
                  </a:solidFill>
                </a:uFill>
                <a:ea typeface="Courier New" panose="02070309020205020404" pitchFamily="49" charset="0"/>
                <a:cs typeface="Arial" panose="020B0604020202020204" pitchFamily="34" charset="0"/>
              </a:rPr>
              <a:t>the poor with you always</a:t>
            </a:r>
            <a:r>
              <a:rPr lang="en-US" sz="3100" kern="100" dirty="0">
                <a:ea typeface="Courier New" panose="02070309020205020404" pitchFamily="49" charset="0"/>
                <a:cs typeface="Arial" panose="020B0604020202020204" pitchFamily="34" charset="0"/>
              </a:rPr>
              <a:t>, but Me you do not have always.</a:t>
            </a:r>
            <a:endParaRPr lang="en-US" sz="3100" kern="100" dirty="0">
              <a:ea typeface="Times New Roman" panose="02020603050405020304" pitchFamily="18" charset="0"/>
              <a:cs typeface="Times New Roman" panose="02020603050405020304" pitchFamily="18" charset="0"/>
            </a:endParaRPr>
          </a:p>
          <a:p>
            <a:pPr marL="457200" marR="0" lvl="1" indent="-457200">
              <a:lnSpc>
                <a:spcPct val="80000"/>
              </a:lnSpc>
              <a:buFont typeface="+mj-lt"/>
              <a:buAutoNum type="alphaUcPeriod"/>
            </a:pPr>
            <a:r>
              <a:rPr lang="en-US" sz="3100" kern="100" dirty="0">
                <a:ea typeface="Courier New" panose="02070309020205020404" pitchFamily="49" charset="0"/>
                <a:cs typeface="Arial" panose="020B0604020202020204" pitchFamily="34" charset="0"/>
              </a:rPr>
              <a:t>Acts 6:1-7 Now in those days, when the number of the disciples was multiplying, there arose a complaint against the Hebrews by the Hellenists, because their widows were neglected in the </a:t>
            </a:r>
            <a:r>
              <a:rPr lang="en-US" sz="3100" u="sng" kern="100" dirty="0">
                <a:uFill>
                  <a:solidFill>
                    <a:srgbClr val="000000"/>
                  </a:solidFill>
                </a:uFill>
                <a:ea typeface="Courier New" panose="02070309020205020404" pitchFamily="49" charset="0"/>
                <a:cs typeface="Arial" panose="020B0604020202020204" pitchFamily="34" charset="0"/>
              </a:rPr>
              <a:t>daily distribution</a:t>
            </a:r>
            <a:r>
              <a:rPr lang="en-US" sz="3100" kern="100" dirty="0">
                <a:ea typeface="Courier New" panose="02070309020205020404" pitchFamily="49" charset="0"/>
                <a:cs typeface="Arial" panose="020B0604020202020204" pitchFamily="34" charset="0"/>
              </a:rPr>
              <a:t>. {2} Then the twelve summoned the multitude of the disciples and said, "It is not desirable that we should leave the word of God and </a:t>
            </a:r>
            <a:r>
              <a:rPr lang="en-US" sz="3100" u="sng" kern="100" dirty="0">
                <a:uFill>
                  <a:solidFill>
                    <a:srgbClr val="000000"/>
                  </a:solidFill>
                </a:uFill>
                <a:ea typeface="Courier New" panose="02070309020205020404" pitchFamily="49" charset="0"/>
                <a:cs typeface="Arial" panose="020B0604020202020204" pitchFamily="34" charset="0"/>
              </a:rPr>
              <a:t>serve tables</a:t>
            </a:r>
            <a:r>
              <a:rPr lang="en-US" sz="3100" kern="100" dirty="0">
                <a:ea typeface="Courier New" panose="02070309020205020404" pitchFamily="49" charset="0"/>
                <a:cs typeface="Arial" panose="020B0604020202020204" pitchFamily="34" charset="0"/>
              </a:rPr>
              <a:t>. {3} "Therefore, brethren, seek out from among you seven men of good reputation, full of the Holy Spirit and wisdom, whom we may appoint over this business; &gt;&gt;&gt;</a:t>
            </a:r>
            <a:endParaRPr lang="en-US" sz="31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58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7A02-520B-80E8-62CB-628DA4DCA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171FF-ADBF-64C9-24BB-AB700F7DAE75}"/>
              </a:ext>
            </a:extLst>
          </p:cNvPr>
          <p:cNvSpPr>
            <a:spLocks noGrp="1"/>
          </p:cNvSpPr>
          <p:nvPr>
            <p:ph type="title"/>
          </p:nvPr>
        </p:nvSpPr>
        <p:spPr>
          <a:xfrm>
            <a:off x="0" y="1"/>
            <a:ext cx="9144000" cy="965200"/>
          </a:xfrm>
        </p:spPr>
        <p:txBody>
          <a:bodyPr>
            <a:normAutofit/>
          </a:bodyPr>
          <a:lstStyle/>
          <a:p>
            <a:pPr marR="0" lvl="0" fontAlgn="base">
              <a:lnSpc>
                <a:spcPct val="95000"/>
              </a:lnSpc>
              <a:buClr>
                <a:srgbClr val="0000FF"/>
              </a:buClr>
              <a:buSzPct val="99000"/>
            </a:pPr>
            <a:r>
              <a:rPr lang="en-US" kern="100" dirty="0">
                <a:solidFill>
                  <a:srgbClr val="0000FF"/>
                </a:solidFill>
                <a:uFill>
                  <a:solidFill>
                    <a:srgbClr val="000000"/>
                  </a:solidFill>
                </a:uFill>
                <a:ea typeface="Courier New" panose="02070309020205020404" pitchFamily="49" charset="0"/>
                <a:cs typeface="Arial" panose="020B0604020202020204" pitchFamily="34" charset="0"/>
              </a:rPr>
              <a:t>V. </a:t>
            </a: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DAILY SERVING</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F66379-7C0B-B174-FD17-C10084EA41B2}"/>
              </a:ext>
            </a:extLst>
          </p:cNvPr>
          <p:cNvSpPr>
            <a:spLocks noGrp="1"/>
          </p:cNvSpPr>
          <p:nvPr>
            <p:ph idx="1"/>
          </p:nvPr>
        </p:nvSpPr>
        <p:spPr>
          <a:xfrm>
            <a:off x="157655" y="965201"/>
            <a:ext cx="8986345" cy="5934839"/>
          </a:xfrm>
        </p:spPr>
        <p:txBody>
          <a:bodyPr>
            <a:noAutofit/>
          </a:bodyPr>
          <a:lstStyle/>
          <a:p>
            <a:pPr marL="508000" marR="0" lvl="1" indent="0">
              <a:buNone/>
            </a:pPr>
            <a:r>
              <a:rPr lang="en-US" kern="100" dirty="0">
                <a:solidFill>
                  <a:prstClr val="black"/>
                </a:solidFill>
                <a:ea typeface="Courier New" panose="02070309020205020404" pitchFamily="49" charset="0"/>
                <a:cs typeface="Arial" panose="020B0604020202020204" pitchFamily="34" charset="0"/>
              </a:rPr>
              <a:t>{4} "but we will give ourselves continually to prayer and to the ministry of the word." {5} And the saying pleased the whole multitude. And they chose Stephen: a man full of faith and the Holy Spirit, and Philip, Prochorus, Nicanor, Timon, Parmenas, and Nicolas, a proselyte from Antioch, {6} whom they set before the apostles; and when they had prayed, they laid hands on them. {7} Then the word of God spread, and the number of the disciples multiplied greatly in Jerusalem, and a great many of the priests were obedient to the faith.</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6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4263-5B38-1B20-8E8A-712BED7E1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42C37-D319-53C6-9E31-6967A3BEA706}"/>
              </a:ext>
            </a:extLst>
          </p:cNvPr>
          <p:cNvSpPr>
            <a:spLocks noGrp="1"/>
          </p:cNvSpPr>
          <p:nvPr>
            <p:ph type="title"/>
          </p:nvPr>
        </p:nvSpPr>
        <p:spPr>
          <a:xfrm>
            <a:off x="0" y="1"/>
            <a:ext cx="9144000" cy="965200"/>
          </a:xfrm>
        </p:spPr>
        <p:txBody>
          <a:bodyPr>
            <a:normAutofit/>
          </a:bodyPr>
          <a:lstStyle/>
          <a:p>
            <a:pPr marR="0" lvl="0" fontAlgn="base">
              <a:lnSpc>
                <a:spcPct val="95000"/>
              </a:lnSpc>
              <a:buClr>
                <a:srgbClr val="0000FF"/>
              </a:buClr>
              <a:buSzPct val="99000"/>
            </a:pPr>
            <a:r>
              <a:rPr lang="en-US" kern="100" dirty="0">
                <a:solidFill>
                  <a:srgbClr val="0000FF"/>
                </a:solidFill>
                <a:uFill>
                  <a:solidFill>
                    <a:srgbClr val="000000"/>
                  </a:solidFill>
                </a:uFill>
                <a:ea typeface="Courier New" panose="02070309020205020404" pitchFamily="49" charset="0"/>
                <a:cs typeface="Arial" panose="020B0604020202020204" pitchFamily="34" charset="0"/>
              </a:rPr>
              <a:t>V. </a:t>
            </a: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DAILY SERVING</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8B2358-7081-5C8A-7481-FB8FCF3F441F}"/>
              </a:ext>
            </a:extLst>
          </p:cNvPr>
          <p:cNvSpPr>
            <a:spLocks noGrp="1"/>
          </p:cNvSpPr>
          <p:nvPr>
            <p:ph idx="1"/>
          </p:nvPr>
        </p:nvSpPr>
        <p:spPr>
          <a:xfrm>
            <a:off x="157655" y="965201"/>
            <a:ext cx="8986345" cy="5934839"/>
          </a:xfrm>
        </p:spPr>
        <p:txBody>
          <a:bodyPr>
            <a:normAutofit/>
          </a:bodyPr>
          <a:lstStyle/>
          <a:p>
            <a:pPr marL="457200" marR="0" lvl="1" indent="-457200">
              <a:lnSpc>
                <a:spcPct val="95000"/>
              </a:lnSpc>
              <a:buFont typeface="+mj-lt"/>
              <a:buAutoNum type="alphaUcPeriod" startAt="3"/>
            </a:pPr>
            <a:r>
              <a:rPr lang="en-US" sz="3100" kern="100" dirty="0">
                <a:ea typeface="Courier New" panose="02070309020205020404" pitchFamily="49" charset="0"/>
                <a:cs typeface="Arial" panose="020B0604020202020204" pitchFamily="34" charset="0"/>
              </a:rPr>
              <a:t>Gal 6:10 Therefore, as we have opportunity, let us </a:t>
            </a:r>
            <a:r>
              <a:rPr lang="en-US" sz="3100" u="sng" kern="100" dirty="0">
                <a:uFill>
                  <a:solidFill>
                    <a:srgbClr val="000000"/>
                  </a:solidFill>
                </a:uFill>
                <a:ea typeface="Courier New" panose="02070309020205020404" pitchFamily="49" charset="0"/>
                <a:cs typeface="Arial" panose="020B0604020202020204" pitchFamily="34" charset="0"/>
              </a:rPr>
              <a:t>do good to all</a:t>
            </a:r>
            <a:r>
              <a:rPr lang="en-US" sz="3100" kern="100" dirty="0">
                <a:ea typeface="Courier New" panose="02070309020205020404" pitchFamily="49" charset="0"/>
                <a:cs typeface="Arial" panose="020B0604020202020204" pitchFamily="34" charset="0"/>
              </a:rPr>
              <a:t>, especially to those who are of the household of faith.</a:t>
            </a:r>
            <a:endParaRPr lang="en-US" sz="3100" kern="100" dirty="0">
              <a:ea typeface="Times New Roman" panose="02020603050405020304" pitchFamily="18" charset="0"/>
              <a:cs typeface="Times New Roman" panose="02020603050405020304" pitchFamily="18" charset="0"/>
            </a:endParaRPr>
          </a:p>
          <a:p>
            <a:pPr marL="457200" marR="0" lvl="1" indent="-457200">
              <a:lnSpc>
                <a:spcPct val="95000"/>
              </a:lnSpc>
              <a:buFont typeface="+mj-lt"/>
              <a:buAutoNum type="alphaUcPeriod" startAt="3"/>
            </a:pPr>
            <a:r>
              <a:rPr lang="en-US" sz="3100" kern="100" dirty="0">
                <a:ea typeface="Courier New" panose="02070309020205020404" pitchFamily="49" charset="0"/>
                <a:cs typeface="Arial" panose="020B0604020202020204" pitchFamily="34" charset="0"/>
              </a:rPr>
              <a:t>James 2:14–17  What does it profit, my brethren, if someone says he has faith but does not have works? Can faith save him? </a:t>
            </a:r>
            <a:r>
              <a:rPr lang="en-US" sz="3100" u="sng" kern="100" baseline="30000" dirty="0">
                <a:ea typeface="Courier New" panose="02070309020205020404" pitchFamily="49" charset="0"/>
                <a:cs typeface="Arial" panose="020B0604020202020204" pitchFamily="34" charset="0"/>
              </a:rPr>
              <a:t>15</a:t>
            </a:r>
            <a:r>
              <a:rPr lang="en-US" sz="3100" u="sng" kern="100" dirty="0">
                <a:ea typeface="Courier New" panose="02070309020205020404" pitchFamily="49" charset="0"/>
                <a:cs typeface="Arial" panose="020B0604020202020204" pitchFamily="34" charset="0"/>
              </a:rPr>
              <a:t> If a brother or sister is naked and destitute of daily food</a:t>
            </a:r>
            <a:r>
              <a:rPr lang="en-US" sz="3100" kern="100" dirty="0">
                <a:ea typeface="Courier New" panose="02070309020205020404" pitchFamily="49" charset="0"/>
                <a:cs typeface="Arial" panose="020B0604020202020204" pitchFamily="34" charset="0"/>
              </a:rPr>
              <a:t>, </a:t>
            </a:r>
            <a:r>
              <a:rPr lang="en-US" sz="3100" kern="100" baseline="30000" dirty="0">
                <a:ea typeface="Courier New" panose="02070309020205020404" pitchFamily="49" charset="0"/>
                <a:cs typeface="Arial" panose="020B0604020202020204" pitchFamily="34" charset="0"/>
              </a:rPr>
              <a:t>16</a:t>
            </a:r>
            <a:r>
              <a:rPr lang="en-US" sz="3100" kern="100" dirty="0">
                <a:ea typeface="Courier New" panose="02070309020205020404" pitchFamily="49" charset="0"/>
                <a:cs typeface="Arial" panose="020B0604020202020204" pitchFamily="34" charset="0"/>
              </a:rPr>
              <a:t> and one of you says to them, “Depart in peace, be warmed and filled,” but you do not give them the things which are needed for the body, what does it profit? </a:t>
            </a:r>
            <a:r>
              <a:rPr lang="en-US" sz="3100" kern="100" baseline="30000" dirty="0">
                <a:ea typeface="Courier New" panose="02070309020205020404" pitchFamily="49" charset="0"/>
                <a:cs typeface="Arial" panose="020B0604020202020204" pitchFamily="34" charset="0"/>
              </a:rPr>
              <a:t>17</a:t>
            </a:r>
            <a:r>
              <a:rPr lang="en-US" sz="3100" kern="100" dirty="0">
                <a:ea typeface="Courier New" panose="02070309020205020404" pitchFamily="49" charset="0"/>
                <a:cs typeface="Arial" panose="020B0604020202020204" pitchFamily="34" charset="0"/>
              </a:rPr>
              <a:t> Thus also faith by itself, if it does not have works, is dead.</a:t>
            </a:r>
            <a:endParaRPr lang="en-US" sz="3100" dirty="0"/>
          </a:p>
        </p:txBody>
      </p:sp>
    </p:spTree>
    <p:extLst>
      <p:ext uri="{BB962C8B-B14F-4D97-AF65-F5344CB8AC3E}">
        <p14:creationId xmlns:p14="http://schemas.microsoft.com/office/powerpoint/2010/main" val="15329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F04D-0424-89A3-35AB-0A847AB4B01C}"/>
              </a:ext>
            </a:extLst>
          </p:cNvPr>
          <p:cNvSpPr>
            <a:spLocks noGrp="1"/>
          </p:cNvSpPr>
          <p:nvPr>
            <p:ph type="title"/>
          </p:nvPr>
        </p:nvSpPr>
        <p:spPr/>
        <p:txBody>
          <a:bodyPr>
            <a:normAutofit/>
          </a:bodyPr>
          <a:lstStyle/>
          <a:p>
            <a:pPr marR="0" lvl="0" fontAlgn="base">
              <a:lnSpc>
                <a:spcPct val="95000"/>
              </a:lnSpc>
              <a:buClr>
                <a:srgbClr val="0000FF"/>
              </a:buClr>
              <a:buSzPct val="99000"/>
            </a:pPr>
            <a:r>
              <a:rPr lang="en-US" kern="100" dirty="0">
                <a:solidFill>
                  <a:srgbClr val="0000FF"/>
                </a:solidFill>
                <a:uFill>
                  <a:solidFill>
                    <a:srgbClr val="000000"/>
                  </a:solidFill>
                </a:uFill>
                <a:ea typeface="Courier New" panose="02070309020205020404" pitchFamily="49" charset="0"/>
                <a:cs typeface="Arial" panose="020B0604020202020204" pitchFamily="34" charset="0"/>
              </a:rPr>
              <a:t>VI. </a:t>
            </a: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DAILY EXHORTATION</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BF7F5B-4DD4-4DCC-93C1-F99D360CC0F0}"/>
              </a:ext>
            </a:extLst>
          </p:cNvPr>
          <p:cNvSpPr>
            <a:spLocks noGrp="1"/>
          </p:cNvSpPr>
          <p:nvPr>
            <p:ph idx="1"/>
          </p:nvPr>
        </p:nvSpPr>
        <p:spPr/>
        <p:txBody>
          <a:bodyPr>
            <a:normAutofit fontScale="92500"/>
          </a:bodyPr>
          <a:lstStyle/>
          <a:p>
            <a:pPr marL="457200" marR="0" lvl="1"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Heb 3:13 but </a:t>
            </a:r>
            <a:r>
              <a:rPr lang="en-US" u="sng" kern="100" dirty="0">
                <a:uFill>
                  <a:solidFill>
                    <a:srgbClr val="000000"/>
                  </a:solidFill>
                </a:uFill>
                <a:ea typeface="Courier New" panose="02070309020205020404" pitchFamily="49" charset="0"/>
                <a:cs typeface="Arial" panose="020B0604020202020204" pitchFamily="34" charset="0"/>
              </a:rPr>
              <a:t>exhort one another </a:t>
            </a:r>
            <a:r>
              <a:rPr lang="en-US" u="sng" kern="100" dirty="0">
                <a:ea typeface="Courier New" panose="02070309020205020404" pitchFamily="49" charset="0"/>
                <a:cs typeface="Arial" panose="020B0604020202020204" pitchFamily="34" charset="0"/>
              </a:rPr>
              <a:t>daily</a:t>
            </a:r>
            <a:r>
              <a:rPr lang="en-US" kern="100" dirty="0">
                <a:ea typeface="Courier New" panose="02070309020205020404" pitchFamily="49" charset="0"/>
                <a:cs typeface="Arial" panose="020B0604020202020204" pitchFamily="34" charset="0"/>
              </a:rPr>
              <a:t>, while it is called Today," lest any of you be hardened through the deceitfulness of sin.</a:t>
            </a:r>
            <a:endParaRPr lang="en-US" kern="100" dirty="0">
              <a:ea typeface="Times New Roman" panose="02020603050405020304" pitchFamily="18" charset="0"/>
              <a:cs typeface="Times New Roman" panose="02020603050405020304" pitchFamily="18" charset="0"/>
            </a:endParaRPr>
          </a:p>
          <a:p>
            <a:pPr marL="457200" marR="0" lvl="1"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Heb 10:25 not forsaking the assembling of ourselves together, as is the manner of some, but </a:t>
            </a:r>
            <a:r>
              <a:rPr lang="en-US" u="sng" kern="100" dirty="0">
                <a:uFill>
                  <a:solidFill>
                    <a:srgbClr val="000000"/>
                  </a:solidFill>
                </a:uFill>
                <a:ea typeface="Courier New" panose="02070309020205020404" pitchFamily="49" charset="0"/>
                <a:cs typeface="Arial" panose="020B0604020202020204" pitchFamily="34" charset="0"/>
              </a:rPr>
              <a:t>exhorting one another</a:t>
            </a:r>
            <a:r>
              <a:rPr lang="en-US" kern="100" dirty="0">
                <a:ea typeface="Courier New" panose="02070309020205020404" pitchFamily="49" charset="0"/>
                <a:cs typeface="Arial" panose="020B0604020202020204" pitchFamily="34" charset="0"/>
              </a:rPr>
              <a:t>, and so much the more as you see the Day approaching.</a:t>
            </a:r>
            <a:endParaRPr lang="en-US" kern="100" dirty="0">
              <a:ea typeface="Times New Roman" panose="02020603050405020304" pitchFamily="18" charset="0"/>
              <a:cs typeface="Times New Roman" panose="02020603050405020304" pitchFamily="18" charset="0"/>
            </a:endParaRPr>
          </a:p>
          <a:p>
            <a:pPr marL="457200" marR="0" lvl="1"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1 Th 2:11-12 as you know how we </a:t>
            </a:r>
            <a:r>
              <a:rPr lang="en-US" u="sng" kern="100" dirty="0">
                <a:uFill>
                  <a:solidFill>
                    <a:srgbClr val="000000"/>
                  </a:solidFill>
                </a:uFill>
                <a:ea typeface="Courier New" panose="02070309020205020404" pitchFamily="49" charset="0"/>
                <a:cs typeface="Arial" panose="020B0604020202020204" pitchFamily="34" charset="0"/>
              </a:rPr>
              <a:t>exhorted</a:t>
            </a:r>
            <a:r>
              <a:rPr lang="en-US" kern="100" dirty="0">
                <a:ea typeface="Courier New" panose="02070309020205020404" pitchFamily="49" charset="0"/>
                <a:cs typeface="Arial" panose="020B0604020202020204" pitchFamily="34" charset="0"/>
              </a:rPr>
              <a:t>, and comforted, and charged every one of you, as a father does his own children, {12} that you would walk worthy of God who calls you into His own kingdom and glory.</a:t>
            </a:r>
            <a:endParaRPr lang="en-US" dirty="0"/>
          </a:p>
        </p:txBody>
      </p:sp>
    </p:spTree>
    <p:extLst>
      <p:ext uri="{BB962C8B-B14F-4D97-AF65-F5344CB8AC3E}">
        <p14:creationId xmlns:p14="http://schemas.microsoft.com/office/powerpoint/2010/main" val="100718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CA9C-C923-A2D1-03D8-287E334F717B}"/>
              </a:ext>
            </a:extLst>
          </p:cNvPr>
          <p:cNvSpPr>
            <a:spLocks noGrp="1"/>
          </p:cNvSpPr>
          <p:nvPr>
            <p:ph type="title"/>
          </p:nvPr>
        </p:nvSpPr>
        <p:spPr/>
        <p:txBody>
          <a:bodyPr>
            <a:normAutofit/>
          </a:bodyPr>
          <a:lstStyle/>
          <a:p>
            <a:pPr marR="0" lvl="0" fontAlgn="base">
              <a:lnSpc>
                <a:spcPct val="95000"/>
              </a:lnSpc>
              <a:buClr>
                <a:srgbClr val="0000FF"/>
              </a:buClr>
              <a:buSzPct val="99000"/>
            </a:pPr>
            <a:r>
              <a:rPr lang="en-US" kern="100" dirty="0">
                <a:solidFill>
                  <a:srgbClr val="0000FF"/>
                </a:solidFill>
                <a:uFill>
                  <a:solidFill>
                    <a:srgbClr val="000000"/>
                  </a:solidFill>
                </a:uFill>
                <a:ea typeface="Courier New" panose="02070309020205020404" pitchFamily="49" charset="0"/>
                <a:cs typeface="Arial" panose="020B0604020202020204" pitchFamily="34" charset="0"/>
              </a:rPr>
              <a:t>VII. </a:t>
            </a:r>
            <a:r>
              <a:rPr lang="en-US" sz="4400" b="1"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DAILY CONVERSIONS</a:t>
            </a:r>
            <a:endParaRPr lang="en-US" sz="4400" u="none" strike="noStrike" kern="100" dirty="0">
              <a:solidFill>
                <a:srgbClr val="0000FF"/>
              </a:solidFill>
              <a:effectLst/>
              <a:uFill>
                <a:solidFill>
                  <a:srgbClr val="000000"/>
                </a:solidFill>
              </a:uFill>
              <a:latin typeface="Arial" panose="020B0604020202020204" pitchFamily="34" charset="0"/>
              <a:ea typeface="Courier New" panose="02070309020205020404" pitchFamily="49"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5418B7-1E4C-36BE-173A-62B9161DBBBC}"/>
              </a:ext>
            </a:extLst>
          </p:cNvPr>
          <p:cNvSpPr>
            <a:spLocks noGrp="1"/>
          </p:cNvSpPr>
          <p:nvPr>
            <p:ph idx="1"/>
          </p:nvPr>
        </p:nvSpPr>
        <p:spPr/>
        <p:txBody>
          <a:bodyPr/>
          <a:lstStyle/>
          <a:p>
            <a:pPr marL="457200" lvl="1" indent="-457200" fontAlgn="base">
              <a:lnSpc>
                <a:spcPct val="100000"/>
              </a:lnSpc>
              <a:spcAft>
                <a:spcPts val="1800"/>
              </a:spcAft>
              <a:buClr>
                <a:srgbClr val="000000"/>
              </a:buClr>
              <a:buSzPct val="99000"/>
              <a:buFont typeface="Arial" panose="020B0604020202020204" pitchFamily="34" charset="0"/>
              <a:buAutoNum type="alphaUcPeriod"/>
              <a:tabLst>
                <a:tab pos="228600" algn="l"/>
              </a:tabLst>
            </a:pPr>
            <a:r>
              <a:rPr lang="en-US" kern="100" dirty="0">
                <a:uFill>
                  <a:solidFill>
                    <a:srgbClr val="000000"/>
                  </a:solidFill>
                </a:uFill>
                <a:ea typeface="Courier New" panose="02070309020205020404" pitchFamily="49" charset="0"/>
                <a:cs typeface="Arial" panose="020B0604020202020204" pitchFamily="34" charset="0"/>
              </a:rPr>
              <a:t>Acts 2:47 praising God and having favor with all the people. And the </a:t>
            </a:r>
            <a:r>
              <a:rPr lang="en-US" u="sng" kern="100" dirty="0">
                <a:uFill>
                  <a:solidFill>
                    <a:srgbClr val="000000"/>
                  </a:solidFill>
                </a:uFill>
                <a:ea typeface="Courier New" panose="02070309020205020404" pitchFamily="49" charset="0"/>
                <a:cs typeface="Arial" panose="020B0604020202020204" pitchFamily="34" charset="0"/>
              </a:rPr>
              <a:t>Lord added to the church daily</a:t>
            </a:r>
            <a:r>
              <a:rPr lang="en-US" kern="100" dirty="0">
                <a:uFill>
                  <a:solidFill>
                    <a:srgbClr val="000000"/>
                  </a:solidFill>
                </a:uFill>
                <a:ea typeface="Courier New" panose="02070309020205020404" pitchFamily="49" charset="0"/>
                <a:cs typeface="Arial" panose="020B0604020202020204" pitchFamily="34" charset="0"/>
              </a:rPr>
              <a:t> those who were being saved.</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1" indent="-457200" fontAlgn="base">
              <a:lnSpc>
                <a:spcPct val="100000"/>
              </a:lnSpc>
              <a:spcAft>
                <a:spcPts val="1800"/>
              </a:spcAft>
              <a:buClr>
                <a:srgbClr val="000000"/>
              </a:buClr>
              <a:buSzPct val="99000"/>
              <a:buFont typeface="Arial" panose="020B0604020202020204" pitchFamily="34" charset="0"/>
              <a:buAutoNum type="alphaUcPeriod"/>
              <a:tabLst>
                <a:tab pos="228600" algn="l"/>
              </a:tabLst>
            </a:pPr>
            <a:r>
              <a:rPr lang="en-US" kern="100" dirty="0">
                <a:uFill>
                  <a:solidFill>
                    <a:srgbClr val="000000"/>
                  </a:solidFill>
                </a:uFill>
                <a:ea typeface="Courier New" panose="02070309020205020404" pitchFamily="49" charset="0"/>
                <a:cs typeface="Arial" panose="020B0604020202020204" pitchFamily="34" charset="0"/>
              </a:rPr>
              <a:t>Acts 16:5 So the churches were strengthened in the faith, and </a:t>
            </a:r>
            <a:r>
              <a:rPr lang="en-US" u="sng" kern="100" dirty="0">
                <a:uFill>
                  <a:solidFill>
                    <a:srgbClr val="000000"/>
                  </a:solidFill>
                </a:uFill>
                <a:ea typeface="Courier New" panose="02070309020205020404" pitchFamily="49" charset="0"/>
                <a:cs typeface="Arial" panose="020B0604020202020204" pitchFamily="34" charset="0"/>
              </a:rPr>
              <a:t>increased in number daily.</a:t>
            </a:r>
            <a:endParaRPr lang="en-US" dirty="0"/>
          </a:p>
        </p:txBody>
      </p:sp>
    </p:spTree>
    <p:extLst>
      <p:ext uri="{BB962C8B-B14F-4D97-AF65-F5344CB8AC3E}">
        <p14:creationId xmlns:p14="http://schemas.microsoft.com/office/powerpoint/2010/main" val="2827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0EBF-9A06-0C62-7615-6B7F72DB2542}"/>
              </a:ext>
            </a:extLst>
          </p:cNvPr>
          <p:cNvSpPr>
            <a:spLocks noGrp="1"/>
          </p:cNvSpPr>
          <p:nvPr>
            <p:ph type="title"/>
          </p:nvPr>
        </p:nvSpPr>
        <p:spPr/>
        <p:txBody>
          <a:bodyPr>
            <a:normAutofit/>
          </a:bodyPr>
          <a:lstStyle/>
          <a:p>
            <a:pPr marL="0" marR="0">
              <a:lnSpc>
                <a:spcPct val="95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YOUR DAILY ACTIVITIES</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6E5ABF-D308-CF81-1E5A-415490D10C13}"/>
              </a:ext>
            </a:extLst>
          </p:cNvPr>
          <p:cNvSpPr>
            <a:spLocks noGrp="1"/>
          </p:cNvSpPr>
          <p:nvPr>
            <p:ph idx="1"/>
          </p:nvPr>
        </p:nvSpPr>
        <p:spPr/>
        <p:txBody>
          <a:bodyPr/>
          <a:lstStyle/>
          <a:p>
            <a:pPr marL="457200" marR="0" lvl="1" indent="-457200">
              <a:lnSpc>
                <a:spcPct val="100000"/>
              </a:lnSpc>
              <a:spcBef>
                <a:spcPts val="1800"/>
              </a:spcBef>
              <a:buFont typeface="+mj-lt"/>
              <a:buAutoNum type="alphaUcPeriod"/>
            </a:pPr>
            <a:r>
              <a:rPr lang="en-US" kern="100" dirty="0">
                <a:ea typeface="Times New Roman" panose="02020603050405020304" pitchFamily="18" charset="0"/>
                <a:cs typeface="Times New Roman" panose="02020603050405020304" pitchFamily="18" charset="0"/>
              </a:rPr>
              <a:t>Are you trying to imitate the activities of those in the first century church?</a:t>
            </a:r>
          </a:p>
          <a:p>
            <a:pPr marL="457200" marR="0" lvl="1" indent="-457200">
              <a:lnSpc>
                <a:spcPct val="100000"/>
              </a:lnSpc>
              <a:spcBef>
                <a:spcPts val="1800"/>
              </a:spcBef>
              <a:buFont typeface="+mj-lt"/>
              <a:buAutoNum type="alphaUcPeriod"/>
            </a:pPr>
            <a:r>
              <a:rPr lang="en-US" kern="100" dirty="0">
                <a:ea typeface="Times New Roman" panose="02020603050405020304" pitchFamily="18" charset="0"/>
                <a:cs typeface="Times New Roman" panose="02020603050405020304" pitchFamily="18" charset="0"/>
              </a:rPr>
              <a:t>Just imagine what we could accomplish for God’s Kingdom if we imitated the daily activities of the early Christians.</a:t>
            </a:r>
            <a:endParaRPr lang="en-US" dirty="0"/>
          </a:p>
        </p:txBody>
      </p:sp>
    </p:spTree>
    <p:extLst>
      <p:ext uri="{BB962C8B-B14F-4D97-AF65-F5344CB8AC3E}">
        <p14:creationId xmlns:p14="http://schemas.microsoft.com/office/powerpoint/2010/main" val="38510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2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AED6A4-F78D-BFEA-D5DA-8861C6990B10}"/>
              </a:ext>
            </a:extLst>
          </p:cNvPr>
          <p:cNvPicPr>
            <a:picLocks noChangeAspect="1"/>
          </p:cNvPicPr>
          <p:nvPr/>
        </p:nvPicPr>
        <p:blipFill>
          <a:blip r:embed="rId2"/>
          <a:stretch>
            <a:fillRect/>
          </a:stretch>
        </p:blipFill>
        <p:spPr>
          <a:xfrm>
            <a:off x="2286000" y="0"/>
            <a:ext cx="6858000" cy="6858000"/>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182880" y="1720840"/>
            <a:ext cx="2773680" cy="341632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HAVE AN ACTIVE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lvl="0"/>
            <a:r>
              <a:rPr lang="en-US" sz="3200" kern="100" dirty="0">
                <a:solidFill>
                  <a:prstClr val="black"/>
                </a:solidFill>
                <a:ea typeface="Courier New" panose="02070309020205020404" pitchFamily="49" charset="0"/>
                <a:cs typeface="Arial" panose="020B0604020202020204" pitchFamily="34" charset="0"/>
              </a:rPr>
              <a:t>Luke 9:23-27 Then He said to them all, "If anyone desires to come after Me, let him deny himself, and </a:t>
            </a:r>
            <a:r>
              <a:rPr lang="en-US" sz="3200" u="sng" kern="100" dirty="0">
                <a:solidFill>
                  <a:prstClr val="black"/>
                </a:solidFill>
                <a:uFill>
                  <a:solidFill>
                    <a:srgbClr val="000000"/>
                  </a:solidFill>
                </a:uFill>
                <a:ea typeface="Courier New" panose="02070309020205020404" pitchFamily="49" charset="0"/>
                <a:cs typeface="Arial" panose="020B0604020202020204" pitchFamily="34" charset="0"/>
              </a:rPr>
              <a:t>take up his </a:t>
            </a:r>
            <a:r>
              <a:rPr lang="en-US" sz="3200" u="sng" kern="100" dirty="0">
                <a:solidFill>
                  <a:prstClr val="black"/>
                </a:solidFill>
                <a:ea typeface="Courier New" panose="02070309020205020404" pitchFamily="49" charset="0"/>
                <a:cs typeface="Arial" panose="020B0604020202020204" pitchFamily="34" charset="0"/>
              </a:rPr>
              <a:t>cross daily</a:t>
            </a:r>
            <a:r>
              <a:rPr lang="en-US" sz="3200" kern="100" dirty="0">
                <a:solidFill>
                  <a:prstClr val="black"/>
                </a:solidFill>
                <a:ea typeface="Courier New" panose="02070309020205020404" pitchFamily="49" charset="0"/>
                <a:cs typeface="Arial" panose="020B0604020202020204" pitchFamily="34" charset="0"/>
              </a:rPr>
              <a:t>, and follow Me. {24} "For whoever desires to save his life will lose it, but whoever loses his life for My sake will save it. {25} "For what profit is it to a man if he gains the whole world, and is himself destroyed or lost? {26} "For whoever is ashamed of Me and My words, of him the Son of Man will be ashamed when He comes n His own glory, and in His Father's, and of the holy angels. {27} "But tell you truly, there are some standing here who shall not taste death till they see the kingdom of God."</a:t>
            </a:r>
            <a:endParaRPr lang="en-US" sz="32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935F-2406-B41B-14F5-06D1B7415933}"/>
              </a:ext>
            </a:extLst>
          </p:cNvPr>
          <p:cNvSpPr/>
          <p:nvPr/>
        </p:nvSpPr>
        <p:spPr>
          <a:xfrm>
            <a:off x="717419" y="428178"/>
            <a:ext cx="7709162" cy="6001643"/>
          </a:xfrm>
          <a:prstGeom prst="rect">
            <a:avLst/>
          </a:prstGeom>
          <a:noFill/>
        </p:spPr>
        <p:txBody>
          <a:bodyPr wrap="none" lIns="91440" tIns="45720" rIns="91440" bIns="45720">
            <a:spAutoFit/>
          </a:bodyPr>
          <a:lstStyle/>
          <a:p>
            <a:pPr algn="ctr"/>
            <a:r>
              <a:rPr lang="en-US" sz="9600" b="1" kern="1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ourier New" panose="02070309020205020404" pitchFamily="49" charset="0"/>
                <a:cs typeface="Arial" panose="020B0604020202020204" pitchFamily="34" charset="0"/>
              </a:rPr>
              <a:t>DAILY </a:t>
            </a:r>
            <a:br>
              <a:rPr lang="en-US" sz="9600" b="1" kern="1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ourier New" panose="02070309020205020404" pitchFamily="49" charset="0"/>
                <a:cs typeface="Arial" panose="020B0604020202020204" pitchFamily="34" charset="0"/>
              </a:rPr>
            </a:br>
            <a:r>
              <a:rPr lang="en-US" sz="9600" b="1" kern="1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ourier New" panose="02070309020205020404" pitchFamily="49" charset="0"/>
                <a:cs typeface="Arial" panose="020B0604020202020204" pitchFamily="34" charset="0"/>
              </a:rPr>
              <a:t>ACTIVITIES </a:t>
            </a:r>
            <a:br>
              <a:rPr lang="en-US" sz="9600" b="1" kern="1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ourier New" panose="02070309020205020404" pitchFamily="49" charset="0"/>
                <a:cs typeface="Arial" panose="020B0604020202020204" pitchFamily="34" charset="0"/>
              </a:rPr>
            </a:br>
            <a:r>
              <a:rPr lang="en-US" sz="9600" b="1" kern="1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ourier New" panose="02070309020205020404" pitchFamily="49" charset="0"/>
                <a:cs typeface="Arial" panose="020B0604020202020204" pitchFamily="34" charset="0"/>
              </a:rPr>
              <a:t>OF EARLY </a:t>
            </a:r>
          </a:p>
          <a:p>
            <a:pPr algn="ctr"/>
            <a:r>
              <a:rPr lang="en-US" sz="9600" b="1" kern="100"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ourier New" panose="02070309020205020404" pitchFamily="49" charset="0"/>
                <a:cs typeface="Arial" panose="020B0604020202020204" pitchFamily="34" charset="0"/>
              </a:rPr>
              <a:t>CHRISTIANS</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0430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6C3D-3B21-6FFB-4807-0DBE8AC24566}"/>
              </a:ext>
            </a:extLst>
          </p:cNvPr>
          <p:cNvSpPr>
            <a:spLocks noGrp="1"/>
          </p:cNvSpPr>
          <p:nvPr>
            <p:ph type="title"/>
          </p:nvPr>
        </p:nvSpPr>
        <p:spPr/>
        <p:txBody>
          <a:bodyPr>
            <a:normAutofit/>
          </a:bodyPr>
          <a:lstStyle/>
          <a:p>
            <a:pPr marL="0" marR="0" indent="2540">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DAILY ACTIVITIES</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1501D2-9CFE-1BAB-1E82-7849459E819C}"/>
              </a:ext>
            </a:extLst>
          </p:cNvPr>
          <p:cNvSpPr>
            <a:spLocks noGrp="1"/>
          </p:cNvSpPr>
          <p:nvPr>
            <p:ph idx="1"/>
          </p:nvPr>
        </p:nvSpPr>
        <p:spPr/>
        <p:txBody>
          <a:bodyPr/>
          <a:lstStyle/>
          <a:p>
            <a:pPr marL="457200" marR="0" lvl="0" indent="-457200">
              <a:lnSpc>
                <a:spcPct val="100000"/>
              </a:lnSpc>
              <a:spcAft>
                <a:spcPts val="1800"/>
              </a:spcAft>
              <a:buFont typeface="+mj-lt"/>
              <a:buAutoNum type="alphaUcPeriod"/>
            </a:pPr>
            <a:r>
              <a:rPr lang="en-US" kern="100" dirty="0">
                <a:ea typeface="Courier New" panose="02070309020205020404" pitchFamily="49" charset="0"/>
                <a:cs typeface="Arial" panose="020B0604020202020204" pitchFamily="34" charset="0"/>
              </a:rPr>
              <a:t>In our attempt to restore New Testament Christianity today, we need to consider what they did on a daily basis.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Aft>
                <a:spcPts val="1800"/>
              </a:spcAft>
              <a:buFont typeface="+mj-lt"/>
              <a:buAutoNum type="alphaUcPeriod"/>
            </a:pPr>
            <a:r>
              <a:rPr lang="en-US" kern="100" dirty="0">
                <a:ea typeface="Courier New" panose="02070309020205020404" pitchFamily="49" charset="0"/>
                <a:cs typeface="Arial" panose="020B0604020202020204" pitchFamily="34" charset="0"/>
              </a:rPr>
              <a:t>Their daily activities show their commitment to Christ and His church and doing the will of God in their lives.</a:t>
            </a:r>
            <a:endParaRPr lang="en-US" dirty="0"/>
          </a:p>
        </p:txBody>
      </p:sp>
    </p:spTree>
    <p:extLst>
      <p:ext uri="{BB962C8B-B14F-4D97-AF65-F5344CB8AC3E}">
        <p14:creationId xmlns:p14="http://schemas.microsoft.com/office/powerpoint/2010/main" val="12109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6009-405B-11EE-EAC6-3A3031C16AE4}"/>
              </a:ext>
            </a:extLst>
          </p:cNvPr>
          <p:cNvSpPr>
            <a:spLocks noGrp="1"/>
          </p:cNvSpPr>
          <p:nvPr>
            <p:ph type="title"/>
          </p:nvPr>
        </p:nvSpPr>
        <p:spPr>
          <a:xfrm>
            <a:off x="0" y="1"/>
            <a:ext cx="9144000" cy="1016000"/>
          </a:xfrm>
        </p:spPr>
        <p:txBody>
          <a:bodyPr>
            <a:normAutofit/>
          </a:bodyPr>
          <a:lstStyle/>
          <a:p>
            <a:pPr marL="0" marR="0" indent="2540">
              <a:lnSpc>
                <a:spcPct val="95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l. DAILY BIBLE STUDY</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7BF1B6-EA71-BEE9-10AD-676DEF4DAA82}"/>
              </a:ext>
            </a:extLst>
          </p:cNvPr>
          <p:cNvSpPr>
            <a:spLocks noGrp="1"/>
          </p:cNvSpPr>
          <p:nvPr>
            <p:ph idx="1"/>
          </p:nvPr>
        </p:nvSpPr>
        <p:spPr>
          <a:xfrm>
            <a:off x="157655" y="1016001"/>
            <a:ext cx="8986345" cy="5884039"/>
          </a:xfrm>
        </p:spPr>
        <p:txBody>
          <a:bodyPr>
            <a:normAutofit/>
          </a:bodyPr>
          <a:lstStyle/>
          <a:p>
            <a:pPr marL="457200" marR="0" lvl="0" indent="-457200">
              <a:lnSpc>
                <a:spcPct val="95000"/>
              </a:lnSpc>
              <a:buFont typeface="+mj-lt"/>
              <a:buAutoNum type="alphaUcPeriod"/>
            </a:pP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96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33027</TotalTime>
  <Words>1627</Words>
  <Application>Microsoft Office PowerPoint</Application>
  <PresentationFormat>On-screen Show (4:3)</PresentationFormat>
  <Paragraphs>57</Paragraphs>
  <Slides>26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Luke 9:23-27 Then He said to them all, "If anyone desires to come after Me, let him deny himself, and take up his cross daily, and follow Me. {24} "For whoever desires to save his life will lose it, but whoever loses his life for My sake will save it. {25} "For what profit is it to a man if he gains the whole world, and is himself destroyed or lost? {26} "For whoever is ashamed of Me and My words, of him the Son of Man will be ashamed when He comes n His own glory, and in His Father's, and of the holy angels. {27} "But tell you truly, there are some standing here who shall not taste death till they see the kingdom of God."</vt:lpstr>
      <vt:lpstr>LET US PRAY</vt:lpstr>
      <vt:lpstr>PowerPoint Presentation</vt:lpstr>
      <vt:lpstr>DAILY ACTIVITIES</vt:lpstr>
      <vt:lpstr>l. DAILY BIBLE STUDY</vt:lpstr>
      <vt:lpstr>Acts 242 And they continued steadfastly in the apostles' doctrine and fellowship, in the breaking of bread, and in prayers.</vt:lpstr>
      <vt:lpstr>ll. DAILY PRAYER</vt:lpstr>
      <vt:lpstr>Ill. DAILY CROSS BEARING</vt:lpstr>
      <vt:lpstr>Ill. DAILY CROSS BEARING</vt:lpstr>
      <vt:lpstr> DAILY EVANGELISM</vt:lpstr>
      <vt:lpstr> DAILY EVANGELISM</vt:lpstr>
      <vt:lpstr>V. DAILY SERVING</vt:lpstr>
      <vt:lpstr>V. DAILY SERVING</vt:lpstr>
      <vt:lpstr>V. DAILY SERVING</vt:lpstr>
      <vt:lpstr>VI. DAILY EXHORTATION</vt:lpstr>
      <vt:lpstr>VII. DAILY CONVERSIONS</vt:lpstr>
      <vt:lpstr>YOUR DAILY ACTIVITIES</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2025-08-25T15:39:31Z</dcterms:modified>
</cp:coreProperties>
</file>