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35"/>
  </p:notesMasterIdLst>
  <p:sldIdLst>
    <p:sldId id="425" r:id="rId3"/>
    <p:sldId id="283" r:id="rId4"/>
    <p:sldId id="493" r:id="rId5"/>
    <p:sldId id="376" r:id="rId6"/>
    <p:sldId id="291" r:id="rId7"/>
    <p:sldId id="434" r:id="rId8"/>
    <p:sldId id="508" r:id="rId9"/>
    <p:sldId id="531" r:id="rId10"/>
    <p:sldId id="523" r:id="rId11"/>
    <p:sldId id="544" r:id="rId12"/>
    <p:sldId id="559" r:id="rId13"/>
    <p:sldId id="560" r:id="rId14"/>
    <p:sldId id="563" r:id="rId15"/>
    <p:sldId id="558" r:id="rId16"/>
    <p:sldId id="557" r:id="rId17"/>
    <p:sldId id="556" r:id="rId18"/>
    <p:sldId id="555" r:id="rId19"/>
    <p:sldId id="554" r:id="rId20"/>
    <p:sldId id="553" r:id="rId21"/>
    <p:sldId id="552" r:id="rId22"/>
    <p:sldId id="551" r:id="rId23"/>
    <p:sldId id="550" r:id="rId24"/>
    <p:sldId id="561" r:id="rId25"/>
    <p:sldId id="549" r:id="rId26"/>
    <p:sldId id="548" r:id="rId27"/>
    <p:sldId id="547" r:id="rId28"/>
    <p:sldId id="562" r:id="rId29"/>
    <p:sldId id="546" r:id="rId30"/>
    <p:sldId id="545" r:id="rId31"/>
    <p:sldId id="290" r:id="rId32"/>
    <p:sldId id="507" r:id="rId33"/>
    <p:sldId id="48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100000"/>
    <a:srgbClr val="31007A"/>
    <a:srgbClr val="070000"/>
    <a:srgbClr val="84520C"/>
    <a:srgbClr val="0000CC"/>
    <a:srgbClr val="660033"/>
    <a:srgbClr val="17003A"/>
    <a:srgbClr val="1F004C"/>
    <a:srgbClr val="4000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ADEF09-EAB3-4F7C-BB7F-34CBFAC6ED5A}" v="19" dt="2026-08-12T16:10:57.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29460"/>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undo custSel addSld delSld modSld">
      <pc:chgData name="Larry Pasley" userId="4210087c675e610f" providerId="LiveId" clId="{E1E67E0E-F8CC-4AEA-933B-B7517B03CDDD}" dt="2026-08-27T21:47:08.073" v="179" actId="2710"/>
      <pc:docMkLst>
        <pc:docMk/>
      </pc:docMkLst>
      <pc:sldChg chg="addSp delSp modSp add del mod">
        <pc:chgData name="Larry Pasley" userId="4210087c675e610f" providerId="LiveId" clId="{E1E67E0E-F8CC-4AEA-933B-B7517B03CDDD}" dt="2026-08-12T16:11:27.887" v="107" actId="167"/>
        <pc:sldMkLst>
          <pc:docMk/>
          <pc:sldMk cId="2911468600" sldId="425"/>
        </pc:sldMkLst>
        <pc:picChg chg="add mod ord">
          <ac:chgData name="Larry Pasley" userId="4210087c675e610f" providerId="LiveId" clId="{E1E67E0E-F8CC-4AEA-933B-B7517B03CDDD}" dt="2026-08-12T16:11:27.887" v="107" actId="167"/>
          <ac:picMkLst>
            <pc:docMk/>
            <pc:sldMk cId="2911468600" sldId="425"/>
            <ac:picMk id="4" creationId="{E0B1D623-95BC-F9BF-2702-96940B093908}"/>
          </ac:picMkLst>
        </pc:picChg>
      </pc:sldChg>
      <pc:sldChg chg="modSp mod">
        <pc:chgData name="Larry Pasley" userId="4210087c675e610f" providerId="LiveId" clId="{E1E67E0E-F8CC-4AEA-933B-B7517B03CDDD}" dt="2026-08-12T16:06:10.662" v="25" actId="120"/>
        <pc:sldMkLst>
          <pc:docMk/>
          <pc:sldMk cId="4147493541" sldId="485"/>
        </pc:sldMkLst>
        <pc:spChg chg="mod">
          <ac:chgData name="Larry Pasley" userId="4210087c675e610f" providerId="LiveId" clId="{E1E67E0E-F8CC-4AEA-933B-B7517B03CDDD}" dt="2026-08-12T16:06:10.662" v="25" actId="120"/>
          <ac:spMkLst>
            <pc:docMk/>
            <pc:sldMk cId="4147493541" sldId="485"/>
            <ac:spMk id="2" creationId="{03001D3C-A1B6-E14E-9134-1DC7BA86B308}"/>
          </ac:spMkLst>
        </pc:spChg>
      </pc:sldChg>
      <pc:sldChg chg="addSp delSp modSp mod">
        <pc:chgData name="Larry Pasley" userId="4210087c675e610f" providerId="LiveId" clId="{E1E67E0E-F8CC-4AEA-933B-B7517B03CDDD}" dt="2026-08-27T21:44:54.453" v="130" actId="14100"/>
        <pc:sldMkLst>
          <pc:docMk/>
          <pc:sldMk cId="3630315247" sldId="544"/>
        </pc:sldMkLst>
        <pc:spChg chg="mod">
          <ac:chgData name="Larry Pasley" userId="4210087c675e610f" providerId="LiveId" clId="{E1E67E0E-F8CC-4AEA-933B-B7517B03CDDD}" dt="2026-08-27T21:44:54.453" v="130" actId="14100"/>
          <ac:spMkLst>
            <pc:docMk/>
            <pc:sldMk cId="3630315247" sldId="544"/>
            <ac:spMk id="2" creationId="{AB7D819C-2238-C3F7-C69C-C1AB687D7ADE}"/>
          </ac:spMkLst>
        </pc:spChg>
        <pc:picChg chg="add mod ord">
          <ac:chgData name="Larry Pasley" userId="4210087c675e610f" providerId="LiveId" clId="{E1E67E0E-F8CC-4AEA-933B-B7517B03CDDD}" dt="2026-08-12T16:09:38.556" v="42" actId="14100"/>
          <ac:picMkLst>
            <pc:docMk/>
            <pc:sldMk cId="3630315247" sldId="544"/>
            <ac:picMk id="5" creationId="{091E0A33-B6D1-34A5-D4A0-F8FD0B1C4292}"/>
          </ac:picMkLst>
        </pc:picChg>
      </pc:sldChg>
      <pc:sldChg chg="modAnim">
        <pc:chgData name="Larry Pasley" userId="4210087c675e610f" providerId="LiveId" clId="{E1E67E0E-F8CC-4AEA-933B-B7517B03CDDD}" dt="2026-08-12T16:05:08.609" v="19"/>
        <pc:sldMkLst>
          <pc:docMk/>
          <pc:sldMk cId="1699233483" sldId="545"/>
        </pc:sldMkLst>
      </pc:sldChg>
      <pc:sldChg chg="modAnim">
        <pc:chgData name="Larry Pasley" userId="4210087c675e610f" providerId="LiveId" clId="{E1E67E0E-F8CC-4AEA-933B-B7517B03CDDD}" dt="2026-08-12T16:05:02.130" v="18"/>
        <pc:sldMkLst>
          <pc:docMk/>
          <pc:sldMk cId="4138587352" sldId="546"/>
        </pc:sldMkLst>
      </pc:sldChg>
      <pc:sldChg chg="modAnim">
        <pc:chgData name="Larry Pasley" userId="4210087c675e610f" providerId="LiveId" clId="{E1E67E0E-F8CC-4AEA-933B-B7517B03CDDD}" dt="2026-08-12T16:04:52.509" v="17"/>
        <pc:sldMkLst>
          <pc:docMk/>
          <pc:sldMk cId="93937146" sldId="547"/>
        </pc:sldMkLst>
      </pc:sldChg>
      <pc:sldChg chg="modAnim">
        <pc:chgData name="Larry Pasley" userId="4210087c675e610f" providerId="LiveId" clId="{E1E67E0E-F8CC-4AEA-933B-B7517B03CDDD}" dt="2026-08-12T16:04:37.597" v="16"/>
        <pc:sldMkLst>
          <pc:docMk/>
          <pc:sldMk cId="4279167516" sldId="548"/>
        </pc:sldMkLst>
      </pc:sldChg>
      <pc:sldChg chg="modAnim">
        <pc:chgData name="Larry Pasley" userId="4210087c675e610f" providerId="LiveId" clId="{E1E67E0E-F8CC-4AEA-933B-B7517B03CDDD}" dt="2026-08-12T16:04:31.567" v="15"/>
        <pc:sldMkLst>
          <pc:docMk/>
          <pc:sldMk cId="2054503828" sldId="549"/>
        </pc:sldMkLst>
      </pc:sldChg>
      <pc:sldChg chg="modAnim">
        <pc:chgData name="Larry Pasley" userId="4210087c675e610f" providerId="LiveId" clId="{E1E67E0E-F8CC-4AEA-933B-B7517B03CDDD}" dt="2026-08-12T16:04:23.417" v="14"/>
        <pc:sldMkLst>
          <pc:docMk/>
          <pc:sldMk cId="4100548912" sldId="550"/>
        </pc:sldMkLst>
      </pc:sldChg>
      <pc:sldChg chg="modAnim">
        <pc:chgData name="Larry Pasley" userId="4210087c675e610f" providerId="LiveId" clId="{E1E67E0E-F8CC-4AEA-933B-B7517B03CDDD}" dt="2026-08-12T16:04:17.470" v="13"/>
        <pc:sldMkLst>
          <pc:docMk/>
          <pc:sldMk cId="1804046008" sldId="551"/>
        </pc:sldMkLst>
      </pc:sldChg>
      <pc:sldChg chg="modAnim">
        <pc:chgData name="Larry Pasley" userId="4210087c675e610f" providerId="LiveId" clId="{E1E67E0E-F8CC-4AEA-933B-B7517B03CDDD}" dt="2026-08-12T16:04:10.871" v="12"/>
        <pc:sldMkLst>
          <pc:docMk/>
          <pc:sldMk cId="920438063" sldId="552"/>
        </pc:sldMkLst>
      </pc:sldChg>
      <pc:sldChg chg="modAnim">
        <pc:chgData name="Larry Pasley" userId="4210087c675e610f" providerId="LiveId" clId="{E1E67E0E-F8CC-4AEA-933B-B7517B03CDDD}" dt="2026-08-12T16:04:04.249" v="11"/>
        <pc:sldMkLst>
          <pc:docMk/>
          <pc:sldMk cId="3429498665" sldId="553"/>
        </pc:sldMkLst>
      </pc:sldChg>
      <pc:sldChg chg="modAnim">
        <pc:chgData name="Larry Pasley" userId="4210087c675e610f" providerId="LiveId" clId="{E1E67E0E-F8CC-4AEA-933B-B7517B03CDDD}" dt="2026-08-12T16:03:57.319" v="10"/>
        <pc:sldMkLst>
          <pc:docMk/>
          <pc:sldMk cId="1960225677" sldId="554"/>
        </pc:sldMkLst>
      </pc:sldChg>
      <pc:sldChg chg="addAnim delAnim modAnim">
        <pc:chgData name="Larry Pasley" userId="4210087c675e610f" providerId="LiveId" clId="{E1E67E0E-F8CC-4AEA-933B-B7517B03CDDD}" dt="2026-08-12T16:03:46.418" v="9"/>
        <pc:sldMkLst>
          <pc:docMk/>
          <pc:sldMk cId="1429579773" sldId="555"/>
        </pc:sldMkLst>
      </pc:sldChg>
      <pc:sldChg chg="modAnim">
        <pc:chgData name="Larry Pasley" userId="4210087c675e610f" providerId="LiveId" clId="{E1E67E0E-F8CC-4AEA-933B-B7517B03CDDD}" dt="2026-08-12T16:03:34.743" v="7"/>
        <pc:sldMkLst>
          <pc:docMk/>
          <pc:sldMk cId="2828029541" sldId="556"/>
        </pc:sldMkLst>
      </pc:sldChg>
      <pc:sldChg chg="addAnim delAnim modAnim">
        <pc:chgData name="Larry Pasley" userId="4210087c675e610f" providerId="LiveId" clId="{E1E67E0E-F8CC-4AEA-933B-B7517B03CDDD}" dt="2026-08-12T16:03:17.657" v="6"/>
        <pc:sldMkLst>
          <pc:docMk/>
          <pc:sldMk cId="2381565067" sldId="557"/>
        </pc:sldMkLst>
      </pc:sldChg>
      <pc:sldChg chg="modAnim">
        <pc:chgData name="Larry Pasley" userId="4210087c675e610f" providerId="LiveId" clId="{E1E67E0E-F8CC-4AEA-933B-B7517B03CDDD}" dt="2026-08-12T16:02:41.810" v="3"/>
        <pc:sldMkLst>
          <pc:docMk/>
          <pc:sldMk cId="4291817648" sldId="558"/>
        </pc:sldMkLst>
      </pc:sldChg>
      <pc:sldChg chg="modAnim">
        <pc:chgData name="Larry Pasley" userId="4210087c675e610f" providerId="LiveId" clId="{E1E67E0E-F8CC-4AEA-933B-B7517B03CDDD}" dt="2026-08-12T16:02:19.127" v="0"/>
        <pc:sldMkLst>
          <pc:docMk/>
          <pc:sldMk cId="1783682249" sldId="559"/>
        </pc:sldMkLst>
      </pc:sldChg>
      <pc:sldChg chg="addAnim delAnim modAnim">
        <pc:chgData name="Larry Pasley" userId="4210087c675e610f" providerId="LiveId" clId="{E1E67E0E-F8CC-4AEA-933B-B7517B03CDDD}" dt="2026-08-12T16:02:35.169" v="2"/>
        <pc:sldMkLst>
          <pc:docMk/>
          <pc:sldMk cId="3939102501" sldId="560"/>
        </pc:sldMkLst>
      </pc:sldChg>
      <pc:sldChg chg="modSp new mod">
        <pc:chgData name="Larry Pasley" userId="4210087c675e610f" providerId="LiveId" clId="{E1E67E0E-F8CC-4AEA-933B-B7517B03CDDD}" dt="2026-08-27T21:47:08.073" v="179" actId="2710"/>
        <pc:sldMkLst>
          <pc:docMk/>
          <pc:sldMk cId="2819357541" sldId="563"/>
        </pc:sldMkLst>
        <pc:spChg chg="mod">
          <ac:chgData name="Larry Pasley" userId="4210087c675e610f" providerId="LiveId" clId="{E1E67E0E-F8CC-4AEA-933B-B7517B03CDDD}" dt="2026-08-27T21:47:08.073" v="179" actId="2710"/>
          <ac:spMkLst>
            <pc:docMk/>
            <pc:sldMk cId="2819357541" sldId="563"/>
            <ac:spMk id="2" creationId="{BBD96486-27C3-5786-13F7-744669F8DCA5}"/>
          </ac:spMkLst>
        </pc:spChg>
      </pc:sldChg>
      <pc:sldMasterChg chg="addSldLayout delSldLayout">
        <pc:chgData name="Larry Pasley" userId="4210087c675e610f" providerId="LiveId" clId="{E1E67E0E-F8CC-4AEA-933B-B7517B03CDDD}" dt="2026-08-12T16:09:55.784" v="44" actId="47"/>
        <pc:sldMasterMkLst>
          <pc:docMk/>
          <pc:sldMasterMk cId="4065480260" sldId="2147483673"/>
        </pc:sldMasterMkLst>
        <pc:sldLayoutChg chg="add del">
          <pc:chgData name="Larry Pasley" userId="4210087c675e610f" providerId="LiveId" clId="{E1E67E0E-F8CC-4AEA-933B-B7517B03CDDD}" dt="2026-08-12T16:09:55.784" v="44" actId="47"/>
          <pc:sldLayoutMkLst>
            <pc:docMk/>
            <pc:sldMasterMk cId="4065480260" sldId="2147483673"/>
            <pc:sldLayoutMk cId="2830209323" sldId="214748367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8/31/2026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32</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8/31/2026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8/31/2026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8/31/2026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8/31/2026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https://mappingignorance.org/2015/11/26/the-sky-is-blue-clouds-are-white-and-the-transmission-of-light-through-dense-media/"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publicdomainpictures.net/en/view-image.php?image=165370&amp;picture=heaven"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B1D623-95BC-F9BF-2702-96940B09390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9144000" cy="6858000"/>
          </a:xfrm>
          <a:prstGeom prst="rect">
            <a:avLst/>
          </a:prstGeom>
        </p:spPr>
      </p:pic>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lnSpc>
                <a:spcPct val="95000"/>
              </a:lnSpc>
              <a:spcAft>
                <a:spcPts val="800"/>
              </a:spcAft>
            </a:pPr>
            <a:r>
              <a:rPr lang="en-US" sz="2800" kern="100" dirty="0">
                <a:solidFill>
                  <a:prstClr val="black"/>
                </a:solidFill>
                <a:ea typeface="Aptos" panose="020B0004020202020204" pitchFamily="34" charset="0"/>
                <a:cs typeface="Times New Roman" panose="02020603050405020304" pitchFamily="18" charset="0"/>
              </a:rPr>
              <a:t>Philippians 3:17–4:1  Brethren, join in following my example, and note those who so walk, as you have us for a pattern. </a:t>
            </a:r>
            <a:r>
              <a:rPr lang="en-US" sz="2800" kern="100" baseline="30000" dirty="0">
                <a:solidFill>
                  <a:prstClr val="black"/>
                </a:solidFill>
                <a:ea typeface="Aptos" panose="020B0004020202020204" pitchFamily="34" charset="0"/>
                <a:cs typeface="Times New Roman" panose="02020603050405020304" pitchFamily="18" charset="0"/>
              </a:rPr>
              <a:t>18</a:t>
            </a:r>
            <a:r>
              <a:rPr lang="en-US" sz="2800" kern="100" dirty="0">
                <a:solidFill>
                  <a:prstClr val="black"/>
                </a:solidFill>
                <a:ea typeface="Aptos" panose="020B0004020202020204" pitchFamily="34" charset="0"/>
                <a:cs typeface="Times New Roman" panose="02020603050405020304" pitchFamily="18" charset="0"/>
              </a:rPr>
              <a:t> For many walk, of whom I have told you often, and now tell you even weeping, that they are the enemies of the cross of Christ: </a:t>
            </a:r>
            <a:r>
              <a:rPr lang="en-US" sz="2800" kern="100" baseline="30000" dirty="0">
                <a:solidFill>
                  <a:prstClr val="black"/>
                </a:solidFill>
                <a:ea typeface="Aptos" panose="020B0004020202020204" pitchFamily="34" charset="0"/>
                <a:cs typeface="Times New Roman" panose="02020603050405020304" pitchFamily="18" charset="0"/>
              </a:rPr>
              <a:t>19</a:t>
            </a:r>
            <a:r>
              <a:rPr lang="en-US" sz="2800" kern="100" dirty="0">
                <a:solidFill>
                  <a:prstClr val="black"/>
                </a:solidFill>
                <a:ea typeface="Aptos" panose="020B0004020202020204" pitchFamily="34" charset="0"/>
                <a:cs typeface="Times New Roman" panose="02020603050405020304" pitchFamily="18" charset="0"/>
              </a:rPr>
              <a:t> whose end is destruction, whose god is their belly, and whose glory is in their shame—who set their mind on earthly things. </a:t>
            </a:r>
            <a:r>
              <a:rPr lang="en-US" sz="2800" kern="100" baseline="30000" dirty="0">
                <a:solidFill>
                  <a:prstClr val="black"/>
                </a:solidFill>
                <a:ea typeface="Aptos" panose="020B0004020202020204" pitchFamily="34" charset="0"/>
                <a:cs typeface="Times New Roman" panose="02020603050405020304" pitchFamily="18" charset="0"/>
              </a:rPr>
              <a:t>20</a:t>
            </a:r>
            <a:r>
              <a:rPr lang="en-US" sz="2800" kern="100" dirty="0">
                <a:solidFill>
                  <a:prstClr val="black"/>
                </a:solidFill>
                <a:ea typeface="Aptos" panose="020B0004020202020204" pitchFamily="34" charset="0"/>
                <a:cs typeface="Times New Roman" panose="02020603050405020304" pitchFamily="18" charset="0"/>
              </a:rPr>
              <a:t> For our citizenship is in heaven, from which we also eagerly wait for the Savior, the Lord Jesus Christ, </a:t>
            </a:r>
            <a:r>
              <a:rPr lang="en-US" sz="2800" kern="100" baseline="30000" dirty="0">
                <a:solidFill>
                  <a:prstClr val="black"/>
                </a:solidFill>
                <a:ea typeface="Aptos" panose="020B0004020202020204" pitchFamily="34" charset="0"/>
                <a:cs typeface="Times New Roman" panose="02020603050405020304" pitchFamily="18" charset="0"/>
              </a:rPr>
              <a:t>21</a:t>
            </a:r>
            <a:r>
              <a:rPr lang="en-US" sz="2800" kern="100" dirty="0">
                <a:solidFill>
                  <a:prstClr val="black"/>
                </a:solidFill>
                <a:ea typeface="Aptos" panose="020B0004020202020204" pitchFamily="34" charset="0"/>
                <a:cs typeface="Times New Roman" panose="02020603050405020304" pitchFamily="18" charset="0"/>
              </a:rPr>
              <a:t> who will transform our lowly body that it may be conformed to His glorious body, according to the working by which He is able even to subdue all things to Himself. </a:t>
            </a:r>
            <a:r>
              <a:rPr lang="en-US" sz="2800" kern="100" baseline="30000" dirty="0">
                <a:solidFill>
                  <a:prstClr val="black"/>
                </a:solidFill>
                <a:ea typeface="Aptos" panose="020B0004020202020204" pitchFamily="34" charset="0"/>
                <a:cs typeface="Times New Roman" panose="02020603050405020304" pitchFamily="18" charset="0"/>
              </a:rPr>
              <a:t>4:1</a:t>
            </a:r>
            <a:r>
              <a:rPr lang="en-US" sz="2800" kern="100" dirty="0">
                <a:solidFill>
                  <a:prstClr val="black"/>
                </a:solidFill>
                <a:ea typeface="Aptos" panose="020B0004020202020204" pitchFamily="34" charset="0"/>
                <a:cs typeface="Times New Roman" panose="02020603050405020304" pitchFamily="18" charset="0"/>
              </a:rPr>
              <a:t> Therefore, my beloved and longed-for brethren, my joy and crown, so stand fast in the Lord, beloved.</a:t>
            </a:r>
            <a:endParaRPr lang="en-US" sz="28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1E0A33-B6D1-34A5-D4A0-F8FD0B1C42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47472" y="0"/>
            <a:ext cx="9500939" cy="6857999"/>
          </a:xfrm>
          <a:prstGeom prst="rect">
            <a:avLst/>
          </a:prstGeom>
        </p:spPr>
      </p:pic>
      <p:sp>
        <p:nvSpPr>
          <p:cNvPr id="2" name="Title 1">
            <a:extLst>
              <a:ext uri="{FF2B5EF4-FFF2-40B4-BE49-F238E27FC236}">
                <a16:creationId xmlns:a16="http://schemas.microsoft.com/office/drawing/2014/main" id="{AB7D819C-2238-C3F7-C69C-C1AB687D7ADE}"/>
              </a:ext>
            </a:extLst>
          </p:cNvPr>
          <p:cNvSpPr>
            <a:spLocks noGrp="1"/>
          </p:cNvSpPr>
          <p:nvPr>
            <p:ph type="title"/>
          </p:nvPr>
        </p:nvSpPr>
        <p:spPr>
          <a:xfrm>
            <a:off x="310896" y="0"/>
            <a:ext cx="8833104" cy="5519057"/>
          </a:xfrm>
        </p:spPr>
        <p:txBody>
          <a:bodyPr>
            <a:normAutofit/>
          </a:bodyPr>
          <a:lstStyle/>
          <a:p>
            <a:pPr marL="0" marR="0" algn="ctr">
              <a:spcAft>
                <a:spcPts val="800"/>
              </a:spcAft>
              <a:buNone/>
            </a:pPr>
            <a:r>
              <a:rPr lang="en-US" sz="4400" b="1" kern="100" dirty="0">
                <a:effectLst/>
                <a:latin typeface="Arial" panose="020B0604020202020204" pitchFamily="34" charset="0"/>
                <a:ea typeface="Aptos" panose="020B0004020202020204" pitchFamily="34" charset="0"/>
                <a:cs typeface="Times New Roman" panose="02020603050405020304" pitchFamily="18" charset="0"/>
              </a:rPr>
              <a:t>THE </a:t>
            </a:r>
            <a:br>
              <a:rPr lang="en-US" sz="4400" b="1" kern="100" dirty="0">
                <a:effectLst/>
                <a:latin typeface="Arial" panose="020B0604020202020204" pitchFamily="34" charset="0"/>
                <a:ea typeface="Aptos" panose="020B0004020202020204" pitchFamily="34" charset="0"/>
                <a:cs typeface="Times New Roman" panose="02020603050405020304" pitchFamily="18" charset="0"/>
              </a:rPr>
            </a:br>
            <a:r>
              <a:rPr lang="en-US" sz="4400" b="1" kern="100" dirty="0">
                <a:effectLst/>
                <a:latin typeface="Arial" panose="020B0604020202020204" pitchFamily="34" charset="0"/>
                <a:ea typeface="Aptos" panose="020B0004020202020204" pitchFamily="34" charset="0"/>
                <a:cs typeface="Times New Roman" panose="02020603050405020304" pitchFamily="18" charset="0"/>
              </a:rPr>
              <a:t>HEAVENWARD </a:t>
            </a:r>
            <a:br>
              <a:rPr lang="en-US" sz="4400" b="1" kern="100" dirty="0">
                <a:effectLst/>
                <a:latin typeface="Arial" panose="020B0604020202020204" pitchFamily="34" charset="0"/>
                <a:ea typeface="Aptos" panose="020B0004020202020204" pitchFamily="34" charset="0"/>
                <a:cs typeface="Times New Roman" panose="02020603050405020304" pitchFamily="18" charset="0"/>
              </a:rPr>
            </a:br>
            <a:r>
              <a:rPr lang="en-US" sz="4400" b="1" kern="100" dirty="0">
                <a:effectLst/>
                <a:latin typeface="Arial" panose="020B0604020202020204" pitchFamily="34" charset="0"/>
                <a:ea typeface="Aptos" panose="020B0004020202020204" pitchFamily="34" charset="0"/>
                <a:cs typeface="Times New Roman" panose="02020603050405020304" pitchFamily="18" charset="0"/>
              </a:rPr>
              <a:t>BOUND</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30315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93893-EF85-1C56-B8E2-4A02C6B9E681}"/>
              </a:ext>
            </a:extLst>
          </p:cNvPr>
          <p:cNvSpPr>
            <a:spLocks noGrp="1"/>
          </p:cNvSpPr>
          <p:nvPr>
            <p:ph type="title"/>
          </p:nvPr>
        </p:nvSpPr>
        <p:spPr>
          <a:xfrm>
            <a:off x="0" y="1"/>
            <a:ext cx="9144000" cy="914400"/>
          </a:xfrm>
        </p:spPr>
        <p:txBody>
          <a:bodyPr>
            <a:normAutofit/>
          </a:bodyPr>
          <a:lstStyle/>
          <a:p>
            <a:pPr marL="0" marR="0">
              <a:lnSpc>
                <a:spcPct val="95000"/>
              </a:lnSpc>
              <a:spcAft>
                <a:spcPts val="800"/>
              </a:spcAft>
              <a:buNone/>
            </a:pPr>
            <a:r>
              <a:rPr lang="en-US" sz="4000" kern="100" dirty="0">
                <a:solidFill>
                  <a:srgbClr val="FF0000"/>
                </a:solidFill>
                <a:ea typeface="Aptos" panose="020B0004020202020204" pitchFamily="34" charset="0"/>
                <a:cs typeface="Times New Roman" panose="02020603050405020304" pitchFamily="18" charset="0"/>
              </a:rPr>
              <a:t>PAUL’S RESOLVES &amp; GOALS</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28F8E89-360A-61B6-4E7D-862EA2648B41}"/>
              </a:ext>
            </a:extLst>
          </p:cNvPr>
          <p:cNvSpPr>
            <a:spLocks noGrp="1"/>
          </p:cNvSpPr>
          <p:nvPr>
            <p:ph idx="1"/>
          </p:nvPr>
        </p:nvSpPr>
        <p:spPr>
          <a:xfrm>
            <a:off x="220337" y="781050"/>
            <a:ext cx="8923663" cy="6076949"/>
          </a:xfrm>
        </p:spPr>
        <p:txBody>
          <a:bodyPr>
            <a:normAutofit fontScale="92500" lnSpcReduction="20000"/>
          </a:bodyPr>
          <a:lstStyle/>
          <a:p>
            <a:pPr marL="457200" marR="0" lvl="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SACRIFICIAL - Phil 3:8-16 Yet indeed I also count all things loss for the excellence of the knowledge of Christ Jesus my Lord, for whom I have suffered the loss of all things, and count them as rubbish, that I may gain Christ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RIGHTEOUSNESS FROM GOD - {9} and be found in Him, not having my own righteousness, which is from the law, but that which is through faith in Christ, the righteousness which is from God by faith;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SUFFERING - {10} that I may know Him and the power of His resurrection, and the fellowship of His sufferings, being conformed to His death, {11} if, by any means, I may attain to the resurrection from the dead. </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8368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820E7-C914-6075-64E2-59CAACB60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196755-4920-68EF-B06F-E1E2AF9E0AB2}"/>
              </a:ext>
            </a:extLst>
          </p:cNvPr>
          <p:cNvSpPr>
            <a:spLocks noGrp="1"/>
          </p:cNvSpPr>
          <p:nvPr>
            <p:ph type="title"/>
          </p:nvPr>
        </p:nvSpPr>
        <p:spPr>
          <a:xfrm>
            <a:off x="0" y="1"/>
            <a:ext cx="9144000" cy="914400"/>
          </a:xfrm>
        </p:spPr>
        <p:txBody>
          <a:bodyPr>
            <a:normAutofit/>
          </a:bodyPr>
          <a:lstStyle/>
          <a:p>
            <a:pPr marL="0" marR="0">
              <a:lnSpc>
                <a:spcPct val="95000"/>
              </a:lnSpc>
              <a:spcAft>
                <a:spcPts val="800"/>
              </a:spcAft>
              <a:buNone/>
            </a:pPr>
            <a:r>
              <a:rPr lang="en-US" sz="4000" kern="100" dirty="0">
                <a:solidFill>
                  <a:srgbClr val="FF0000"/>
                </a:solidFill>
                <a:ea typeface="Aptos" panose="020B0004020202020204" pitchFamily="34" charset="0"/>
                <a:cs typeface="Times New Roman" panose="02020603050405020304" pitchFamily="18" charset="0"/>
              </a:rPr>
              <a:t>PAUL’S RESOLVES &amp; GOALS</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1215977-F2AC-F614-8810-642C92AB973D}"/>
              </a:ext>
            </a:extLst>
          </p:cNvPr>
          <p:cNvSpPr>
            <a:spLocks noGrp="1"/>
          </p:cNvSpPr>
          <p:nvPr>
            <p:ph idx="1"/>
          </p:nvPr>
        </p:nvSpPr>
        <p:spPr>
          <a:xfrm>
            <a:off x="220337" y="781050"/>
            <a:ext cx="8923663" cy="6076949"/>
          </a:xfrm>
        </p:spPr>
        <p:txBody>
          <a:bodyPr>
            <a:normAutofit fontScale="85000" lnSpcReduction="10000"/>
          </a:bodyPr>
          <a:lstStyle/>
          <a:p>
            <a:pPr marL="457200" marR="0" lvl="0" indent="-457200">
              <a:lnSpc>
                <a:spcPct val="100000"/>
              </a:lnSpc>
              <a:spcBef>
                <a:spcPts val="0"/>
              </a:spcBef>
              <a:buFont typeface="+mj-lt"/>
              <a:buAutoNum type="alphaUcPeriod" startAt="4"/>
            </a:pPr>
            <a:r>
              <a:rPr lang="en-US" kern="100" dirty="0">
                <a:ea typeface="Aptos" panose="020B0004020202020204" pitchFamily="34" charset="0"/>
                <a:cs typeface="Times New Roman" panose="02020603050405020304" pitchFamily="18" charset="0"/>
              </a:rPr>
              <a:t>PRESSING ON - {12} Not that I have already attained, or am already perfected; but I press on, that I may lay hold of that for which Christ Jesus has also laid hold of me. {13} Brethren, I do not count myself to have apprehended;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startAt="4"/>
            </a:pPr>
            <a:r>
              <a:rPr lang="en-US" kern="100" dirty="0">
                <a:ea typeface="Aptos" panose="020B0004020202020204" pitchFamily="34" charset="0"/>
                <a:cs typeface="Times New Roman" panose="02020603050405020304" pitchFamily="18" charset="0"/>
              </a:rPr>
              <a:t>FORGETTING THE PAST, FOCUSING ON HEAVEN - but one thing I do, forgetting those things which are behind and reaching forward to those things which are ahead, {14} I press toward the goal for the prize of the upward call of God in Christ Jesus.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startAt="4"/>
            </a:pPr>
            <a:r>
              <a:rPr lang="en-US" kern="100" dirty="0">
                <a:ea typeface="Aptos" panose="020B0004020202020204" pitchFamily="34" charset="0"/>
                <a:cs typeface="Times New Roman" panose="02020603050405020304" pitchFamily="18" charset="0"/>
              </a:rPr>
              <a:t>UNITED IN GOALS - {15) Therefore let us, as many as are mature, have this mind; and if in anything you think otherwise, God will reveal even this to you. {16} Nevertheless, to the degree that we have already attained, let us walk by the same rule, let us be of the same mind.</a:t>
            </a:r>
            <a:endParaRPr lang="en-US" dirty="0"/>
          </a:p>
        </p:txBody>
      </p:sp>
    </p:spTree>
    <p:extLst>
      <p:ext uri="{BB962C8B-B14F-4D97-AF65-F5344CB8AC3E}">
        <p14:creationId xmlns:p14="http://schemas.microsoft.com/office/powerpoint/2010/main" val="393910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96486-27C3-5786-13F7-744669F8DCA5}"/>
              </a:ext>
            </a:extLst>
          </p:cNvPr>
          <p:cNvSpPr>
            <a:spLocks noGrp="1"/>
          </p:cNvSpPr>
          <p:nvPr>
            <p:ph type="title"/>
          </p:nvPr>
        </p:nvSpPr>
        <p:spPr>
          <a:xfrm>
            <a:off x="628650" y="365126"/>
            <a:ext cx="7886700" cy="5907658"/>
          </a:xfrm>
        </p:spPr>
        <p:txBody>
          <a:bodyPr>
            <a:noAutofit/>
          </a:bodyPr>
          <a:lstStyle/>
          <a:p>
            <a:pPr algn="ctr">
              <a:lnSpc>
                <a:spcPct val="100000"/>
              </a:lnSpc>
            </a:pPr>
            <a:r>
              <a:rPr lang="en-US" sz="6000" b="1" dirty="0">
                <a:solidFill>
                  <a:srgbClr val="FF0000"/>
                </a:solidFill>
                <a:latin typeface="Arial" panose="020B0604020202020204" pitchFamily="34" charset="0"/>
                <a:cs typeface="Arial" panose="020B0604020202020204" pitchFamily="34" charset="0"/>
              </a:rPr>
              <a:t>CHARACTERISTICS OF THE HEAVENWARD BOUND</a:t>
            </a:r>
          </a:p>
        </p:txBody>
      </p:sp>
    </p:spTree>
    <p:extLst>
      <p:ext uri="{BB962C8B-B14F-4D97-AF65-F5344CB8AC3E}">
        <p14:creationId xmlns:p14="http://schemas.microsoft.com/office/powerpoint/2010/main" val="2819357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1A86-7F2F-EA45-3881-2F6234676FF9}"/>
              </a:ext>
            </a:extLst>
          </p:cNvPr>
          <p:cNvSpPr>
            <a:spLocks noGrp="1"/>
          </p:cNvSpPr>
          <p:nvPr>
            <p:ph type="title"/>
          </p:nvPr>
        </p:nvSpPr>
        <p:spPr>
          <a:xfrm>
            <a:off x="0" y="0"/>
            <a:ext cx="9144000" cy="1714500"/>
          </a:xfrm>
        </p:spPr>
        <p:txBody>
          <a:bodyPr>
            <a:normAutofit/>
          </a:bodyPr>
          <a:lstStyle/>
          <a:p>
            <a:pPr marL="342900" marR="0" lvl="0" indent="-342900">
              <a:lnSpc>
                <a:spcPct val="95000"/>
              </a:lnSpc>
              <a:buFont typeface="+mj-lt"/>
              <a:buAutoNum type="romanUcPeriod"/>
            </a:pPr>
            <a:r>
              <a:rPr lang="en-US" sz="4400" b="1" kern="100" dirty="0">
                <a:solidFill>
                  <a:srgbClr val="FF0000"/>
                </a:solidFill>
                <a:effectLst/>
                <a:ea typeface="Aptos" panose="020B0004020202020204" pitchFamily="34" charset="0"/>
                <a:cs typeface="Times New Roman" panose="02020603050405020304" pitchFamily="18" charset="0"/>
              </a:rPr>
              <a:t>ENCOURAGES OTHERS </a:t>
            </a:r>
            <a:br>
              <a:rPr lang="en-US" sz="4400" b="1" kern="100" dirty="0">
                <a:solidFill>
                  <a:srgbClr val="FF0000"/>
                </a:solidFill>
                <a:effectLst/>
                <a:ea typeface="Aptos" panose="020B0004020202020204" pitchFamily="34" charset="0"/>
                <a:cs typeface="Times New Roman" panose="02020603050405020304" pitchFamily="18" charset="0"/>
              </a:rPr>
            </a:br>
            <a:r>
              <a:rPr lang="en-US" sz="4400" b="1" kern="100" dirty="0">
                <a:solidFill>
                  <a:srgbClr val="FF0000"/>
                </a:solidFill>
                <a:effectLst/>
                <a:ea typeface="Aptos" panose="020B0004020202020204" pitchFamily="34" charset="0"/>
                <a:cs typeface="Times New Roman" panose="02020603050405020304" pitchFamily="18" charset="0"/>
              </a:rPr>
              <a:t>TO DO RIGHT</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0443E31-8A4D-68A9-9174-B574331525F3}"/>
              </a:ext>
            </a:extLst>
          </p:cNvPr>
          <p:cNvSpPr>
            <a:spLocks noGrp="1"/>
          </p:cNvSpPr>
          <p:nvPr>
            <p:ph idx="1"/>
          </p:nvPr>
        </p:nvSpPr>
        <p:spPr>
          <a:xfrm>
            <a:off x="220337" y="1714500"/>
            <a:ext cx="8923663" cy="5143499"/>
          </a:xfrm>
        </p:spPr>
        <p:txBody>
          <a:bodyPr/>
          <a:lstStyle/>
          <a:p>
            <a:pPr marL="45720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JOIN IN - Philippians 3:17  Brethren, </a:t>
            </a:r>
            <a:r>
              <a:rPr lang="en-US" u="sng" kern="100" dirty="0">
                <a:ea typeface="Aptos" panose="020B0004020202020204" pitchFamily="34" charset="0"/>
                <a:cs typeface="Times New Roman" panose="02020603050405020304" pitchFamily="18" charset="0"/>
              </a:rPr>
              <a:t>join in</a:t>
            </a:r>
            <a:r>
              <a:rPr lang="en-US" kern="100" dirty="0">
                <a:ea typeface="Aptos" panose="020B0004020202020204" pitchFamily="34" charset="0"/>
                <a:cs typeface="Times New Roman" panose="02020603050405020304" pitchFamily="18" charset="0"/>
              </a:rPr>
              <a:t> following my example, and note those who so walk, as you have us for a pattern.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STIR UP - Heb 10:24 And let us consider one another in order to stir up love and good works,</a:t>
            </a:r>
            <a:endParaRPr lang="en-US" dirty="0"/>
          </a:p>
          <a:p>
            <a:endParaRPr lang="en-US" dirty="0"/>
          </a:p>
        </p:txBody>
      </p:sp>
    </p:spTree>
    <p:extLst>
      <p:ext uri="{BB962C8B-B14F-4D97-AF65-F5344CB8AC3E}">
        <p14:creationId xmlns:p14="http://schemas.microsoft.com/office/powerpoint/2010/main" val="429181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42C8B-CB21-04B6-4EA2-035A3F392D22}"/>
              </a:ext>
            </a:extLst>
          </p:cNvPr>
          <p:cNvSpPr>
            <a:spLocks noGrp="1"/>
          </p:cNvSpPr>
          <p:nvPr>
            <p:ph type="title"/>
          </p:nvPr>
        </p:nvSpPr>
        <p:spPr>
          <a:xfrm>
            <a:off x="0" y="0"/>
            <a:ext cx="9144000" cy="1638300"/>
          </a:xfrm>
        </p:spPr>
        <p:txBody>
          <a:bodyPr>
            <a:normAutofit/>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II. SETS AN EXAMPLE WORTH FOLLOWING</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0FE35EC-5B96-F622-FB9B-0650EE8CB2DC}"/>
              </a:ext>
            </a:extLst>
          </p:cNvPr>
          <p:cNvSpPr>
            <a:spLocks noGrp="1"/>
          </p:cNvSpPr>
          <p:nvPr>
            <p:ph idx="1"/>
          </p:nvPr>
        </p:nvSpPr>
        <p:spPr>
          <a:xfrm>
            <a:off x="220337" y="1485900"/>
            <a:ext cx="8923663" cy="5372099"/>
          </a:xfrm>
        </p:spPr>
        <p:txBody>
          <a:bodyPr>
            <a:noAutofit/>
          </a:bodyPr>
          <a:lstStyle/>
          <a:p>
            <a:pPr marL="457200" indent="-457200">
              <a:lnSpc>
                <a:spcPct val="85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FOLLOW MY EXAMPLE - Phil 3:17  Brethren, join in following my example, and note those who so walk, as you have us for a pattern. </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85000"/>
              </a:lnSpc>
              <a:spcBef>
                <a:spcPts val="0"/>
              </a:spcBef>
              <a:spcAft>
                <a:spcPts val="800"/>
              </a:spcAft>
              <a:buFont typeface="+mj-lt"/>
              <a:buAutoNum type="alphaUcPeriod"/>
            </a:pPr>
            <a:r>
              <a:rPr lang="en-US" sz="3100" kern="100" dirty="0">
                <a:ea typeface="Aptos" panose="020B0004020202020204" pitchFamily="34" charset="0"/>
                <a:cs typeface="Times New Roman" panose="02020603050405020304" pitchFamily="18" charset="0"/>
              </a:rPr>
              <a:t>FOLLOW US - 2 Th 3:7-9 For you yourselves know how you ought to follow us, for we were not disorderly among you; {8} nor did we eat anyone's bread free of charge, but worked with labor and toil night and day, that we might not be a burden to any of you, {9} not because we do not have authority, but to make ourselves an example of how you should follow us.</a:t>
            </a:r>
            <a:endParaRPr lang="en-US" sz="3100" dirty="0"/>
          </a:p>
        </p:txBody>
      </p:sp>
    </p:spTree>
    <p:extLst>
      <p:ext uri="{BB962C8B-B14F-4D97-AF65-F5344CB8AC3E}">
        <p14:creationId xmlns:p14="http://schemas.microsoft.com/office/powerpoint/2010/main" val="238156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5D43-4E12-DE52-9FF0-508052DC8E86}"/>
              </a:ext>
            </a:extLst>
          </p:cNvPr>
          <p:cNvSpPr>
            <a:spLocks noGrp="1"/>
          </p:cNvSpPr>
          <p:nvPr>
            <p:ph type="title"/>
          </p:nvPr>
        </p:nvSpPr>
        <p:spPr>
          <a:xfrm>
            <a:off x="0" y="0"/>
            <a:ext cx="9144000" cy="1695450"/>
          </a:xfrm>
        </p:spPr>
        <p:txBody>
          <a:bodyPr>
            <a:normAutofit fontScale="90000"/>
          </a:bodyPr>
          <a:lstStyle/>
          <a:p>
            <a:pPr marL="342900" marR="0" lvl="0" indent="-342900">
              <a:lnSpc>
                <a:spcPct val="95000"/>
              </a:lnSpc>
              <a:buFont typeface="+mj-lt"/>
              <a:buAutoNum type="romanUcPeriod" startAt="3"/>
            </a:pPr>
            <a:r>
              <a:rPr lang="en-US" sz="4400" b="1" kern="100" dirty="0">
                <a:solidFill>
                  <a:srgbClr val="FF0000"/>
                </a:solidFill>
                <a:effectLst/>
                <a:ea typeface="Aptos" panose="020B0004020202020204" pitchFamily="34" charset="0"/>
                <a:cs typeface="Times New Roman" panose="02020603050405020304" pitchFamily="18" charset="0"/>
              </a:rPr>
              <a:t> OBSERVES OTHER CHRISTIANS AND LEARNS FROM THEM</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A79FC0B-1953-643B-8DC8-C152F57FF84B}"/>
              </a:ext>
            </a:extLst>
          </p:cNvPr>
          <p:cNvSpPr>
            <a:spLocks noGrp="1"/>
          </p:cNvSpPr>
          <p:nvPr>
            <p:ph idx="1"/>
          </p:nvPr>
        </p:nvSpPr>
        <p:spPr>
          <a:xfrm>
            <a:off x="220337" y="1695450"/>
            <a:ext cx="8923663" cy="5162549"/>
          </a:xfrm>
        </p:spPr>
        <p:txBody>
          <a:bodyPr/>
          <a:lstStyle/>
          <a:p>
            <a:pPr marL="457200" marR="0" lvl="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NOTE THE PATTERN Phil 3:17 Brethren, join in following my example, and </a:t>
            </a:r>
            <a:r>
              <a:rPr lang="en-US" u="sng" kern="100" dirty="0">
                <a:ea typeface="Aptos" panose="020B0004020202020204" pitchFamily="34" charset="0"/>
                <a:cs typeface="Times New Roman" panose="02020603050405020304" pitchFamily="18" charset="0"/>
              </a:rPr>
              <a:t>note those who so walk, as you have us for a pattern</a:t>
            </a:r>
            <a:r>
              <a:rPr lang="en-US" kern="100" dirty="0">
                <a:ea typeface="Aptos" panose="020B0004020202020204" pitchFamily="34" charset="0"/>
                <a:cs typeface="Times New Roman" panose="02020603050405020304" pitchFamily="18" charset="0"/>
              </a:rPr>
              <a: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LEARN FROM ANTS - Prov 6: 6 Go to the ant, you sluggard! Consider her ways and be wise,</a:t>
            </a:r>
            <a:endParaRPr lang="en-US" dirty="0"/>
          </a:p>
          <a:p>
            <a:endParaRPr lang="en-US" dirty="0"/>
          </a:p>
        </p:txBody>
      </p:sp>
    </p:spTree>
    <p:extLst>
      <p:ext uri="{BB962C8B-B14F-4D97-AF65-F5344CB8AC3E}">
        <p14:creationId xmlns:p14="http://schemas.microsoft.com/office/powerpoint/2010/main" val="282802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12E76-5A98-4DE6-D269-D98505975917}"/>
              </a:ext>
            </a:extLst>
          </p:cNvPr>
          <p:cNvSpPr>
            <a:spLocks noGrp="1"/>
          </p:cNvSpPr>
          <p:nvPr>
            <p:ph type="title"/>
          </p:nvPr>
        </p:nvSpPr>
        <p:spPr>
          <a:xfrm>
            <a:off x="0" y="0"/>
            <a:ext cx="9144000" cy="1600200"/>
          </a:xfrm>
        </p:spPr>
        <p:txBody>
          <a:bodyPr>
            <a:normAutofit/>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IV.  WEEPS OVER SIN </a:t>
            </a:r>
            <a:br>
              <a:rPr lang="en-US" sz="4400" b="1" kern="100" dirty="0">
                <a:solidFill>
                  <a:srgbClr val="FF0000"/>
                </a:solidFill>
                <a:effectLst/>
                <a:ea typeface="Aptos" panose="020B0004020202020204" pitchFamily="34" charset="0"/>
                <a:cs typeface="Times New Roman" panose="02020603050405020304" pitchFamily="18" charset="0"/>
              </a:rPr>
            </a:br>
            <a:r>
              <a:rPr lang="en-US" sz="4400" b="1" kern="100" dirty="0">
                <a:solidFill>
                  <a:srgbClr val="FF0000"/>
                </a:solidFill>
                <a:effectLst/>
                <a:ea typeface="Aptos" panose="020B0004020202020204" pitchFamily="34" charset="0"/>
                <a:cs typeface="Times New Roman" panose="02020603050405020304" pitchFamily="18" charset="0"/>
              </a:rPr>
              <a:t>AND THE LOST</a:t>
            </a:r>
            <a:endParaRPr lang="en-US" sz="4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473C941-A6EC-CEFF-AF78-B019C805E6BF}"/>
              </a:ext>
            </a:extLst>
          </p:cNvPr>
          <p:cNvSpPr>
            <a:spLocks noGrp="1"/>
          </p:cNvSpPr>
          <p:nvPr>
            <p:ph idx="1"/>
          </p:nvPr>
        </p:nvSpPr>
        <p:spPr>
          <a:xfrm>
            <a:off x="220337" y="1600200"/>
            <a:ext cx="8923663" cy="5257799"/>
          </a:xfrm>
        </p:spPr>
        <p:txBody>
          <a:bodyPr>
            <a:normAutofit fontScale="85000" lnSpcReduction="20000"/>
          </a:bodyPr>
          <a:lstStyle/>
          <a:p>
            <a:pPr marL="457200" indent="-457200">
              <a:lnSpc>
                <a:spcPct val="100000"/>
              </a:lnSpc>
              <a:buFont typeface="+mj-lt"/>
              <a:buAutoNum type="alphaUcPeriod"/>
            </a:pPr>
            <a:r>
              <a:rPr lang="en-US" sz="3500" kern="100" dirty="0">
                <a:ea typeface="Aptos" panose="020B0004020202020204" pitchFamily="34" charset="0"/>
                <a:cs typeface="Times New Roman" panose="02020603050405020304" pitchFamily="18" charset="0"/>
              </a:rPr>
              <a:t>ENEMIES OF THE CROSS - Phil 3:18 For many walk, of whom I have told you often, and now </a:t>
            </a:r>
            <a:r>
              <a:rPr lang="en-US" sz="3500" u="sng" kern="100" dirty="0">
                <a:ea typeface="Aptos" panose="020B0004020202020204" pitchFamily="34" charset="0"/>
                <a:cs typeface="Times New Roman" panose="02020603050405020304" pitchFamily="18" charset="0"/>
              </a:rPr>
              <a:t>tell you even weeping</a:t>
            </a:r>
            <a:r>
              <a:rPr lang="en-US" sz="3500" kern="100" dirty="0">
                <a:ea typeface="Aptos" panose="020B0004020202020204" pitchFamily="34" charset="0"/>
                <a:cs typeface="Times New Roman" panose="02020603050405020304" pitchFamily="18" charset="0"/>
              </a:rPr>
              <a:t>, that they are the enemies of the cross of Christ:</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buFont typeface="+mj-lt"/>
              <a:buAutoNum type="alphaUcPeriod"/>
            </a:pPr>
            <a:r>
              <a:rPr lang="en-US" sz="3500" kern="100" dirty="0">
                <a:ea typeface="Aptos" panose="020B0004020202020204" pitchFamily="34" charset="0"/>
                <a:cs typeface="Times New Roman" panose="02020603050405020304" pitchFamily="18" charset="0"/>
              </a:rPr>
              <a:t>JESUS WEPT OVER JERUSALEM </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100000"/>
              </a:lnSpc>
              <a:buFont typeface="+mj-lt"/>
              <a:buAutoNum type="arabicPeriod"/>
            </a:pPr>
            <a:r>
              <a:rPr lang="en-US" sz="3500" kern="100" dirty="0">
                <a:ea typeface="Aptos" panose="020B0004020202020204" pitchFamily="34" charset="0"/>
                <a:cs typeface="Times New Roman" panose="02020603050405020304" pitchFamily="18" charset="0"/>
              </a:rPr>
              <a:t>Luke 19:41 Now as He drew near, He saw the city (Jerusalem) and wept over it, </a:t>
            </a:r>
            <a:endParaRPr lang="en-US" sz="3500"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100000"/>
              </a:lnSpc>
              <a:spcAft>
                <a:spcPts val="800"/>
              </a:spcAft>
              <a:buFont typeface="+mj-lt"/>
              <a:buAutoNum type="arabicPeriod"/>
            </a:pPr>
            <a:r>
              <a:rPr lang="en-US" sz="3500" kern="100" dirty="0">
                <a:ea typeface="Aptos" panose="020B0004020202020204" pitchFamily="34" charset="0"/>
                <a:cs typeface="Times New Roman" panose="02020603050405020304" pitchFamily="18" charset="0"/>
              </a:rPr>
              <a:t>Mat 23:37 "O Jerusalem, Jerusalem, the one who kills the prophets and stones those who are sent to her! How often I wanted to gather your children together, as a hen gathers her chicks under her wings, but you were not willing!</a:t>
            </a:r>
            <a:endParaRPr lang="en-US" sz="3500" dirty="0"/>
          </a:p>
        </p:txBody>
      </p:sp>
    </p:spTree>
    <p:extLst>
      <p:ext uri="{BB962C8B-B14F-4D97-AF65-F5344CB8AC3E}">
        <p14:creationId xmlns:p14="http://schemas.microsoft.com/office/powerpoint/2010/main" val="142957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59D8-DCD9-EC1D-C288-EBA27FC62858}"/>
              </a:ext>
            </a:extLst>
          </p:cNvPr>
          <p:cNvSpPr>
            <a:spLocks noGrp="1"/>
          </p:cNvSpPr>
          <p:nvPr>
            <p:ph type="title"/>
          </p:nvPr>
        </p:nvSpPr>
        <p:spPr>
          <a:xfrm>
            <a:off x="0" y="0"/>
            <a:ext cx="9144000" cy="1695450"/>
          </a:xfrm>
        </p:spPr>
        <p:txBody>
          <a:bodyPr>
            <a:normAutofit/>
          </a:bodyPr>
          <a:lstStyle/>
          <a:p>
            <a:pPr marL="0" marR="0">
              <a:lnSpc>
                <a:spcPct val="95000"/>
              </a:lnSpc>
              <a:spcAft>
                <a:spcPts val="800"/>
              </a:spcAft>
              <a:buNone/>
            </a:pPr>
            <a:r>
              <a:rPr lang="en-US" sz="3900" b="1" kern="100" dirty="0">
                <a:solidFill>
                  <a:srgbClr val="FF0000"/>
                </a:solidFill>
                <a:effectLst/>
                <a:ea typeface="Aptos" panose="020B0004020202020204" pitchFamily="34" charset="0"/>
                <a:cs typeface="Times New Roman" panose="02020603050405020304" pitchFamily="18" charset="0"/>
              </a:rPr>
              <a:t>V. GLORIES IN THE CROSS RATHER THAN BEING ENEMIES OF IT</a:t>
            </a:r>
            <a:endParaRPr lang="en-US" sz="39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89F04E4-1C12-4092-6D76-8E87BE403A3D}"/>
              </a:ext>
            </a:extLst>
          </p:cNvPr>
          <p:cNvSpPr>
            <a:spLocks noGrp="1"/>
          </p:cNvSpPr>
          <p:nvPr>
            <p:ph idx="1"/>
          </p:nvPr>
        </p:nvSpPr>
        <p:spPr>
          <a:xfrm>
            <a:off x="220337" y="1695450"/>
            <a:ext cx="8923663" cy="5162549"/>
          </a:xfrm>
        </p:spPr>
        <p:txBody>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ENEMIES OF THE CROSS - Phil 3:18 For many walk, of whom I have told you often, and now tell you even weeping, that </a:t>
            </a:r>
            <a:r>
              <a:rPr lang="en-US" u="sng" kern="100" dirty="0">
                <a:ea typeface="Aptos" panose="020B0004020202020204" pitchFamily="34" charset="0"/>
                <a:cs typeface="Times New Roman" panose="02020603050405020304" pitchFamily="18" charset="0"/>
              </a:rPr>
              <a:t>they are the enemies of the cross of Christ</a:t>
            </a:r>
            <a:r>
              <a:rPr lang="en-US" kern="100" dirty="0">
                <a:ea typeface="Aptos" panose="020B0004020202020204" pitchFamily="34" charset="0"/>
                <a:cs typeface="Times New Roman" panose="02020603050405020304" pitchFamily="18" charset="0"/>
              </a:rPr>
              <a: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BOAST IN THE CROSS - Gal 6:14 But God forbid that I should boast except in the cross of our Lord Jesus Christ, by whom the world has been crucified to me, and I to the world.</a:t>
            </a:r>
            <a:endParaRPr lang="en-US" dirty="0"/>
          </a:p>
        </p:txBody>
      </p:sp>
    </p:spTree>
    <p:extLst>
      <p:ext uri="{BB962C8B-B14F-4D97-AF65-F5344CB8AC3E}">
        <p14:creationId xmlns:p14="http://schemas.microsoft.com/office/powerpoint/2010/main" val="196022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103E2-FB64-CE14-148C-35B4466C04AD}"/>
              </a:ext>
            </a:extLst>
          </p:cNvPr>
          <p:cNvSpPr>
            <a:spLocks noGrp="1"/>
          </p:cNvSpPr>
          <p:nvPr>
            <p:ph type="title"/>
          </p:nvPr>
        </p:nvSpPr>
        <p:spPr>
          <a:xfrm>
            <a:off x="0" y="0"/>
            <a:ext cx="9144000" cy="1733550"/>
          </a:xfrm>
        </p:spPr>
        <p:txBody>
          <a:bodyPr>
            <a:normAutofit fontScale="90000"/>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VI.  WORSHIPS THE TRUE GOD RATHER THAN THEIR APPETITES</a:t>
            </a:r>
            <a:endParaRPr lang="en-US" sz="4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26849F1-35DB-ED20-6D65-84C0BB0F21D4}"/>
              </a:ext>
            </a:extLst>
          </p:cNvPr>
          <p:cNvSpPr>
            <a:spLocks noGrp="1"/>
          </p:cNvSpPr>
          <p:nvPr>
            <p:ph idx="1"/>
          </p:nvPr>
        </p:nvSpPr>
        <p:spPr>
          <a:xfrm>
            <a:off x="220337" y="1581150"/>
            <a:ext cx="8923663" cy="5276849"/>
          </a:xfrm>
        </p:spPr>
        <p:txBody>
          <a:bodyPr>
            <a:normAutofit fontScale="92500" lnSpcReduction="10000"/>
          </a:bodyPr>
          <a:lstStyle/>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MIND EARTHLY THINGS - Phil 3:19 whose end is destruction, </a:t>
            </a:r>
            <a:r>
              <a:rPr lang="en-US" u="sng" kern="100" dirty="0">
                <a:ea typeface="Aptos" panose="020B0004020202020204" pitchFamily="34" charset="0"/>
                <a:cs typeface="Times New Roman" panose="02020603050405020304" pitchFamily="18" charset="0"/>
              </a:rPr>
              <a:t>whose god is their appetite</a:t>
            </a:r>
            <a:r>
              <a:rPr lang="en-US" kern="100" dirty="0">
                <a:ea typeface="Aptos" panose="020B0004020202020204" pitchFamily="34" charset="0"/>
                <a:cs typeface="Times New Roman" panose="02020603050405020304" pitchFamily="18" charset="0"/>
              </a:rPr>
              <a:t> and whose glory is in their shame; who set their mind on earthly things.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DO NOT LOVE THE WORLD - 1 John 2:15–17  Do not love the world or the things in the world. If anyone loves the world, the love of the Father is not in him. </a:t>
            </a:r>
            <a:r>
              <a:rPr lang="en-US" kern="100" baseline="30000" dirty="0">
                <a:ea typeface="Aptos" panose="020B0004020202020204" pitchFamily="34" charset="0"/>
                <a:cs typeface="Times New Roman" panose="02020603050405020304" pitchFamily="18" charset="0"/>
              </a:rPr>
              <a:t>16</a:t>
            </a:r>
            <a:r>
              <a:rPr lang="en-US" kern="100" dirty="0">
                <a:ea typeface="Aptos" panose="020B0004020202020204" pitchFamily="34" charset="0"/>
                <a:cs typeface="Times New Roman" panose="02020603050405020304" pitchFamily="18" charset="0"/>
              </a:rPr>
              <a:t> For all that is in the world—the lust of the flesh, the lust of the eyes, and the pride of life—is not of the Father but is of the world. </a:t>
            </a:r>
            <a:r>
              <a:rPr lang="en-US" kern="100" baseline="30000" dirty="0">
                <a:ea typeface="Aptos" panose="020B0004020202020204" pitchFamily="34" charset="0"/>
                <a:cs typeface="Times New Roman" panose="02020603050405020304" pitchFamily="18" charset="0"/>
              </a:rPr>
              <a:t>17</a:t>
            </a:r>
            <a:r>
              <a:rPr lang="en-US" kern="100" dirty="0">
                <a:ea typeface="Aptos" panose="020B0004020202020204" pitchFamily="34" charset="0"/>
                <a:cs typeface="Times New Roman" panose="02020603050405020304" pitchFamily="18" charset="0"/>
              </a:rPr>
              <a:t> And the world is passing away, and the lust of it; but he who does the will of God abides forever.</a:t>
            </a:r>
            <a:endParaRPr lang="en-US" dirty="0"/>
          </a:p>
        </p:txBody>
      </p:sp>
    </p:spTree>
    <p:extLst>
      <p:ext uri="{BB962C8B-B14F-4D97-AF65-F5344CB8AC3E}">
        <p14:creationId xmlns:p14="http://schemas.microsoft.com/office/powerpoint/2010/main" val="342949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59C5-BC76-827B-8704-877D909543DC}"/>
              </a:ext>
            </a:extLst>
          </p:cNvPr>
          <p:cNvSpPr>
            <a:spLocks noGrp="1"/>
          </p:cNvSpPr>
          <p:nvPr>
            <p:ph type="title"/>
          </p:nvPr>
        </p:nvSpPr>
        <p:spPr>
          <a:xfrm>
            <a:off x="0" y="0"/>
            <a:ext cx="9144000" cy="1657350"/>
          </a:xfrm>
        </p:spPr>
        <p:txBody>
          <a:bodyPr>
            <a:normAutofit fontScale="90000"/>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VII.  GLORIES IN GODLINESS RATHER THAN SHAMEFUL THINGS</a:t>
            </a:r>
            <a:endParaRPr lang="en-US" sz="4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16A8A2E-D54B-A0C1-0112-BA83DA2DFD1C}"/>
              </a:ext>
            </a:extLst>
          </p:cNvPr>
          <p:cNvSpPr>
            <a:spLocks noGrp="1"/>
          </p:cNvSpPr>
          <p:nvPr>
            <p:ph idx="1"/>
          </p:nvPr>
        </p:nvSpPr>
        <p:spPr>
          <a:xfrm>
            <a:off x="220337" y="1524000"/>
            <a:ext cx="8923663" cy="5333999"/>
          </a:xfrm>
        </p:spPr>
        <p:txBody>
          <a:bodyPr>
            <a:normAutofit fontScale="92500" lnSpcReduction="20000"/>
          </a:bodyPr>
          <a:lstStyle/>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PLEASE SELF - Phil 3:19 whose end is destruction, whose god is their appetite and </a:t>
            </a:r>
            <a:r>
              <a:rPr lang="en-US" u="sng" kern="100" dirty="0">
                <a:ea typeface="Aptos" panose="020B0004020202020204" pitchFamily="34" charset="0"/>
                <a:cs typeface="Times New Roman" panose="02020603050405020304" pitchFamily="18" charset="0"/>
              </a:rPr>
              <a:t>whose glory is in their shame</a:t>
            </a:r>
            <a:r>
              <a:rPr lang="en-US" kern="100" dirty="0">
                <a:ea typeface="Aptos" panose="020B0004020202020204" pitchFamily="34" charset="0"/>
                <a:cs typeface="Times New Roman" panose="02020603050405020304" pitchFamily="18" charset="0"/>
              </a:rPr>
              <a:t>; who set their mind on earthly things.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PLEASING GOD - 1 John 3:22  And whatever we ask we receive from Him, because we keep His commandments and do those things that are pleasing in His sight.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FULLY PLEASING THE LORD - Colossians 1:10  that you may walk worthy of the Lord, fully pleasing Him, being fruitful in every good work and increasing in the knowledge of God;</a:t>
            </a:r>
            <a:endParaRPr lang="en-US" dirty="0"/>
          </a:p>
        </p:txBody>
      </p:sp>
    </p:spTree>
    <p:extLst>
      <p:ext uri="{BB962C8B-B14F-4D97-AF65-F5344CB8AC3E}">
        <p14:creationId xmlns:p14="http://schemas.microsoft.com/office/powerpoint/2010/main" val="92043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E5EC-A467-1B60-F2F4-BAD9DBD672FC}"/>
              </a:ext>
            </a:extLst>
          </p:cNvPr>
          <p:cNvSpPr>
            <a:spLocks noGrp="1"/>
          </p:cNvSpPr>
          <p:nvPr>
            <p:ph type="title"/>
          </p:nvPr>
        </p:nvSpPr>
        <p:spPr>
          <a:xfrm>
            <a:off x="0" y="0"/>
            <a:ext cx="9144000" cy="1657350"/>
          </a:xfrm>
        </p:spPr>
        <p:txBody>
          <a:bodyPr>
            <a:normAutofit fontScale="90000"/>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VIII. SETS MIND ON HEAVENLY THINGS RATHER THAN EARTHLY</a:t>
            </a:r>
            <a:endParaRPr lang="en-US" sz="4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107A7DB-EEFF-6E65-5ADE-6BBF29037E0E}"/>
              </a:ext>
            </a:extLst>
          </p:cNvPr>
          <p:cNvSpPr>
            <a:spLocks noGrp="1"/>
          </p:cNvSpPr>
          <p:nvPr>
            <p:ph idx="1"/>
          </p:nvPr>
        </p:nvSpPr>
        <p:spPr>
          <a:xfrm>
            <a:off x="220337" y="1428750"/>
            <a:ext cx="8923663" cy="5429249"/>
          </a:xfrm>
        </p:spPr>
        <p:txBody>
          <a:bodyPr>
            <a:normAutofit fontScale="77500" lnSpcReduction="20000"/>
          </a:bodyPr>
          <a:lstStyle/>
          <a:p>
            <a:pPr marL="457200" marR="0" lvl="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MIND EARTHLY THINGS - Phil 3:19 whose end is destruction, whose god is their appetite and whose glory is in their shame; who </a:t>
            </a:r>
            <a:r>
              <a:rPr lang="en-US" u="sng" kern="100" dirty="0">
                <a:ea typeface="Aptos" panose="020B0004020202020204" pitchFamily="34" charset="0"/>
                <a:cs typeface="Times New Roman" panose="02020603050405020304" pitchFamily="18" charset="0"/>
              </a:rPr>
              <a:t>set their mind on earthly things</a:t>
            </a:r>
            <a:r>
              <a:rPr lang="en-US" kern="100" dirty="0">
                <a:ea typeface="Aptos" panose="020B0004020202020204" pitchFamily="34" charset="0"/>
                <a:cs typeface="Times New Roman" panose="02020603050405020304" pitchFamily="18" charset="0"/>
              </a:rPr>
              <a: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WHAT IS SEEN IS TEMPORARY - 2 Cor 4:18 while we do not look at the things which are seen, but at the things which are not seen. For the things which are seen are temporary, but the things which are not seen are eternal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SET MIND ON THINGS ABOVE - Colossians 3:1–4  If then you were raised with Christ, seek those things which are above, where Christ is, sitting at the right hand of God. </a:t>
            </a:r>
            <a:r>
              <a:rPr lang="en-US" kern="100" baseline="30000" dirty="0">
                <a:ea typeface="Aptos" panose="020B0004020202020204" pitchFamily="34" charset="0"/>
                <a:cs typeface="Times New Roman" panose="02020603050405020304" pitchFamily="18" charset="0"/>
              </a:rPr>
              <a:t>2</a:t>
            </a:r>
            <a:r>
              <a:rPr lang="en-US" kern="100" dirty="0">
                <a:ea typeface="Aptos" panose="020B0004020202020204" pitchFamily="34" charset="0"/>
                <a:cs typeface="Times New Roman" panose="02020603050405020304" pitchFamily="18" charset="0"/>
              </a:rPr>
              <a:t> Set your mind on things above, not on things on the earth. </a:t>
            </a:r>
            <a:r>
              <a:rPr lang="en-US" kern="100" baseline="30000" dirty="0">
                <a:ea typeface="Aptos" panose="020B0004020202020204" pitchFamily="34" charset="0"/>
                <a:cs typeface="Times New Roman" panose="02020603050405020304" pitchFamily="18" charset="0"/>
              </a:rPr>
              <a:t>3</a:t>
            </a:r>
            <a:r>
              <a:rPr lang="en-US" kern="100" dirty="0">
                <a:ea typeface="Aptos" panose="020B0004020202020204" pitchFamily="34" charset="0"/>
                <a:cs typeface="Times New Roman" panose="02020603050405020304" pitchFamily="18" charset="0"/>
              </a:rPr>
              <a:t> For you died, and your life is hidden with Christ in God. 4 When Christ who is our life appears, then you also will appear with Him in glory.</a:t>
            </a:r>
            <a:endParaRPr lang="en-US" dirty="0"/>
          </a:p>
        </p:txBody>
      </p:sp>
    </p:spTree>
    <p:extLst>
      <p:ext uri="{BB962C8B-B14F-4D97-AF65-F5344CB8AC3E}">
        <p14:creationId xmlns:p14="http://schemas.microsoft.com/office/powerpoint/2010/main" val="180404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57F21-88F4-4F65-530B-0EC36C350AA4}"/>
              </a:ext>
            </a:extLst>
          </p:cNvPr>
          <p:cNvSpPr>
            <a:spLocks noGrp="1"/>
          </p:cNvSpPr>
          <p:nvPr>
            <p:ph type="title"/>
          </p:nvPr>
        </p:nvSpPr>
        <p:spPr/>
        <p:txBody>
          <a:bodyPr>
            <a:normAutofit/>
          </a:bodyPr>
          <a:lstStyle/>
          <a:p>
            <a:pPr marL="0" marR="0">
              <a:lnSpc>
                <a:spcPct val="9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IX.  KNOWS WHERE HOME IS</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2516750-8F4F-049B-7B81-AE9C197AF1F4}"/>
              </a:ext>
            </a:extLst>
          </p:cNvPr>
          <p:cNvSpPr>
            <a:spLocks noGrp="1"/>
          </p:cNvSpPr>
          <p:nvPr>
            <p:ph idx="1"/>
          </p:nvPr>
        </p:nvSpPr>
        <p:spPr/>
        <p:txBody>
          <a:bodyPr>
            <a:normAutofit fontScale="92500" lnSpcReduction="10000"/>
          </a:bodyPr>
          <a:lstStyle/>
          <a:p>
            <a:pPr marL="342900" marR="0" lvl="0" indent="-342900">
              <a:lnSpc>
                <a:spcPct val="95000"/>
              </a:lnSpc>
              <a:buFont typeface="+mj-lt"/>
              <a:buAutoNum type="alphaUcPeriod"/>
            </a:pPr>
            <a:r>
              <a:rPr lang="en-US" kern="100" dirty="0">
                <a:ea typeface="Aptos" panose="020B0004020202020204" pitchFamily="34" charset="0"/>
                <a:cs typeface="Times New Roman" panose="02020603050405020304" pitchFamily="18" charset="0"/>
              </a:rPr>
              <a:t>CITIZENS OF HEAVEN - Phil 3:20 For our citizenship is in heaven, from which we also eagerly wait for the Savior, the Lord Jesus Christ,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95000"/>
              </a:lnSpc>
              <a:buFont typeface="+mj-lt"/>
              <a:buAutoNum type="alphaUcPeriod"/>
            </a:pPr>
            <a:r>
              <a:rPr lang="en-US" kern="100" dirty="0">
                <a:ea typeface="Aptos" panose="020B0004020202020204" pitchFamily="34" charset="0"/>
                <a:cs typeface="Times New Roman" panose="02020603050405020304" pitchFamily="18" charset="0"/>
              </a:rPr>
              <a:t>JESUS IS PREPARING A PLACE FOR US - John 14:1–4  “Let not your heart be troubled; you believe in God, believe also in Me. </a:t>
            </a:r>
            <a:r>
              <a:rPr lang="en-US" kern="100" baseline="30000" dirty="0">
                <a:ea typeface="Aptos" panose="020B0004020202020204" pitchFamily="34" charset="0"/>
                <a:cs typeface="Times New Roman" panose="02020603050405020304" pitchFamily="18" charset="0"/>
              </a:rPr>
              <a:t>2</a:t>
            </a:r>
            <a:r>
              <a:rPr lang="en-US" kern="100" dirty="0">
                <a:ea typeface="Aptos" panose="020B0004020202020204" pitchFamily="34" charset="0"/>
                <a:cs typeface="Times New Roman" panose="02020603050405020304" pitchFamily="18" charset="0"/>
              </a:rPr>
              <a:t> In My Father’s house are many mansions; if it were not so, I would have told you. I go to prepare a place for you. </a:t>
            </a:r>
            <a:r>
              <a:rPr lang="en-US" kern="100" baseline="30000" dirty="0">
                <a:ea typeface="Aptos" panose="020B0004020202020204" pitchFamily="34" charset="0"/>
                <a:cs typeface="Times New Roman" panose="02020603050405020304" pitchFamily="18" charset="0"/>
              </a:rPr>
              <a:t>3</a:t>
            </a:r>
            <a:r>
              <a:rPr lang="en-US" kern="100" dirty="0">
                <a:ea typeface="Aptos" panose="020B0004020202020204" pitchFamily="34" charset="0"/>
                <a:cs typeface="Times New Roman" panose="02020603050405020304" pitchFamily="18" charset="0"/>
              </a:rPr>
              <a:t> And if I go and prepare a place for you, I will come again and receive you to Myself; that where I am, there you may be also. </a:t>
            </a:r>
            <a:r>
              <a:rPr lang="en-US" kern="100" baseline="30000" dirty="0">
                <a:ea typeface="Aptos" panose="020B0004020202020204" pitchFamily="34" charset="0"/>
                <a:cs typeface="Times New Roman" panose="02020603050405020304" pitchFamily="18" charset="0"/>
              </a:rPr>
              <a:t>4</a:t>
            </a:r>
            <a:r>
              <a:rPr lang="en-US" kern="100" dirty="0">
                <a:ea typeface="Aptos" panose="020B0004020202020204" pitchFamily="34" charset="0"/>
                <a:cs typeface="Times New Roman" panose="02020603050405020304" pitchFamily="18" charset="0"/>
              </a:rPr>
              <a:t> And where I go you know, and the way you know.”</a:t>
            </a:r>
            <a:endParaRPr lang="en-US" dirty="0"/>
          </a:p>
        </p:txBody>
      </p:sp>
    </p:spTree>
    <p:extLst>
      <p:ext uri="{BB962C8B-B14F-4D97-AF65-F5344CB8AC3E}">
        <p14:creationId xmlns:p14="http://schemas.microsoft.com/office/powerpoint/2010/main" val="410054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3761C-3359-6048-1F7A-135D92437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C82AE-7411-6DD0-3BE2-E5E9E0B82020}"/>
              </a:ext>
            </a:extLst>
          </p:cNvPr>
          <p:cNvSpPr>
            <a:spLocks noGrp="1"/>
          </p:cNvSpPr>
          <p:nvPr>
            <p:ph type="title"/>
          </p:nvPr>
        </p:nvSpPr>
        <p:spPr/>
        <p:txBody>
          <a:bodyPr>
            <a:normAutofit/>
          </a:bodyPr>
          <a:lstStyle/>
          <a:p>
            <a:pPr marL="0" marR="0">
              <a:lnSpc>
                <a:spcPct val="9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IX.  KNOWS WHERE HOME IS</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FFF2DFA-F460-AB0C-FF25-B90F5A504F43}"/>
              </a:ext>
            </a:extLst>
          </p:cNvPr>
          <p:cNvSpPr>
            <a:spLocks noGrp="1"/>
          </p:cNvSpPr>
          <p:nvPr>
            <p:ph idx="1"/>
          </p:nvPr>
        </p:nvSpPr>
        <p:spPr/>
        <p:txBody>
          <a:bodyPr>
            <a:normAutofit fontScale="92500" lnSpcReduction="20000"/>
          </a:bodyPr>
          <a:lstStyle/>
          <a:p>
            <a:pPr marL="514350" marR="0" lvl="0" indent="-514350">
              <a:lnSpc>
                <a:spcPct val="100000"/>
              </a:lnSpc>
              <a:buFont typeface="+mj-lt"/>
              <a:buAutoNum type="alphaUcPeriod" startAt="3"/>
            </a:pPr>
            <a:r>
              <a:rPr lang="en-US" kern="100" dirty="0">
                <a:ea typeface="Aptos" panose="020B0004020202020204" pitchFamily="34" charset="0"/>
                <a:cs typeface="Times New Roman" panose="02020603050405020304" pitchFamily="18" charset="0"/>
              </a:rPr>
              <a:t>GOD PREPARED A CITY FOR US - Heb 11:13-16 These al l died in faith, not having received the promises, but having seen them afar off were assured of them, embraced &lt; them&gt; and confessed that they were strangers and pilgrims on the earth. {14} For those who say such things declare plainly that they seek a homeland. {15} And truly if they had called to mind that country from which they had come out, they would have had opportunity to return. {16} But now they desire a better, that is, a heavenly country Therefore God is not ashamed to be called their God, for He has prepared a city for them.</a:t>
            </a:r>
            <a:endParaRPr lang="en-US" dirty="0"/>
          </a:p>
        </p:txBody>
      </p:sp>
    </p:spTree>
    <p:extLst>
      <p:ext uri="{BB962C8B-B14F-4D97-AF65-F5344CB8AC3E}">
        <p14:creationId xmlns:p14="http://schemas.microsoft.com/office/powerpoint/2010/main" val="1842672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5CFA-F7ED-B71F-68B3-5283BC6AD592}"/>
              </a:ext>
            </a:extLst>
          </p:cNvPr>
          <p:cNvSpPr>
            <a:spLocks noGrp="1"/>
          </p:cNvSpPr>
          <p:nvPr>
            <p:ph type="title"/>
          </p:nvPr>
        </p:nvSpPr>
        <p:spPr>
          <a:xfrm>
            <a:off x="0" y="0"/>
            <a:ext cx="9144000" cy="180975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X.  ANTICIPATES </a:t>
            </a:r>
            <a:br>
              <a:rPr lang="en-US" sz="4400" b="1" kern="100" dirty="0">
                <a:solidFill>
                  <a:srgbClr val="FF0000"/>
                </a:solidFill>
                <a:effectLst/>
                <a:ea typeface="Aptos" panose="020B0004020202020204" pitchFamily="34" charset="0"/>
                <a:cs typeface="Times New Roman" panose="02020603050405020304" pitchFamily="18" charset="0"/>
              </a:rPr>
            </a:br>
            <a:r>
              <a:rPr lang="en-US" sz="4400" b="1" kern="100" dirty="0">
                <a:solidFill>
                  <a:srgbClr val="FF0000"/>
                </a:solidFill>
                <a:effectLst/>
                <a:ea typeface="Aptos" panose="020B0004020202020204" pitchFamily="34" charset="0"/>
                <a:cs typeface="Times New Roman" panose="02020603050405020304" pitchFamily="18" charset="0"/>
              </a:rPr>
              <a:t>THE RETURN OF CHRIST</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909A42C-9E41-A4C0-51D6-7B7909D04A20}"/>
              </a:ext>
            </a:extLst>
          </p:cNvPr>
          <p:cNvSpPr>
            <a:spLocks noGrp="1"/>
          </p:cNvSpPr>
          <p:nvPr>
            <p:ph idx="1"/>
          </p:nvPr>
        </p:nvSpPr>
        <p:spPr>
          <a:xfrm>
            <a:off x="220337" y="2038350"/>
            <a:ext cx="8923663" cy="4819649"/>
          </a:xfrm>
        </p:spPr>
        <p:txBody>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EAGERLY WAIT - Phil 3:20 For our citizenship is in heaven, from which we also </a:t>
            </a:r>
            <a:r>
              <a:rPr lang="en-US" u="sng" kern="100" dirty="0">
                <a:ea typeface="Aptos" panose="020B0004020202020204" pitchFamily="34" charset="0"/>
                <a:cs typeface="Times New Roman" panose="02020603050405020304" pitchFamily="18" charset="0"/>
              </a:rPr>
              <a:t>eagerly wait for the Savior</a:t>
            </a:r>
            <a:r>
              <a:rPr lang="en-US" kern="100" dirty="0">
                <a:ea typeface="Aptos" panose="020B0004020202020204" pitchFamily="34" charset="0"/>
                <a:cs typeface="Times New Roman" panose="02020603050405020304" pitchFamily="18" charset="0"/>
              </a:rPr>
              <a:t>, the Lord Jesus Christ,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EAGERLY WAITING - 1 Cor 1:7 so that you come short in no gift, eagerly waiting for the revelation of our Lord Jesus Christ,</a:t>
            </a:r>
            <a:endParaRPr lang="en-US" dirty="0"/>
          </a:p>
        </p:txBody>
      </p:sp>
    </p:spTree>
    <p:extLst>
      <p:ext uri="{BB962C8B-B14F-4D97-AF65-F5344CB8AC3E}">
        <p14:creationId xmlns:p14="http://schemas.microsoft.com/office/powerpoint/2010/main" val="205450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3D0D-F5B7-BC00-A191-E2E806EC70DF}"/>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XI.  ACCEPTS JESUS AS LORD</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96D0AA7-AF3E-94A5-B5E0-5F958021F170}"/>
              </a:ext>
            </a:extLst>
          </p:cNvPr>
          <p:cNvSpPr>
            <a:spLocks noGrp="1"/>
          </p:cNvSpPr>
          <p:nvPr>
            <p:ph idx="1"/>
          </p:nvPr>
        </p:nvSpPr>
        <p:spPr>
          <a:xfrm>
            <a:off x="220337" y="1325563"/>
            <a:ext cx="8923663" cy="5532436"/>
          </a:xfrm>
        </p:spPr>
        <p:txBody>
          <a:bodyPr/>
          <a:lstStyle/>
          <a:p>
            <a:pPr marL="45720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THE LORD - Phil 3:20 For our citizenship is in heaven, from which we also eagerly wait for the Savior, </a:t>
            </a:r>
            <a:r>
              <a:rPr lang="en-US" u="sng" kern="100" dirty="0">
                <a:ea typeface="Aptos" panose="020B0004020202020204" pitchFamily="34" charset="0"/>
                <a:cs typeface="Times New Roman" panose="02020603050405020304" pitchFamily="18" charset="0"/>
              </a:rPr>
              <a:t>the Lord Jesus Christ</a:t>
            </a:r>
            <a:r>
              <a:rPr lang="en-US" kern="100" dirty="0">
                <a:ea typeface="Aptos" panose="020B0004020202020204" pitchFamily="34" charset="0"/>
                <a:cs typeface="Times New Roman" panose="02020603050405020304" pitchFamily="18" charset="0"/>
              </a:rPr>
              <a: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CONTROLS OUR LIFE - Luke 6:46 "But why do you call Me 'Lord, Lord, and do not do the things which I say?</a:t>
            </a:r>
            <a:endParaRPr lang="en-US" dirty="0"/>
          </a:p>
        </p:txBody>
      </p:sp>
    </p:spTree>
    <p:extLst>
      <p:ext uri="{BB962C8B-B14F-4D97-AF65-F5344CB8AC3E}">
        <p14:creationId xmlns:p14="http://schemas.microsoft.com/office/powerpoint/2010/main" val="427916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E7830-EAE7-173C-2B55-C6D22F750325}"/>
              </a:ext>
            </a:extLst>
          </p:cNvPr>
          <p:cNvSpPr>
            <a:spLocks noGrp="1"/>
          </p:cNvSpPr>
          <p:nvPr>
            <p:ph type="title"/>
          </p:nvPr>
        </p:nvSpPr>
        <p:spPr>
          <a:xfrm>
            <a:off x="0" y="0"/>
            <a:ext cx="9144000" cy="163830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XII.  LOOKS FORWARD TO RELEASE FROM THE PHYSICAL</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CD1CEAC-09F5-13F1-45BF-B2C1CBFA7096}"/>
              </a:ext>
            </a:extLst>
          </p:cNvPr>
          <p:cNvSpPr>
            <a:spLocks noGrp="1"/>
          </p:cNvSpPr>
          <p:nvPr>
            <p:ph idx="1"/>
          </p:nvPr>
        </p:nvSpPr>
        <p:spPr>
          <a:xfrm>
            <a:off x="220337" y="1638300"/>
            <a:ext cx="8923663" cy="5219699"/>
          </a:xfrm>
        </p:spPr>
        <p:txBody>
          <a:bodyPr>
            <a:normAutofit fontScale="92500" lnSpcReduction="20000"/>
          </a:bodyPr>
          <a:lstStyle/>
          <a:p>
            <a:pPr marL="45720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TRANSFORMED BODY - Phil 3:21 who </a:t>
            </a:r>
            <a:r>
              <a:rPr lang="en-US" u="sng" kern="100" dirty="0">
                <a:ea typeface="Aptos" panose="020B0004020202020204" pitchFamily="34" charset="0"/>
                <a:cs typeface="Times New Roman" panose="02020603050405020304" pitchFamily="18" charset="0"/>
              </a:rPr>
              <a:t>will transform our lowly body that it may be conformed to His glorious body</a:t>
            </a:r>
            <a:r>
              <a:rPr lang="en-US" kern="100" dirty="0">
                <a:ea typeface="Aptos" panose="020B0004020202020204" pitchFamily="34" charset="0"/>
                <a:cs typeface="Times New Roman" panose="02020603050405020304" pitchFamily="18" charset="0"/>
              </a:rPr>
              <a:t>, according to the working by which He is able even to subdue all things to Himself,</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RAISED INCORRUPTIBLE - 1 Corinthians 15:51–52  Behold, I tell you a mystery: We shall not all sleep, but we shall all be changed—</a:t>
            </a:r>
            <a:r>
              <a:rPr lang="en-US" kern="100" baseline="30000" dirty="0">
                <a:ea typeface="Aptos" panose="020B0004020202020204" pitchFamily="34" charset="0"/>
                <a:cs typeface="Times New Roman" panose="02020603050405020304" pitchFamily="18" charset="0"/>
              </a:rPr>
              <a:t>52</a:t>
            </a:r>
            <a:r>
              <a:rPr lang="en-US" kern="100" dirty="0">
                <a:ea typeface="Aptos" panose="020B0004020202020204" pitchFamily="34" charset="0"/>
                <a:cs typeface="Times New Roman" panose="02020603050405020304" pitchFamily="18" charset="0"/>
              </a:rPr>
              <a:t> in a moment, in the twinkling of an eye, at the last trumpet. For the trumpet will sound, and the dead will be raised incorruptible, and we shall be changed.</a:t>
            </a:r>
            <a:endParaRPr lang="en-US" dirty="0"/>
          </a:p>
        </p:txBody>
      </p:sp>
    </p:spTree>
    <p:extLst>
      <p:ext uri="{BB962C8B-B14F-4D97-AF65-F5344CB8AC3E}">
        <p14:creationId xmlns:p14="http://schemas.microsoft.com/office/powerpoint/2010/main" val="9393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0CFFD-C90E-599F-0E0C-831070E9E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B6C3F-60B4-9A2A-6B52-9247434765D8}"/>
              </a:ext>
            </a:extLst>
          </p:cNvPr>
          <p:cNvSpPr>
            <a:spLocks noGrp="1"/>
          </p:cNvSpPr>
          <p:nvPr>
            <p:ph type="title"/>
          </p:nvPr>
        </p:nvSpPr>
        <p:spPr>
          <a:xfrm>
            <a:off x="0" y="0"/>
            <a:ext cx="9144000" cy="163830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XII.  LOOKS FORWARD TO RELEASE FROM THE PHYSICAL</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E4CEF8-4969-AA39-30CA-A6DFDECEDF6D}"/>
              </a:ext>
            </a:extLst>
          </p:cNvPr>
          <p:cNvSpPr>
            <a:spLocks noGrp="1"/>
          </p:cNvSpPr>
          <p:nvPr>
            <p:ph idx="1"/>
          </p:nvPr>
        </p:nvSpPr>
        <p:spPr>
          <a:xfrm>
            <a:off x="220337" y="1638300"/>
            <a:ext cx="8923663" cy="5219699"/>
          </a:xfrm>
        </p:spPr>
        <p:txBody>
          <a:bodyPr>
            <a:normAutofit/>
          </a:bodyPr>
          <a:lstStyle/>
          <a:p>
            <a:pPr marL="514350" indent="-514350">
              <a:lnSpc>
                <a:spcPct val="110000"/>
              </a:lnSpc>
              <a:spcBef>
                <a:spcPts val="0"/>
              </a:spcBef>
              <a:buFont typeface="+mj-lt"/>
              <a:buAutoNum type="alphaUcPeriod" startAt="3"/>
            </a:pPr>
            <a:r>
              <a:rPr lang="en-US" kern="100" dirty="0">
                <a:ea typeface="Aptos" panose="020B0004020202020204" pitchFamily="34" charset="0"/>
                <a:cs typeface="Times New Roman" panose="02020603050405020304" pitchFamily="18" charset="0"/>
              </a:rPr>
              <a:t>RAISED A SPIRITUAL BODY - I Cor 15:42  So also is the resurrection of the dead. The body is sown in corruption, it is raised in incorruption. {43} It is sown in dishonor, it is raised in glory. It is sown in weakness, it is raised in power. {44} It is sown a natural body, it is raised a spiritual body. There is a natural body, and there is a spiritual body.</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60132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660F2-93A5-611C-FCFB-2A482AE95FA6}"/>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XIII.  STANDS FAST IN THE LORD</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4E3DC90-0FFB-D599-A369-31CD6541395E}"/>
              </a:ext>
            </a:extLst>
          </p:cNvPr>
          <p:cNvSpPr>
            <a:spLocks noGrp="1"/>
          </p:cNvSpPr>
          <p:nvPr>
            <p:ph idx="1"/>
          </p:nvPr>
        </p:nvSpPr>
        <p:spPr/>
        <p:txBody>
          <a:bodyPr/>
          <a:lstStyle/>
          <a:p>
            <a:pPr marL="45720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STAND FAST - Phil 4:1 Therefore, my beloved and longed—for brethren, my joy and crown, </a:t>
            </a:r>
            <a:r>
              <a:rPr lang="en-US" u="sng" kern="100" dirty="0">
                <a:ea typeface="Aptos" panose="020B0004020202020204" pitchFamily="34" charset="0"/>
                <a:cs typeface="Times New Roman" panose="02020603050405020304" pitchFamily="18" charset="0"/>
              </a:rPr>
              <a:t>so stand fast in the Lord</a:t>
            </a:r>
            <a:r>
              <a:rPr lang="en-US" kern="100" dirty="0">
                <a:ea typeface="Aptos" panose="020B0004020202020204" pitchFamily="34" charset="0"/>
                <a:cs typeface="Times New Roman" panose="02020603050405020304" pitchFamily="18" charset="0"/>
              </a:rPr>
              <a:t>, beloveds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STEDFAST, IMMOVABLE - 1 Cor 15:58 Therefore, my beloved brethren, be steadfast, immovable, always abounding in the work of the Lord, knowing that your labor is not in vain in the Lord.</a:t>
            </a:r>
            <a:endParaRPr lang="en-US" dirty="0"/>
          </a:p>
        </p:txBody>
      </p:sp>
    </p:spTree>
    <p:extLst>
      <p:ext uri="{BB962C8B-B14F-4D97-AF65-F5344CB8AC3E}">
        <p14:creationId xmlns:p14="http://schemas.microsoft.com/office/powerpoint/2010/main" val="413858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D263-82A6-DADB-BAEE-462BA26AA2DA}"/>
              </a:ext>
            </a:extLst>
          </p:cNvPr>
          <p:cNvSpPr>
            <a:spLocks noGrp="1"/>
          </p:cNvSpPr>
          <p:nvPr>
            <p:ph type="title"/>
          </p:nvPr>
        </p:nvSpPr>
        <p:spPr>
          <a:xfrm>
            <a:off x="0" y="1"/>
            <a:ext cx="9144000" cy="914400"/>
          </a:xfrm>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DO YOU…</a:t>
            </a:r>
            <a:endParaRPr lang="en-US" dirty="0">
              <a:solidFill>
                <a:srgbClr val="FF0000"/>
              </a:solidFill>
            </a:endParaRPr>
          </a:p>
        </p:txBody>
      </p:sp>
      <p:sp>
        <p:nvSpPr>
          <p:cNvPr id="3" name="Content Placeholder 2">
            <a:extLst>
              <a:ext uri="{FF2B5EF4-FFF2-40B4-BE49-F238E27FC236}">
                <a16:creationId xmlns:a16="http://schemas.microsoft.com/office/drawing/2014/main" id="{07D3DC40-4215-6643-6F5C-BE8C47EC55B7}"/>
              </a:ext>
            </a:extLst>
          </p:cNvPr>
          <p:cNvSpPr>
            <a:spLocks noGrp="1"/>
          </p:cNvSpPr>
          <p:nvPr>
            <p:ph idx="1"/>
          </p:nvPr>
        </p:nvSpPr>
        <p:spPr>
          <a:xfrm>
            <a:off x="220337" y="914401"/>
            <a:ext cx="8923663" cy="5943599"/>
          </a:xfrm>
        </p:spPr>
        <p:txBody>
          <a:bodyPr>
            <a:noAutofit/>
          </a:bodyPr>
          <a:lstStyle/>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Encourage others to do right?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Set an example worth following?</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Observe other Christians and learns from them?</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Weep over sin and the lost?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Glory in the cross rather than being an enemy of it?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Worship the true God rather than your appetites?</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Glory in godliness rather than shameful things?</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Set mind on heavenly things rather than earthly?</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4000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Know where your home is?</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5143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Anticipate the return of Christ?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5143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Accept Jesús as your Lord?</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5143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Look forward to release from the physical?</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514350" marR="0" lvl="0" indent="-514350">
              <a:lnSpc>
                <a:spcPct val="10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Stand fast in the Lord?</a:t>
            </a:r>
            <a:endParaRPr lang="en-US" sz="2700" dirty="0"/>
          </a:p>
        </p:txBody>
      </p:sp>
    </p:spTree>
    <p:extLst>
      <p:ext uri="{BB962C8B-B14F-4D97-AF65-F5344CB8AC3E}">
        <p14:creationId xmlns:p14="http://schemas.microsoft.com/office/powerpoint/2010/main" val="169923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BC2F44-574F-7119-9B43-3C0FC22F4BF7}"/>
              </a:ext>
            </a:extLst>
          </p:cNvPr>
          <p:cNvPicPr>
            <a:picLocks noChangeAspect="1"/>
          </p:cNvPicPr>
          <p:nvPr/>
        </p:nvPicPr>
        <p:blipFill>
          <a:blip r:embed="rId3"/>
          <a:srcRect t="28717" b="14945"/>
          <a:stretch>
            <a:fillRect/>
          </a:stretch>
        </p:blipFill>
        <p:spPr>
          <a:xfrm>
            <a:off x="-26331" y="0"/>
            <a:ext cx="9170331" cy="6858000"/>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26330" y="1"/>
            <a:ext cx="4598330" cy="1536191"/>
          </a:xfrm>
          <a:noFill/>
        </p:spPr>
        <p:txBody>
          <a:bodyPr>
            <a:noAutofit/>
          </a:bodyPr>
          <a:lstStyle/>
          <a:p>
            <a:pPr>
              <a:lnSpc>
                <a:spcPct val="100000"/>
              </a:lnSpc>
            </a:pPr>
            <a:r>
              <a:rPr lang="en-US" sz="3200" b="1" dirty="0">
                <a:latin typeface="Arial" panose="020B0604020202020204" pitchFamily="34" charset="0"/>
                <a:cs typeface="Arial" panose="020B0604020202020204" pitchFamily="34" charset="0"/>
              </a:rPr>
              <a:t>TONIGHT’S SERMON: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A CHRISTIAN IS - 2</a:t>
            </a:r>
            <a:endParaRPr lang="en-US" sz="3200" b="1" cap="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12114</TotalTime>
  <Words>2165</Words>
  <Application>Microsoft Office PowerPoint</Application>
  <PresentationFormat>On-screen Show (4:3)</PresentationFormat>
  <Paragraphs>83</Paragraphs>
  <Slides>32</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Philippians 3:17–4:1  Brethren, join in following my example, and note those who so walk, as you have us for a pattern. 18 For many walk, of whom I have told you often, and now tell you even weeping, that they are the enemies of the cross of Christ: 19 whose end is destruction, whose god is their belly, and whose glory is in their shame—who set their mind on earthly things. 20 For our citizenship is in heaven, from which we also eagerly wait for the Savior, the Lord Jesus Christ, 21 who will transform our lowly body that it may be conformed to His glorious body, according to the working by which He is able even to subdue all things to Himself. 4:1 Therefore, my beloved and longed-for brethren, my joy and crown, so stand fast in the Lord, beloved.</vt:lpstr>
      <vt:lpstr>PowerPoint Presentation</vt:lpstr>
      <vt:lpstr>THE  HEAVENWARD  BOUND</vt:lpstr>
      <vt:lpstr>PAUL’S RESOLVES &amp; GOALS</vt:lpstr>
      <vt:lpstr>PAUL’S RESOLVES &amp; GOALS</vt:lpstr>
      <vt:lpstr>CHARACTERISTICS OF THE HEAVENWARD BOUND</vt:lpstr>
      <vt:lpstr>ENCOURAGES OTHERS  TO DO RIGHT</vt:lpstr>
      <vt:lpstr>II. SETS AN EXAMPLE WORTH FOLLOWING</vt:lpstr>
      <vt:lpstr> OBSERVES OTHER CHRISTIANS AND LEARNS FROM THEM</vt:lpstr>
      <vt:lpstr>IV.  WEEPS OVER SIN  AND THE LOST</vt:lpstr>
      <vt:lpstr>V. GLORIES IN THE CROSS RATHER THAN BEING ENEMIES OF IT</vt:lpstr>
      <vt:lpstr>VI.  WORSHIPS THE TRUE GOD RATHER THAN THEIR APPETITES</vt:lpstr>
      <vt:lpstr>VII.  GLORIES IN GODLINESS RATHER THAN SHAMEFUL THINGS</vt:lpstr>
      <vt:lpstr>VIII. SETS MIND ON HEAVENLY THINGS RATHER THAN EARTHLY</vt:lpstr>
      <vt:lpstr>IX.  KNOWS WHERE HOME IS</vt:lpstr>
      <vt:lpstr>IX.  KNOWS WHERE HOME IS</vt:lpstr>
      <vt:lpstr>X.  ANTICIPATES  THE RETURN OF CHRIST</vt:lpstr>
      <vt:lpstr>XI.  ACCEPTS JESUS AS LORD</vt:lpstr>
      <vt:lpstr>XII.  LOOKS FORWARD TO RELEASE FROM THE PHYSICAL</vt:lpstr>
      <vt:lpstr>XII.  LOOKS FORWARD TO RELEASE FROM THE PHYSICAL</vt:lpstr>
      <vt:lpstr>XIII.  STANDS FAST IN THE LORD</vt:lpstr>
      <vt:lpstr>DO YOU…</vt:lpstr>
      <vt:lpstr>PowerPoint Presentation</vt:lpstr>
      <vt:lpstr>PRAYER</vt:lpstr>
      <vt:lpstr>TONIGHT’S SERMON:  A CHRISTIAN IS - 2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3</cp:revision>
  <dcterms:created xsi:type="dcterms:W3CDTF">2021-03-15T23:58:02Z</dcterms:created>
  <dcterms:modified xsi:type="dcterms:W3CDTF">2026-08-31T15:48:38Z</dcterms:modified>
</cp:coreProperties>
</file>