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 id="2147483672" r:id="rId3"/>
  </p:sldMasterIdLst>
  <p:notesMasterIdLst>
    <p:notesMasterId r:id="rId28"/>
  </p:notesMasterIdLst>
  <p:sldIdLst>
    <p:sldId id="425" r:id="rId4"/>
    <p:sldId id="361" r:id="rId5"/>
    <p:sldId id="331" r:id="rId6"/>
    <p:sldId id="378" r:id="rId7"/>
    <p:sldId id="486" r:id="rId8"/>
    <p:sldId id="389" r:id="rId9"/>
    <p:sldId id="503" r:id="rId10"/>
    <p:sldId id="508" r:id="rId11"/>
    <p:sldId id="509" r:id="rId12"/>
    <p:sldId id="510" r:id="rId13"/>
    <p:sldId id="507" r:id="rId14"/>
    <p:sldId id="506" r:id="rId15"/>
    <p:sldId id="505" r:id="rId16"/>
    <p:sldId id="513" r:id="rId17"/>
    <p:sldId id="511" r:id="rId18"/>
    <p:sldId id="514" r:id="rId19"/>
    <p:sldId id="515" r:id="rId20"/>
    <p:sldId id="504" r:id="rId21"/>
    <p:sldId id="516" r:id="rId22"/>
    <p:sldId id="447" r:id="rId23"/>
    <p:sldId id="291" r:id="rId24"/>
    <p:sldId id="284" r:id="rId25"/>
    <p:sldId id="448" r:id="rId26"/>
    <p:sldId id="50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425"/>
            <p14:sldId id="361"/>
            <p14:sldId id="331"/>
            <p14:sldId id="378"/>
            <p14:sldId id="486"/>
            <p14:sldId id="389"/>
            <p14:sldId id="503"/>
            <p14:sldId id="508"/>
            <p14:sldId id="509"/>
            <p14:sldId id="510"/>
            <p14:sldId id="507"/>
            <p14:sldId id="506"/>
            <p14:sldId id="505"/>
            <p14:sldId id="513"/>
            <p14:sldId id="511"/>
            <p14:sldId id="514"/>
            <p14:sldId id="515"/>
            <p14:sldId id="504"/>
            <p14:sldId id="516"/>
          </p14:sldIdLst>
        </p14:section>
        <p14:section name="Untitled Section" id="{050467D7-F11F-403E-A584-099E42E2F7E3}">
          <p14:sldIdLst>
            <p14:sldId id="447"/>
            <p14:sldId id="291"/>
            <p14:sldId id="284"/>
            <p14:sldId id="448"/>
            <p14:sldId id="5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252D"/>
    <a:srgbClr val="5A404E"/>
    <a:srgbClr val="5D3D40"/>
    <a:srgbClr val="5B2B2E"/>
    <a:srgbClr val="492225"/>
    <a:srgbClr val="492207"/>
    <a:srgbClr val="512507"/>
    <a:srgbClr val="74450A"/>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050D7A-4D85-422E-B0A5-8492DC20F77E}" v="3125" dt="2025-08-21T17:55:16.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9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9/1/2025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6940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9/1/2025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07039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9/1/2025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37871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9/1/2025</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31179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9/1/2025</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73237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9/1/2025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2970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9/1/2025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77613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9/1/2025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9665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9/1/2025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74707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9/1/2025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9/1/2025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9/1/2025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9/1/2025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9/1/2025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9/1/2025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8766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flickr.com/photos/ocquiksilver/442317508/"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tribework.blogspot.com/2011/08/when-to-reasonably-worry.html" TargetMode="External"/><Relationship Id="rId2" Type="http://schemas.openxmlformats.org/officeDocument/2006/relationships/image" Target="../media/image5.b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E83C1B-51F2-4C54-BFE8-59DACB5F4871}"/>
              </a:ext>
            </a:extLst>
          </p:cNvPr>
          <p:cNvSpPr/>
          <p:nvPr/>
        </p:nvSpPr>
        <p:spPr>
          <a:xfrm>
            <a:off x="0" y="0"/>
            <a:ext cx="9144000" cy="1323439"/>
          </a:xfrm>
          <a:prstGeom prst="rect">
            <a:avLst/>
          </a:prstGeom>
          <a:solidFill>
            <a:schemeClr val="tx1"/>
          </a:solid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normalizeH="0" baseline="0" noProof="0" dirty="0">
                <a:solidFill>
                  <a:schemeClr val="bg1"/>
                </a:solidFill>
                <a:uLnTx/>
                <a:uFillTx/>
                <a:latin typeface="Bazooka" pitchFamily="2" charset="0"/>
                <a:ea typeface="+mn-ea"/>
                <a:cs typeface="+mn-cs"/>
              </a:rPr>
              <a:t>WELCOME TO THE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100" normalizeH="0" baseline="0" noProof="0" dirty="0">
                <a:solidFill>
                  <a:schemeClr val="bg1"/>
                </a:solidFill>
                <a:uLnTx/>
                <a:uFillTx/>
                <a:latin typeface="Bazooka" pitchFamily="2" charset="0"/>
                <a:ea typeface="+mn-ea"/>
                <a:cs typeface="+mn-cs"/>
              </a:rPr>
              <a:t>JACKSON STREET CHURCH OF CHRIST</a:t>
            </a:r>
            <a:endParaRPr kumimoji="0" lang="en-US" sz="4000" b="1" i="0" u="none" strike="noStrike" kern="1200" normalizeH="0" baseline="0" noProof="0" dirty="0">
              <a:solidFill>
                <a:schemeClr val="bg1"/>
              </a:solidFill>
              <a:uLnTx/>
              <a:uFillTx/>
              <a:latin typeface="Calibri" panose="020F0502020204030204"/>
              <a:ea typeface="+mn-ea"/>
              <a:cs typeface="+mn-cs"/>
            </a:endParaRPr>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16756" y="6230853"/>
            <a:ext cx="9144000" cy="590931"/>
          </a:xfrm>
          <a:prstGeom prst="rect">
            <a:avLst/>
          </a:prstGeom>
          <a:solidFill>
            <a:schemeClr val="tx1"/>
          </a:solidFill>
          <a:ln w="9525">
            <a:noFill/>
            <a:miter lim="800000"/>
            <a:headEnd/>
            <a:tailEnd/>
          </a:ln>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1" i="0" u="none" strike="noStrike" kern="1100" normalizeH="0" baseline="0" noProof="0" dirty="0">
                <a:solidFill>
                  <a:schemeClr val="bg1"/>
                </a:solidFill>
                <a:uLnTx/>
                <a:uFillTx/>
                <a:latin typeface="Bazooka" pitchFamily="2" charset="0"/>
                <a:ea typeface="+mn-ea"/>
                <a:cs typeface="+mn-cs"/>
              </a:rPr>
              <a:t>PLEASE TURN OFF CELLPHONES</a:t>
            </a:r>
          </a:p>
        </p:txBody>
      </p:sp>
      <p:pic>
        <p:nvPicPr>
          <p:cNvPr id="3" name="Picture 2">
            <a:extLst>
              <a:ext uri="{FF2B5EF4-FFF2-40B4-BE49-F238E27FC236}">
                <a16:creationId xmlns:a16="http://schemas.microsoft.com/office/drawing/2014/main" id="{C0D45D64-126A-306C-1A26-9DEF715FF29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8800" y="1214353"/>
            <a:ext cx="8026400" cy="5016500"/>
          </a:xfrm>
          <a:prstGeom prst="rect">
            <a:avLst/>
          </a:prstGeom>
        </p:spPr>
      </p:pic>
    </p:spTree>
    <p:extLst>
      <p:ext uri="{BB962C8B-B14F-4D97-AF65-F5344CB8AC3E}">
        <p14:creationId xmlns:p14="http://schemas.microsoft.com/office/powerpoint/2010/main" val="8720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1945D-DB4B-2702-EBC4-22E66E398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54751F-5E2C-9C68-0D61-455703BBD601}"/>
              </a:ext>
            </a:extLst>
          </p:cNvPr>
          <p:cNvSpPr>
            <a:spLocks noGrp="1"/>
          </p:cNvSpPr>
          <p:nvPr>
            <p:ph type="title"/>
          </p:nvPr>
        </p:nvSpPr>
        <p:spPr/>
        <p:txBody>
          <a:bodyPr>
            <a:normAutofit/>
          </a:bodyPr>
          <a:lstStyle/>
          <a:p>
            <a:pPr marL="0" marR="0" indent="2540">
              <a:lnSpc>
                <a:spcPct val="90000"/>
              </a:lnSpc>
              <a:buNone/>
            </a:pPr>
            <a:r>
              <a:rPr lang="en-US" sz="4400" b="1" kern="100" dirty="0">
                <a:solidFill>
                  <a:srgbClr val="0000FF"/>
                </a:solidFill>
                <a:effectLst/>
                <a:ea typeface="Courier New" panose="02070309020205020404" pitchFamily="49" charset="0"/>
                <a:cs typeface="Arial" panose="020B0604020202020204" pitchFamily="34" charset="0"/>
              </a:rPr>
              <a:t>WORRY</a:t>
            </a:r>
            <a:endParaRPr lang="en-US" dirty="0">
              <a:solidFill>
                <a:srgbClr val="0000FF"/>
              </a:solidFill>
            </a:endParaRPr>
          </a:p>
        </p:txBody>
      </p:sp>
      <p:sp>
        <p:nvSpPr>
          <p:cNvPr id="3" name="Content Placeholder 2">
            <a:extLst>
              <a:ext uri="{FF2B5EF4-FFF2-40B4-BE49-F238E27FC236}">
                <a16:creationId xmlns:a16="http://schemas.microsoft.com/office/drawing/2014/main" id="{473DE012-87CF-8BA0-01E3-28046B8B939E}"/>
              </a:ext>
            </a:extLst>
          </p:cNvPr>
          <p:cNvSpPr>
            <a:spLocks noGrp="1"/>
          </p:cNvSpPr>
          <p:nvPr>
            <p:ph idx="1"/>
          </p:nvPr>
        </p:nvSpPr>
        <p:spPr/>
        <p:txBody>
          <a:bodyPr>
            <a:normAutofit/>
          </a:bodyPr>
          <a:lstStyle/>
          <a:p>
            <a:pPr marL="457200" lvl="0" indent="0">
              <a:lnSpc>
                <a:spcPct val="100000"/>
              </a:lnSpc>
              <a:buNone/>
            </a:pPr>
            <a:r>
              <a:rPr lang="en-US" kern="100" dirty="0">
                <a:solidFill>
                  <a:prstClr val="black"/>
                </a:solidFill>
                <a:ea typeface="Courier New" panose="02070309020205020404" pitchFamily="49" charset="0"/>
                <a:cs typeface="Arial" panose="020B0604020202020204" pitchFamily="34" charset="0"/>
              </a:rPr>
              <a:t>We could all profit by following the example of that mother. When we carry our part of the load, we need not be disturbed by the demands of life.</a:t>
            </a:r>
            <a:endParaRPr lang="en-US" kern="100" dirty="0">
              <a:ea typeface="Courier New" panose="02070309020205020404" pitchFamily="49" charset="0"/>
              <a:cs typeface="Arial" panose="020B0604020202020204" pitchFamily="34" charset="0"/>
            </a:endParaRPr>
          </a:p>
          <a:p>
            <a:pPr marL="514350" lvl="0" indent="-514350">
              <a:lnSpc>
                <a:spcPct val="100000"/>
              </a:lnSpc>
              <a:buFont typeface="+mj-lt"/>
              <a:buAutoNum type="alphaUcPeriod" startAt="3"/>
            </a:pPr>
            <a:r>
              <a:rPr lang="en-US" kern="100" dirty="0">
                <a:ea typeface="Courier New" panose="02070309020205020404" pitchFamily="49" charset="0"/>
                <a:cs typeface="Arial" panose="020B0604020202020204" pitchFamily="34" charset="0"/>
              </a:rPr>
              <a:t>God grant me the serenity to accept the things I cannot change, the courage to change the things I can, and the wisdom to know the difference.</a:t>
            </a:r>
            <a:endParaRPr lang="en-US" kern="100" dirty="0">
              <a:ea typeface="Times New Roman" panose="02020603050405020304" pitchFamily="18" charset="0"/>
              <a:cs typeface="Times New Roman" panose="02020603050405020304" pitchFamily="18" charset="0"/>
            </a:endParaRPr>
          </a:p>
          <a:p>
            <a:pPr marL="471488" lvl="0" indent="-471488">
              <a:lnSpc>
                <a:spcPct val="100000"/>
              </a:lnSpc>
              <a:buFont typeface="+mj-lt"/>
              <a:buAutoNum type="alphaUcPeriod" startAt="3"/>
            </a:pPr>
            <a:r>
              <a:rPr lang="en-US" kern="100" dirty="0">
                <a:ea typeface="Courier New" panose="02070309020205020404" pitchFamily="49" charset="0"/>
                <a:cs typeface="Arial" panose="020B0604020202020204" pitchFamily="34" charset="0"/>
              </a:rPr>
              <a:t>There are only two things you should not worry about. The things you can change and the things you can't change.</a:t>
            </a:r>
            <a:endParaRPr lang="en-US" dirty="0"/>
          </a:p>
        </p:txBody>
      </p:sp>
    </p:spTree>
    <p:extLst>
      <p:ext uri="{BB962C8B-B14F-4D97-AF65-F5344CB8AC3E}">
        <p14:creationId xmlns:p14="http://schemas.microsoft.com/office/powerpoint/2010/main" val="40230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2835D-D904-2E88-FF20-40B51CBDD76E}"/>
              </a:ext>
            </a:extLst>
          </p:cNvPr>
          <p:cNvSpPr>
            <a:spLocks noGrp="1"/>
          </p:cNvSpPr>
          <p:nvPr>
            <p:ph type="title"/>
          </p:nvPr>
        </p:nvSpPr>
        <p:spPr/>
        <p:txBody>
          <a:bodyPr>
            <a:normAutofit/>
          </a:bodyPr>
          <a:lstStyle/>
          <a:p>
            <a:pPr marL="342900" marR="0" lvl="0" indent="-342900">
              <a:lnSpc>
                <a:spcPct val="90000"/>
              </a:lnSpc>
              <a:buFont typeface="+mj-lt"/>
              <a:buAutoNum type="romanUcPeriod"/>
            </a:pPr>
            <a:r>
              <a:rPr lang="en-US" sz="44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CAUSES OF WORRY</a:t>
            </a:r>
            <a:endParaRPr lang="en-US" sz="44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55FD104-AE4B-6239-39B9-2A277F6E4C0E}"/>
              </a:ext>
            </a:extLst>
          </p:cNvPr>
          <p:cNvSpPr>
            <a:spLocks noGrp="1"/>
          </p:cNvSpPr>
          <p:nvPr>
            <p:ph idx="1"/>
          </p:nvPr>
        </p:nvSpPr>
        <p:spPr>
          <a:xfrm>
            <a:off x="157655" y="1117601"/>
            <a:ext cx="8986345" cy="5782440"/>
          </a:xfrm>
        </p:spPr>
        <p:txBody>
          <a:bodyPr>
            <a:normAutofit fontScale="92500" lnSpcReduction="10000"/>
          </a:bodyPr>
          <a:lstStyle/>
          <a:p>
            <a:pPr marL="457200" lvl="0" indent="-457200">
              <a:lnSpc>
                <a:spcPct val="95000"/>
              </a:lnSpc>
              <a:buFont typeface="+mj-lt"/>
              <a:buAutoNum type="alphaUcPeriod"/>
            </a:pPr>
            <a:r>
              <a:rPr lang="en-US" kern="100" dirty="0">
                <a:ea typeface="Courier New" panose="02070309020205020404" pitchFamily="49" charset="0"/>
                <a:cs typeface="Arial" panose="020B0604020202020204" pitchFamily="34" charset="0"/>
              </a:rPr>
              <a:t>PRIDE AND LACK OF FAITH - 1 Pet 5:6-7 Therefore humble yourselves under the mighty hand of God, that He may exalt you in due time, {7} casting all your care upon Him, for He cares for you.</a:t>
            </a:r>
            <a:endParaRPr lang="en-US" kern="100" dirty="0">
              <a:ea typeface="Times New Roman" panose="02020603050405020304" pitchFamily="18" charset="0"/>
              <a:cs typeface="Times New Roman" panose="02020603050405020304" pitchFamily="18" charset="0"/>
            </a:endParaRPr>
          </a:p>
          <a:p>
            <a:pPr marL="457200" lvl="0" indent="-457200">
              <a:lnSpc>
                <a:spcPct val="95000"/>
              </a:lnSpc>
              <a:buFont typeface="+mj-lt"/>
              <a:buAutoNum type="alphaUcPeriod"/>
            </a:pPr>
            <a:r>
              <a:rPr lang="en-US" kern="100" dirty="0">
                <a:ea typeface="Courier New" panose="02070309020205020404" pitchFamily="49" charset="0"/>
                <a:cs typeface="Arial" panose="020B0604020202020204" pitchFamily="34" charset="0"/>
              </a:rPr>
              <a:t>FOCUS ON THE PAST - Phil 3:13 Brethren, I do not count myself to have apprehended; but one thing I do, forgetting those things which are behind and reaching forward to those things which are </a:t>
            </a:r>
            <a:r>
              <a:rPr lang="en-US" kern="100" dirty="0" err="1">
                <a:ea typeface="Courier New" panose="02070309020205020404" pitchFamily="49" charset="0"/>
                <a:cs typeface="Arial" panose="020B0604020202020204" pitchFamily="34" charset="0"/>
              </a:rPr>
              <a:t>ähead</a:t>
            </a:r>
            <a:r>
              <a:rPr lang="en-US" kern="100" dirty="0">
                <a:ea typeface="Courier New" panose="02070309020205020404" pitchFamily="49" charset="0"/>
                <a:cs typeface="Arial" panose="020B0604020202020204" pitchFamily="34" charset="0"/>
              </a:rPr>
              <a:t>,</a:t>
            </a:r>
            <a:endParaRPr lang="en-US" kern="100" dirty="0">
              <a:ea typeface="Times New Roman" panose="02020603050405020304" pitchFamily="18" charset="0"/>
              <a:cs typeface="Times New Roman" panose="02020603050405020304" pitchFamily="18" charset="0"/>
            </a:endParaRPr>
          </a:p>
          <a:p>
            <a:pPr marL="457200" lvl="0" indent="-457200">
              <a:lnSpc>
                <a:spcPct val="95000"/>
              </a:lnSpc>
              <a:buFont typeface="+mj-lt"/>
              <a:buAutoNum type="alphaUcPeriod"/>
            </a:pPr>
            <a:r>
              <a:rPr lang="en-US" kern="100" dirty="0">
                <a:ea typeface="Courier New" panose="02070309020205020404" pitchFamily="49" charset="0"/>
                <a:cs typeface="Arial" panose="020B0604020202020204" pitchFamily="34" charset="0"/>
              </a:rPr>
              <a:t>FOCUS ON THE FUTURE - Mat 6:34 "Therefore do not worry about tomorrow, for tomorrow will worry about its own things. Sufficient for the day is its own trouble.</a:t>
            </a:r>
            <a:endParaRPr lang="en-US" dirty="0"/>
          </a:p>
        </p:txBody>
      </p:sp>
    </p:spTree>
    <p:extLst>
      <p:ext uri="{BB962C8B-B14F-4D97-AF65-F5344CB8AC3E}">
        <p14:creationId xmlns:p14="http://schemas.microsoft.com/office/powerpoint/2010/main" val="67214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3073-CA8D-5630-B242-4BFCC5EA1527}"/>
              </a:ext>
            </a:extLst>
          </p:cNvPr>
          <p:cNvSpPr>
            <a:spLocks noGrp="1"/>
          </p:cNvSpPr>
          <p:nvPr>
            <p:ph type="title"/>
          </p:nvPr>
        </p:nvSpPr>
        <p:spPr>
          <a:xfrm>
            <a:off x="0" y="1"/>
            <a:ext cx="9144000" cy="1041400"/>
          </a:xfrm>
        </p:spPr>
        <p:txBody>
          <a:bodyPr>
            <a:normAutofit/>
          </a:bodyPr>
          <a:lstStyle/>
          <a:p>
            <a:pPr marL="0" marR="0" lvl="0" indent="0">
              <a:lnSpc>
                <a:spcPct val="90000"/>
              </a:lnSpc>
              <a:buFont typeface="+mj-lt"/>
              <a:buNone/>
            </a:pPr>
            <a:r>
              <a:rPr lang="en-US" sz="4400" b="1" kern="100" dirty="0">
                <a:solidFill>
                  <a:srgbClr val="0000FF"/>
                </a:solidFill>
                <a:effectLst/>
                <a:ea typeface="Courier New" panose="02070309020205020404" pitchFamily="49" charset="0"/>
                <a:cs typeface="Arial" panose="020B0604020202020204" pitchFamily="34" charset="0"/>
              </a:rPr>
              <a:t>II. THE RESULTS OF WORRY</a:t>
            </a:r>
            <a:endParaRPr lang="en-US" dirty="0">
              <a:solidFill>
                <a:srgbClr val="0000FF"/>
              </a:solidFill>
            </a:endParaRPr>
          </a:p>
        </p:txBody>
      </p:sp>
      <p:sp>
        <p:nvSpPr>
          <p:cNvPr id="3" name="Content Placeholder 2">
            <a:extLst>
              <a:ext uri="{FF2B5EF4-FFF2-40B4-BE49-F238E27FC236}">
                <a16:creationId xmlns:a16="http://schemas.microsoft.com/office/drawing/2014/main" id="{391367F4-602E-CDD9-006F-E0724641436E}"/>
              </a:ext>
            </a:extLst>
          </p:cNvPr>
          <p:cNvSpPr>
            <a:spLocks noGrp="1"/>
          </p:cNvSpPr>
          <p:nvPr>
            <p:ph idx="1"/>
          </p:nvPr>
        </p:nvSpPr>
        <p:spPr>
          <a:xfrm>
            <a:off x="157655" y="1041401"/>
            <a:ext cx="8986345" cy="5858639"/>
          </a:xfrm>
        </p:spPr>
        <p:txBody>
          <a:bodyPr>
            <a:normAutofit fontScale="92500" lnSpcReduction="10000"/>
          </a:bodyPr>
          <a:lstStyle/>
          <a:p>
            <a:pPr marL="457200" lvl="0" indent="-457200" fontAlgn="base">
              <a:lnSpc>
                <a:spcPct val="95000"/>
              </a:lnSpc>
              <a:buClr>
                <a:srgbClr val="000000"/>
              </a:buClr>
              <a:buSzPct val="99000"/>
              <a:buFont typeface="+mj-lt"/>
              <a:buAutoNum type="alphaUcPeriod"/>
            </a:pPr>
            <a:r>
              <a:rPr lang="en-US" sz="2800" kern="100" dirty="0">
                <a:uFill>
                  <a:solidFill>
                    <a:srgbClr val="000000"/>
                  </a:solidFill>
                </a:uFill>
                <a:ea typeface="Courier New" panose="02070309020205020404" pitchFamily="49" charset="0"/>
                <a:cs typeface="Arial" panose="020B0604020202020204" pitchFamily="34" charset="0"/>
              </a:rPr>
              <a:t>WORRY BRING DEPRESSION Prov 12:25 Anxiety in the heart of man causes depression, But a good word makes it glad.</a:t>
            </a:r>
            <a:endParaRPr lang="en-US" sz="2800"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lnSpc>
                <a:spcPct val="95000"/>
              </a:lnSpc>
              <a:buClr>
                <a:srgbClr val="000000"/>
              </a:buClr>
              <a:buSzPct val="99000"/>
              <a:buFont typeface="+mj-lt"/>
              <a:buAutoNum type="alphaUcPeriod"/>
            </a:pPr>
            <a:r>
              <a:rPr lang="en-US" sz="2800" kern="100" dirty="0">
                <a:uFill>
                  <a:solidFill>
                    <a:srgbClr val="000000"/>
                  </a:solidFill>
                </a:uFill>
                <a:ea typeface="Courier New" panose="02070309020205020404" pitchFamily="49" charset="0"/>
                <a:cs typeface="Arial" panose="020B0604020202020204" pitchFamily="34" charset="0"/>
              </a:rPr>
              <a:t>WORRY KEEPS US UNFRUITFUL - Mat 13:22 "Now he who received seed among the </a:t>
            </a:r>
            <a:r>
              <a:rPr lang="en-US" sz="2800" kern="100" dirty="0" err="1">
                <a:uFill>
                  <a:solidFill>
                    <a:srgbClr val="000000"/>
                  </a:solidFill>
                </a:uFill>
                <a:ea typeface="Courier New" panose="02070309020205020404" pitchFamily="49" charset="0"/>
                <a:cs typeface="Arial" panose="020B0604020202020204" pitchFamily="34" charset="0"/>
              </a:rPr>
              <a:t>thoms</a:t>
            </a:r>
            <a:r>
              <a:rPr lang="en-US" sz="2800" kern="100" dirty="0">
                <a:uFill>
                  <a:solidFill>
                    <a:srgbClr val="000000"/>
                  </a:solidFill>
                </a:uFill>
                <a:ea typeface="Courier New" panose="02070309020205020404" pitchFamily="49" charset="0"/>
                <a:cs typeface="Arial" panose="020B0604020202020204" pitchFamily="34" charset="0"/>
              </a:rPr>
              <a:t> is he who hears the word, and the cares of this world and the deceitfulness of riches choke the word, and he becomes unfruitful.</a:t>
            </a:r>
            <a:endParaRPr lang="en-US" sz="2800" kern="100" dirty="0">
              <a:uFill>
                <a:solidFill>
                  <a:srgbClr val="000000"/>
                </a:solidFill>
              </a:uFill>
              <a:ea typeface="Times New Roman" panose="02020603050405020304" pitchFamily="18" charset="0"/>
              <a:cs typeface="Times New Roman" panose="02020603050405020304" pitchFamily="18" charset="0"/>
            </a:endParaRPr>
          </a:p>
          <a:p>
            <a:pPr marL="457200" lvl="0" indent="-457200" fontAlgn="base">
              <a:lnSpc>
                <a:spcPct val="95000"/>
              </a:lnSpc>
              <a:buClr>
                <a:srgbClr val="000000"/>
              </a:buClr>
              <a:buSzPct val="99000"/>
              <a:buFont typeface="+mj-lt"/>
              <a:buAutoNum type="alphaUcPeriod"/>
            </a:pPr>
            <a:r>
              <a:rPr lang="en-US" sz="2800" kern="100" dirty="0">
                <a:uFill>
                  <a:solidFill>
                    <a:srgbClr val="000000"/>
                  </a:solidFill>
                </a:uFill>
                <a:ea typeface="Courier New" panose="02070309020205020404" pitchFamily="49" charset="0"/>
                <a:cs typeface="Arial" panose="020B0604020202020204" pitchFamily="34" charset="0"/>
              </a:rPr>
              <a:t>WORRY IS PHYSICALLY UNHEALTHY</a:t>
            </a:r>
            <a:endParaRPr lang="en-US" sz="2800" kern="100" dirty="0">
              <a:uFill>
                <a:solidFill>
                  <a:srgbClr val="000000"/>
                </a:solidFill>
              </a:uFill>
              <a:ea typeface="Times New Roman" panose="02020603050405020304" pitchFamily="18" charset="0"/>
              <a:cs typeface="Times New Roman" panose="02020603050405020304" pitchFamily="18" charset="0"/>
            </a:endParaRPr>
          </a:p>
          <a:p>
            <a:pPr marL="914400" lvl="1" indent="-457200" fontAlgn="base">
              <a:lnSpc>
                <a:spcPct val="95000"/>
              </a:lnSpc>
              <a:buClr>
                <a:srgbClr val="000000"/>
              </a:buClr>
              <a:buSzPct val="99000"/>
              <a:buFont typeface="Arial" panose="020B0604020202020204" pitchFamily="34" charset="0"/>
              <a:buAutoNum type="arabicPeriod"/>
            </a:pPr>
            <a:r>
              <a:rPr lang="en-US" sz="2800" kern="100" dirty="0">
                <a:uFill>
                  <a:solidFill>
                    <a:srgbClr val="000000"/>
                  </a:solidFill>
                </a:uFill>
                <a:ea typeface="Courier New" panose="02070309020205020404" pitchFamily="49" charset="0"/>
                <a:cs typeface="Arial" panose="020B0604020202020204" pitchFamily="34" charset="0"/>
              </a:rPr>
              <a:t>Prov 15:13 A merry heart makes a cheerful countenance, But by sorrow of the heart the spirit is broken.</a:t>
            </a:r>
            <a:endParaRPr lang="en-US" sz="2800" kern="100" dirty="0">
              <a:uFill>
                <a:solidFill>
                  <a:srgbClr val="000000"/>
                </a:solidFill>
              </a:uFill>
              <a:ea typeface="Courier New" panose="02070309020205020404" pitchFamily="49" charset="0"/>
              <a:cs typeface="Times New Roman" panose="02020603050405020304" pitchFamily="18" charset="0"/>
            </a:endParaRPr>
          </a:p>
          <a:p>
            <a:pPr marL="914400" lvl="1" indent="-457200" fontAlgn="base">
              <a:lnSpc>
                <a:spcPct val="95000"/>
              </a:lnSpc>
              <a:buClr>
                <a:srgbClr val="000000"/>
              </a:buClr>
              <a:buSzPct val="99000"/>
              <a:buFont typeface="Arial" panose="020B0604020202020204" pitchFamily="34" charset="0"/>
              <a:buAutoNum type="arabicPeriod"/>
            </a:pPr>
            <a:r>
              <a:rPr lang="en-US" sz="2800" kern="100" dirty="0">
                <a:uFill>
                  <a:solidFill>
                    <a:srgbClr val="000000"/>
                  </a:solidFill>
                </a:uFill>
                <a:ea typeface="Courier New" panose="02070309020205020404" pitchFamily="49" charset="0"/>
                <a:cs typeface="Arial" panose="020B0604020202020204" pitchFamily="34" charset="0"/>
              </a:rPr>
              <a:t>Prov 15:15 All the days of the afflicted are evil, But he who is of a merry heart has a continual feast.</a:t>
            </a:r>
            <a:endParaRPr lang="en-US" sz="2800" kern="100" dirty="0">
              <a:uFill>
                <a:solidFill>
                  <a:srgbClr val="000000"/>
                </a:solidFill>
              </a:uFill>
              <a:ea typeface="Courier New" panose="02070309020205020404" pitchFamily="49" charset="0"/>
              <a:cs typeface="Times New Roman" panose="02020603050405020304" pitchFamily="18" charset="0"/>
            </a:endParaRPr>
          </a:p>
          <a:p>
            <a:pPr marL="914400" lvl="1" indent="-457200" fontAlgn="base">
              <a:lnSpc>
                <a:spcPct val="95000"/>
              </a:lnSpc>
              <a:buClr>
                <a:srgbClr val="000000"/>
              </a:buClr>
              <a:buSzPct val="99000"/>
              <a:buFont typeface="Arial" panose="020B0604020202020204" pitchFamily="34" charset="0"/>
              <a:buAutoNum type="arabicPeriod"/>
            </a:pPr>
            <a:r>
              <a:rPr lang="en-US" sz="2800" kern="100" dirty="0">
                <a:uFill>
                  <a:solidFill>
                    <a:srgbClr val="000000"/>
                  </a:solidFill>
                </a:uFill>
                <a:ea typeface="Courier New" panose="02070309020205020404" pitchFamily="49" charset="0"/>
                <a:cs typeface="Arial" panose="020B0604020202020204" pitchFamily="34" charset="0"/>
              </a:rPr>
              <a:t>Prov 17:22 A merry heart does good, like medicine, But a broken spirit dries the bones.</a:t>
            </a:r>
            <a:endParaRPr lang="en-US" sz="2800" dirty="0"/>
          </a:p>
        </p:txBody>
      </p:sp>
    </p:spTree>
    <p:extLst>
      <p:ext uri="{BB962C8B-B14F-4D97-AF65-F5344CB8AC3E}">
        <p14:creationId xmlns:p14="http://schemas.microsoft.com/office/powerpoint/2010/main" val="418090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8B4D2-F279-7771-2370-55BA09EBD9FA}"/>
              </a:ext>
            </a:extLst>
          </p:cNvPr>
          <p:cNvSpPr>
            <a:spLocks noGrp="1"/>
          </p:cNvSpPr>
          <p:nvPr>
            <p:ph type="title"/>
          </p:nvPr>
        </p:nvSpPr>
        <p:spPr>
          <a:xfrm>
            <a:off x="0" y="1"/>
            <a:ext cx="9144000" cy="1016000"/>
          </a:xfrm>
        </p:spPr>
        <p:txBody>
          <a:bodyPr>
            <a:normAutofit/>
          </a:bodyPr>
          <a:lstStyle/>
          <a:p>
            <a:pPr marL="228600" marR="0" indent="-228600">
              <a:lnSpc>
                <a:spcPct val="90000"/>
              </a:lnSpc>
              <a:buNone/>
            </a:pPr>
            <a:r>
              <a:rPr lang="en-US" sz="44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III. THE CURE FOR WORRY</a:t>
            </a:r>
            <a:endParaRPr lang="en-US" sz="48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DBB1649-07A8-5913-F656-39B32721D154}"/>
              </a:ext>
            </a:extLst>
          </p:cNvPr>
          <p:cNvSpPr>
            <a:spLocks noGrp="1"/>
          </p:cNvSpPr>
          <p:nvPr>
            <p:ph idx="1"/>
          </p:nvPr>
        </p:nvSpPr>
        <p:spPr>
          <a:xfrm>
            <a:off x="157655" y="1016001"/>
            <a:ext cx="8986345" cy="5884039"/>
          </a:xfrm>
        </p:spPr>
        <p:txBody>
          <a:bodyPr>
            <a:noAutofit/>
          </a:bodyPr>
          <a:lstStyle/>
          <a:p>
            <a:pPr marL="457200" lvl="0" indent="-457200">
              <a:lnSpc>
                <a:spcPct val="80000"/>
              </a:lnSpc>
              <a:buFont typeface="+mj-lt"/>
              <a:buAutoNum type="alphaUcPeriod"/>
            </a:pPr>
            <a:r>
              <a:rPr lang="en-US" kern="100" dirty="0">
                <a:ea typeface="Courier New" panose="02070309020205020404" pitchFamily="49" charset="0"/>
                <a:cs typeface="Arial" panose="020B0604020202020204" pitchFamily="34" charset="0"/>
              </a:rPr>
              <a:t>PRAYER DISPELLS ANXIETY - Phil 4:6-7 Be anxious for nothing, but in everything by prayer and supplication, with thanksgiving, let your requests be made known to God; {7} and the peace of God, which surpasses all understanding, will guard your hearts and minds through Christ Jesus.</a:t>
            </a:r>
          </a:p>
          <a:p>
            <a:pPr marL="457200" lvl="0" indent="-457200">
              <a:lnSpc>
                <a:spcPct val="80000"/>
              </a:lnSpc>
              <a:buFont typeface="+mj-lt"/>
              <a:buAutoNum type="alphaUcPeriod"/>
            </a:pPr>
            <a:r>
              <a:rPr lang="en-US" kern="100" dirty="0">
                <a:ea typeface="Courier New" panose="02070309020205020404" pitchFamily="49" charset="0"/>
                <a:cs typeface="Times New Roman" panose="02020603050405020304" pitchFamily="18" charset="0"/>
              </a:rPr>
              <a:t>Worry? Why worry? What can worry do?</a:t>
            </a:r>
          </a:p>
          <a:p>
            <a:pPr marL="457200" lvl="0" indent="0">
              <a:lnSpc>
                <a:spcPct val="80000"/>
              </a:lnSpc>
              <a:buNone/>
            </a:pPr>
            <a:r>
              <a:rPr lang="en-US" kern="100" dirty="0">
                <a:ea typeface="Courier New" panose="02070309020205020404" pitchFamily="49" charset="0"/>
                <a:cs typeface="Times New Roman" panose="02020603050405020304" pitchFamily="18" charset="0"/>
              </a:rPr>
              <a:t>It never keeps a trouble from overtaking 	you. </a:t>
            </a:r>
          </a:p>
          <a:p>
            <a:pPr marL="457200" lvl="0" indent="0">
              <a:lnSpc>
                <a:spcPct val="80000"/>
              </a:lnSpc>
              <a:buNone/>
            </a:pPr>
            <a:r>
              <a:rPr lang="en-US" kern="100" dirty="0">
                <a:ea typeface="Courier New" panose="02070309020205020404" pitchFamily="49" charset="0"/>
                <a:cs typeface="Times New Roman" panose="02020603050405020304" pitchFamily="18" charset="0"/>
              </a:rPr>
              <a:t>It gives you indigestion: and wakeful hours 	at night, </a:t>
            </a:r>
          </a:p>
          <a:p>
            <a:pPr marL="457200" lvl="0" indent="0">
              <a:lnSpc>
                <a:spcPct val="80000"/>
              </a:lnSpc>
              <a:buNone/>
            </a:pPr>
            <a:r>
              <a:rPr lang="en-US" kern="100" dirty="0">
                <a:ea typeface="Courier New" panose="02070309020205020404" pitchFamily="49" charset="0"/>
                <a:cs typeface="Times New Roman" panose="02020603050405020304" pitchFamily="18" charset="0"/>
              </a:rPr>
              <a:t>and fills with gloom the days and weeks, 	however fair and bright. </a:t>
            </a:r>
          </a:p>
          <a:p>
            <a:pPr marL="457200" lvl="0" indent="-457200">
              <a:lnSpc>
                <a:spcPct val="100000"/>
              </a:lnSpc>
              <a:buFont typeface="+mj-lt"/>
              <a:buAutoNum type="alphaUcPeriod"/>
            </a:pPr>
            <a:endParaRPr lang="en-US" kern="100" dirty="0">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80679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CD3142-038A-7F2E-D01A-86C5110E4A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F84218-1C79-A7A5-BB4F-153C7E189640}"/>
              </a:ext>
            </a:extLst>
          </p:cNvPr>
          <p:cNvSpPr>
            <a:spLocks noGrp="1"/>
          </p:cNvSpPr>
          <p:nvPr>
            <p:ph type="title"/>
          </p:nvPr>
        </p:nvSpPr>
        <p:spPr>
          <a:xfrm>
            <a:off x="0" y="1"/>
            <a:ext cx="9144000" cy="1016000"/>
          </a:xfrm>
        </p:spPr>
        <p:txBody>
          <a:bodyPr>
            <a:normAutofit/>
          </a:bodyPr>
          <a:lstStyle/>
          <a:p>
            <a:pPr marL="228600" marR="0" indent="-228600">
              <a:lnSpc>
                <a:spcPct val="90000"/>
              </a:lnSpc>
              <a:buNone/>
            </a:pPr>
            <a:r>
              <a:rPr lang="en-US" sz="44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III. THE CURE FOR WORRY</a:t>
            </a:r>
            <a:endParaRPr lang="en-US" sz="48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4492AC7-603F-8910-8657-533F2A552D61}"/>
              </a:ext>
            </a:extLst>
          </p:cNvPr>
          <p:cNvSpPr>
            <a:spLocks noGrp="1"/>
          </p:cNvSpPr>
          <p:nvPr>
            <p:ph idx="1"/>
          </p:nvPr>
        </p:nvSpPr>
        <p:spPr>
          <a:xfrm>
            <a:off x="157655" y="1016001"/>
            <a:ext cx="8986345" cy="5884039"/>
          </a:xfrm>
        </p:spPr>
        <p:txBody>
          <a:bodyPr>
            <a:noAutofit/>
          </a:bodyPr>
          <a:lstStyle/>
          <a:p>
            <a:pPr marL="914400" indent="-460375">
              <a:lnSpc>
                <a:spcPct val="80000"/>
              </a:lnSpc>
              <a:buNone/>
            </a:pPr>
            <a:r>
              <a:rPr lang="en-US" sz="2600" kern="100" dirty="0">
                <a:ea typeface="Courier New" panose="02070309020205020404" pitchFamily="49" charset="0"/>
                <a:cs typeface="Arial" panose="020B0604020202020204" pitchFamily="34" charset="0"/>
              </a:rPr>
              <a:t>It puts a frown upon the face, and sharpness in the tone; </a:t>
            </a:r>
            <a:endParaRPr lang="en-US" sz="2600" kern="100" dirty="0">
              <a:ea typeface="Times New Roman" panose="02020603050405020304" pitchFamily="18" charset="0"/>
              <a:cs typeface="Times New Roman" panose="02020603050405020304" pitchFamily="18" charset="0"/>
            </a:endParaRPr>
          </a:p>
          <a:p>
            <a:pPr marL="914400" indent="-460375">
              <a:lnSpc>
                <a:spcPct val="80000"/>
              </a:lnSpc>
              <a:buNone/>
            </a:pPr>
            <a:r>
              <a:rPr lang="en-US" sz="2600" kern="100" dirty="0">
                <a:ea typeface="Courier New" panose="02070309020205020404" pitchFamily="49" charset="0"/>
                <a:cs typeface="Arial" panose="020B0604020202020204" pitchFamily="34" charset="0"/>
              </a:rPr>
              <a:t>We're unfit to live with others, and unfit to live alone.</a:t>
            </a:r>
            <a:endParaRPr lang="en-US" sz="2600" kern="100" dirty="0">
              <a:ea typeface="Times New Roman" panose="02020603050405020304" pitchFamily="18" charset="0"/>
              <a:cs typeface="Times New Roman" panose="02020603050405020304" pitchFamily="18" charset="0"/>
            </a:endParaRPr>
          </a:p>
          <a:p>
            <a:pPr marL="914400" indent="-460375">
              <a:lnSpc>
                <a:spcPct val="80000"/>
              </a:lnSpc>
              <a:buNone/>
            </a:pPr>
            <a:r>
              <a:rPr lang="en-US" sz="2600" kern="100" dirty="0">
                <a:ea typeface="Courier New" panose="02070309020205020404" pitchFamily="49" charset="0"/>
                <a:cs typeface="Arial" panose="020B0604020202020204" pitchFamily="34" charset="0"/>
              </a:rPr>
              <a:t>Worry? Why worry? What can worry do?</a:t>
            </a:r>
            <a:endParaRPr lang="en-US" sz="2600" kern="100" dirty="0">
              <a:ea typeface="Times New Roman" panose="02020603050405020304" pitchFamily="18" charset="0"/>
              <a:cs typeface="Times New Roman" panose="02020603050405020304" pitchFamily="18" charset="0"/>
            </a:endParaRPr>
          </a:p>
          <a:p>
            <a:pPr marL="914400" indent="-460375">
              <a:lnSpc>
                <a:spcPct val="80000"/>
              </a:lnSpc>
              <a:buNone/>
            </a:pPr>
            <a:r>
              <a:rPr lang="en-US" sz="2600" kern="100" dirty="0">
                <a:ea typeface="Courier New" panose="02070309020205020404" pitchFamily="49" charset="0"/>
                <a:cs typeface="Arial" panose="020B0604020202020204" pitchFamily="34" charset="0"/>
              </a:rPr>
              <a:t>It never keeps a trouble from overtaking you.</a:t>
            </a:r>
            <a:endParaRPr lang="en-US" sz="2600" kern="100" dirty="0">
              <a:ea typeface="Times New Roman" panose="02020603050405020304" pitchFamily="18" charset="0"/>
              <a:cs typeface="Times New Roman" panose="02020603050405020304" pitchFamily="18" charset="0"/>
            </a:endParaRPr>
          </a:p>
          <a:p>
            <a:pPr marL="914400" indent="-460375">
              <a:lnSpc>
                <a:spcPct val="80000"/>
              </a:lnSpc>
              <a:buNone/>
            </a:pPr>
            <a:r>
              <a:rPr lang="en-US" sz="2600" kern="100" dirty="0">
                <a:ea typeface="Courier New" panose="02070309020205020404" pitchFamily="49" charset="0"/>
                <a:cs typeface="Arial" panose="020B0604020202020204" pitchFamily="34" charset="0"/>
              </a:rPr>
              <a:t>Pray? Why pray? What can praying do?</a:t>
            </a:r>
            <a:endParaRPr lang="en-US" sz="2600" kern="100" dirty="0">
              <a:ea typeface="Times New Roman" panose="02020603050405020304" pitchFamily="18" charset="0"/>
              <a:cs typeface="Times New Roman" panose="02020603050405020304" pitchFamily="18" charset="0"/>
            </a:endParaRPr>
          </a:p>
          <a:p>
            <a:pPr marL="914400" indent="-460375">
              <a:lnSpc>
                <a:spcPct val="80000"/>
              </a:lnSpc>
              <a:buNone/>
            </a:pPr>
            <a:r>
              <a:rPr lang="en-US" sz="2600" kern="100" dirty="0">
                <a:ea typeface="Courier New" panose="02070309020205020404" pitchFamily="49" charset="0"/>
                <a:cs typeface="Arial" panose="020B0604020202020204" pitchFamily="34" charset="0"/>
              </a:rPr>
              <a:t>Prayer really changes things; arranges life anew.</a:t>
            </a:r>
            <a:endParaRPr lang="en-US" sz="2600" kern="100" dirty="0">
              <a:ea typeface="Times New Roman" panose="02020603050405020304" pitchFamily="18" charset="0"/>
              <a:cs typeface="Times New Roman" panose="02020603050405020304" pitchFamily="18" charset="0"/>
            </a:endParaRPr>
          </a:p>
          <a:p>
            <a:pPr marL="914400" indent="-460375">
              <a:lnSpc>
                <a:spcPct val="80000"/>
              </a:lnSpc>
              <a:buNone/>
            </a:pPr>
            <a:r>
              <a:rPr lang="en-US" sz="2600" kern="100" dirty="0">
                <a:ea typeface="Courier New" panose="02070309020205020404" pitchFamily="49" charset="0"/>
                <a:cs typeface="Arial" panose="020B0604020202020204" pitchFamily="34" charset="0"/>
              </a:rPr>
              <a:t>It’s good for your digestion, gives peaceful sleep at night, </a:t>
            </a:r>
            <a:endParaRPr lang="en-US" sz="2600" kern="100" dirty="0">
              <a:ea typeface="Times New Roman" panose="02020603050405020304" pitchFamily="18" charset="0"/>
              <a:cs typeface="Times New Roman" panose="02020603050405020304" pitchFamily="18" charset="0"/>
            </a:endParaRPr>
          </a:p>
          <a:p>
            <a:pPr marL="914400" indent="-460375">
              <a:lnSpc>
                <a:spcPct val="80000"/>
              </a:lnSpc>
              <a:buNone/>
            </a:pPr>
            <a:r>
              <a:rPr lang="en-US" sz="2600" kern="100" dirty="0">
                <a:ea typeface="Courier New" panose="02070309020205020404" pitchFamily="49" charset="0"/>
                <a:cs typeface="Arial" panose="020B0604020202020204" pitchFamily="34" charset="0"/>
              </a:rPr>
              <a:t>And fills the grayest days with rays of golden, glowing light.</a:t>
            </a:r>
            <a:endParaRPr lang="en-US" sz="2600" kern="100" dirty="0">
              <a:ea typeface="Times New Roman" panose="02020603050405020304" pitchFamily="18" charset="0"/>
              <a:cs typeface="Times New Roman" panose="02020603050405020304" pitchFamily="18" charset="0"/>
            </a:endParaRPr>
          </a:p>
          <a:p>
            <a:pPr marL="914400" indent="-460375">
              <a:lnSpc>
                <a:spcPct val="80000"/>
              </a:lnSpc>
              <a:buNone/>
            </a:pPr>
            <a:r>
              <a:rPr lang="en-US" sz="2600" kern="100" dirty="0">
                <a:ea typeface="Courier New" panose="02070309020205020404" pitchFamily="49" charset="0"/>
                <a:cs typeface="Arial" panose="020B0604020202020204" pitchFamily="34" charset="0"/>
              </a:rPr>
              <a:t>It puts a smile upon your face, a love note in your tone.</a:t>
            </a:r>
            <a:endParaRPr lang="en-US" sz="2600" kern="100" dirty="0">
              <a:ea typeface="Times New Roman" panose="02020603050405020304" pitchFamily="18" charset="0"/>
              <a:cs typeface="Times New Roman" panose="02020603050405020304" pitchFamily="18" charset="0"/>
            </a:endParaRPr>
          </a:p>
          <a:p>
            <a:pPr marL="914400" indent="-460375">
              <a:lnSpc>
                <a:spcPct val="80000"/>
              </a:lnSpc>
              <a:buNone/>
            </a:pPr>
            <a:r>
              <a:rPr lang="en-US" sz="2600" kern="100" dirty="0">
                <a:ea typeface="Courier New" panose="02070309020205020404" pitchFamily="49" charset="0"/>
                <a:cs typeface="Arial" panose="020B0604020202020204" pitchFamily="34" charset="0"/>
              </a:rPr>
              <a:t>It makes you fit to live with others, and fit to live alone.</a:t>
            </a:r>
            <a:endParaRPr lang="en-US" sz="2600" kern="100" dirty="0">
              <a:ea typeface="Times New Roman" panose="02020603050405020304" pitchFamily="18" charset="0"/>
              <a:cs typeface="Times New Roman" panose="02020603050405020304" pitchFamily="18" charset="0"/>
            </a:endParaRPr>
          </a:p>
          <a:p>
            <a:pPr marL="914400" indent="-460375">
              <a:lnSpc>
                <a:spcPct val="80000"/>
              </a:lnSpc>
              <a:buNone/>
            </a:pPr>
            <a:r>
              <a:rPr lang="en-US" sz="2600" kern="100" dirty="0">
                <a:ea typeface="Courier New" panose="02070309020205020404" pitchFamily="49" charset="0"/>
                <a:cs typeface="Arial" panose="020B0604020202020204" pitchFamily="34" charset="0"/>
              </a:rPr>
              <a:t>Pray? Why pray? What can praying do?</a:t>
            </a:r>
            <a:endParaRPr lang="en-US" sz="2600" kern="100" dirty="0">
              <a:ea typeface="Times New Roman" panose="02020603050405020304" pitchFamily="18" charset="0"/>
              <a:cs typeface="Times New Roman" panose="02020603050405020304" pitchFamily="18" charset="0"/>
            </a:endParaRPr>
          </a:p>
          <a:p>
            <a:pPr marL="914400" indent="-460375">
              <a:lnSpc>
                <a:spcPct val="80000"/>
              </a:lnSpc>
              <a:buNone/>
            </a:pPr>
            <a:r>
              <a:rPr lang="en-US" sz="2600" kern="100" dirty="0">
                <a:ea typeface="Courier New" panose="02070309020205020404" pitchFamily="49" charset="0"/>
                <a:cs typeface="Arial" panose="020B0604020202020204" pitchFamily="34" charset="0"/>
              </a:rPr>
              <a:t>It brings God down from heaven to live and work with you.</a:t>
            </a:r>
            <a:endParaRPr lang="en-US" sz="2600"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129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36941-FA39-B66C-9D0B-8DCDBF50BF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583453-A975-7B55-B055-84DAF5773EFF}"/>
              </a:ext>
            </a:extLst>
          </p:cNvPr>
          <p:cNvSpPr>
            <a:spLocks noGrp="1"/>
          </p:cNvSpPr>
          <p:nvPr>
            <p:ph type="title"/>
          </p:nvPr>
        </p:nvSpPr>
        <p:spPr>
          <a:xfrm>
            <a:off x="0" y="1"/>
            <a:ext cx="9144000" cy="1016000"/>
          </a:xfrm>
        </p:spPr>
        <p:txBody>
          <a:bodyPr>
            <a:normAutofit/>
          </a:bodyPr>
          <a:lstStyle/>
          <a:p>
            <a:pPr marL="228600" marR="0" indent="-228600">
              <a:lnSpc>
                <a:spcPct val="90000"/>
              </a:lnSpc>
              <a:buNone/>
            </a:pPr>
            <a:r>
              <a:rPr lang="en-US" sz="44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III. THE CURE FOR WORRY</a:t>
            </a:r>
            <a:endParaRPr lang="en-US" sz="48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061433D-E1BD-D2F0-BA26-1D667B9872DA}"/>
              </a:ext>
            </a:extLst>
          </p:cNvPr>
          <p:cNvSpPr>
            <a:spLocks noGrp="1"/>
          </p:cNvSpPr>
          <p:nvPr>
            <p:ph idx="1"/>
          </p:nvPr>
        </p:nvSpPr>
        <p:spPr>
          <a:xfrm>
            <a:off x="157655" y="1016001"/>
            <a:ext cx="8986345" cy="5884039"/>
          </a:xfrm>
        </p:spPr>
        <p:txBody>
          <a:bodyPr>
            <a:normAutofit fontScale="62500" lnSpcReduction="20000"/>
          </a:bodyPr>
          <a:lstStyle/>
          <a:p>
            <a:pPr marL="457200" lvl="0" indent="-457200">
              <a:buFont typeface="+mj-lt"/>
              <a:buAutoNum type="alphaUcPeriod" startAt="3"/>
            </a:pPr>
            <a:r>
              <a:rPr lang="en-US" sz="4400" kern="100" dirty="0">
                <a:ea typeface="Courier New" panose="02070309020205020404" pitchFamily="49" charset="0"/>
                <a:cs typeface="Arial" panose="020B0604020202020204" pitchFamily="34" charset="0"/>
              </a:rPr>
              <a:t>GODS COMFORT - </a:t>
            </a:r>
            <a:r>
              <a:rPr lang="en-US" sz="4400" kern="100" dirty="0" err="1">
                <a:ea typeface="Courier New" panose="02070309020205020404" pitchFamily="49" charset="0"/>
                <a:cs typeface="Arial" panose="020B0604020202020204" pitchFamily="34" charset="0"/>
              </a:rPr>
              <a:t>Psa</a:t>
            </a:r>
            <a:r>
              <a:rPr lang="en-US" sz="4400" kern="100" dirty="0">
                <a:ea typeface="Courier New" panose="02070309020205020404" pitchFamily="49" charset="0"/>
                <a:cs typeface="Arial" panose="020B0604020202020204" pitchFamily="34" charset="0"/>
              </a:rPr>
              <a:t> 94:19 In the multitude of my anxieties within me, Your comforts delight my soul.</a:t>
            </a:r>
            <a:endParaRPr lang="en-US" sz="4800" kern="100" dirty="0">
              <a:ea typeface="Times New Roman" panose="02020603050405020304" pitchFamily="18" charset="0"/>
              <a:cs typeface="Times New Roman" panose="02020603050405020304" pitchFamily="18" charset="0"/>
            </a:endParaRPr>
          </a:p>
          <a:p>
            <a:pPr marL="457200" lvl="0" indent="-457200">
              <a:buFont typeface="+mj-lt"/>
              <a:buAutoNum type="alphaUcPeriod" startAt="3"/>
            </a:pPr>
            <a:r>
              <a:rPr lang="en-US" sz="4400" kern="100" dirty="0">
                <a:ea typeface="Courier New" panose="02070309020205020404" pitchFamily="49" charset="0"/>
                <a:cs typeface="Arial" panose="020B0604020202020204" pitchFamily="34" charset="0"/>
              </a:rPr>
              <a:t>TRUST IN GOD</a:t>
            </a:r>
            <a:endParaRPr lang="en-US" sz="4800" kern="100" dirty="0">
              <a:ea typeface="Times New Roman" panose="02020603050405020304" pitchFamily="18" charset="0"/>
              <a:cs typeface="Times New Roman" panose="02020603050405020304" pitchFamily="18" charset="0"/>
            </a:endParaRPr>
          </a:p>
          <a:p>
            <a:pPr marL="914400" lvl="0" indent="-457200">
              <a:buFont typeface="+mj-lt"/>
              <a:buAutoNum type="arabicPeriod"/>
            </a:pPr>
            <a:r>
              <a:rPr lang="en-US" sz="4400" kern="100" dirty="0">
                <a:ea typeface="Courier New" panose="02070309020205020404" pitchFamily="49" charset="0"/>
                <a:cs typeface="Arial" panose="020B0604020202020204" pitchFamily="34" charset="0"/>
              </a:rPr>
              <a:t>KEEP GOD FOCUSED ON GOD - Isa 26:3 You will keep him in perfect peace, Whose mind is stayed on You, Because he trusts in You.</a:t>
            </a:r>
            <a:endParaRPr lang="en-US" sz="4800" kern="100" dirty="0">
              <a:ea typeface="Times New Roman" panose="02020603050405020304" pitchFamily="18" charset="0"/>
              <a:cs typeface="Times New Roman" panose="02020603050405020304" pitchFamily="18" charset="0"/>
            </a:endParaRPr>
          </a:p>
          <a:p>
            <a:pPr marL="914400" lvl="0" indent="-457200">
              <a:buFont typeface="+mj-lt"/>
              <a:buAutoNum type="arabicPeriod"/>
            </a:pPr>
            <a:r>
              <a:rPr lang="en-US" sz="4400" kern="100" dirty="0">
                <a:ea typeface="Courier New" panose="02070309020205020404" pitchFamily="49" charset="0"/>
                <a:cs typeface="Arial" panose="020B0604020202020204" pitchFamily="34" charset="0"/>
              </a:rPr>
              <a:t>TRUST IN GOD - Jer 17:7-8 "Blessed is the man who trusts in the LORD, And whose hope is the LORD. {8} For he shall be like a tree planted by the waters, Which spreads out its roots by the river, And will not fear when heat comes; But its leaf will be green, And will not be anxious in the year of drought, Nor will cease from yielding fruit.</a:t>
            </a:r>
            <a:endParaRPr lang="en-US" sz="4800" kern="100" dirty="0">
              <a:ea typeface="Times New Roman" panose="02020603050405020304" pitchFamily="18" charset="0"/>
              <a:cs typeface="Times New Roman" panose="02020603050405020304" pitchFamily="18" charset="0"/>
            </a:endParaRPr>
          </a:p>
          <a:p>
            <a:pPr marL="914400" lvl="0" indent="-457200">
              <a:buFont typeface="+mj-lt"/>
              <a:buAutoNum type="arabicPeriod"/>
            </a:pPr>
            <a:r>
              <a:rPr lang="en-US" sz="4400" kern="100" dirty="0">
                <a:ea typeface="Courier New" panose="02070309020205020404" pitchFamily="49" charset="0"/>
                <a:cs typeface="Arial" panose="020B0604020202020204" pitchFamily="34" charset="0"/>
              </a:rPr>
              <a:t>GOD IS WITH US - </a:t>
            </a:r>
            <a:r>
              <a:rPr lang="en-US" sz="4400" kern="100" dirty="0" err="1">
                <a:ea typeface="Courier New" panose="02070309020205020404" pitchFamily="49" charset="0"/>
                <a:cs typeface="Arial" panose="020B0604020202020204" pitchFamily="34" charset="0"/>
              </a:rPr>
              <a:t>Psa</a:t>
            </a:r>
            <a:r>
              <a:rPr lang="en-US" sz="4400" kern="100" dirty="0">
                <a:ea typeface="Courier New" panose="02070309020205020404" pitchFamily="49" charset="0"/>
                <a:cs typeface="Arial" panose="020B0604020202020204" pitchFamily="34" charset="0"/>
              </a:rPr>
              <a:t> 23:4 Yea: though I walk through the valley of the shadow of death, I will fear no evil; For You are with me; Your rod and Your staff, they comfort me.</a:t>
            </a:r>
            <a:endParaRPr lang="en-US" sz="4800"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534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A8BD4-ADCE-B571-928A-65159B8DCD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28B217-021D-55F9-B199-00E5E9C70807}"/>
              </a:ext>
            </a:extLst>
          </p:cNvPr>
          <p:cNvSpPr>
            <a:spLocks noGrp="1"/>
          </p:cNvSpPr>
          <p:nvPr>
            <p:ph type="title"/>
          </p:nvPr>
        </p:nvSpPr>
        <p:spPr>
          <a:xfrm>
            <a:off x="0" y="1"/>
            <a:ext cx="9144000" cy="1016000"/>
          </a:xfrm>
        </p:spPr>
        <p:txBody>
          <a:bodyPr>
            <a:normAutofit/>
          </a:bodyPr>
          <a:lstStyle/>
          <a:p>
            <a:pPr marL="228600" marR="0" indent="-228600">
              <a:lnSpc>
                <a:spcPct val="90000"/>
              </a:lnSpc>
              <a:buNone/>
            </a:pPr>
            <a:r>
              <a:rPr lang="en-US" sz="44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III. THE CURE FOR WORRY</a:t>
            </a:r>
            <a:endParaRPr lang="en-US" sz="48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2B94F36-5297-E22A-B56E-37A20427B25E}"/>
              </a:ext>
            </a:extLst>
          </p:cNvPr>
          <p:cNvSpPr>
            <a:spLocks noGrp="1"/>
          </p:cNvSpPr>
          <p:nvPr>
            <p:ph idx="1"/>
          </p:nvPr>
        </p:nvSpPr>
        <p:spPr>
          <a:xfrm>
            <a:off x="157655" y="1016001"/>
            <a:ext cx="8986345" cy="5884039"/>
          </a:xfrm>
        </p:spPr>
        <p:txBody>
          <a:bodyPr>
            <a:noAutofit/>
          </a:bodyPr>
          <a:lstStyle/>
          <a:p>
            <a:pPr marL="457200" lvl="0" indent="-457200">
              <a:buFont typeface="+mj-lt"/>
              <a:buAutoNum type="arabicPeriod" startAt="4"/>
            </a:pPr>
            <a:r>
              <a:rPr lang="en-US" sz="2800" kern="100" dirty="0">
                <a:ea typeface="Courier New" panose="02070309020205020404" pitchFamily="49" charset="0"/>
                <a:cs typeface="Arial" panose="020B0604020202020204" pitchFamily="34" charset="0"/>
              </a:rPr>
              <a:t>BELIEVE IN GOD - John 14:1-3 "Let not your heart be troubled; you believe in God, believe also in Me. {2} "In My Father's house are many mansions; if it were not so, I would have told you. I go to prepare a place for you, {3} "And if I go and prepare a place for you, I will come again and receive you to Myself; that where I am, there you may be also.</a:t>
            </a:r>
            <a:endParaRPr lang="en-US" sz="2800" kern="100" dirty="0">
              <a:ea typeface="Times New Roman" panose="02020603050405020304" pitchFamily="18" charset="0"/>
              <a:cs typeface="Times New Roman" panose="02020603050405020304" pitchFamily="18" charset="0"/>
            </a:endParaRPr>
          </a:p>
          <a:p>
            <a:pPr marL="457200" lvl="0" indent="-457200">
              <a:buFont typeface="+mj-lt"/>
              <a:buAutoNum type="arabicPeriod" startAt="4"/>
            </a:pPr>
            <a:r>
              <a:rPr lang="en-US" sz="2800" kern="100" dirty="0">
                <a:ea typeface="Courier New" panose="02070309020205020404" pitchFamily="49" charset="0"/>
                <a:cs typeface="Arial" panose="020B0604020202020204" pitchFamily="34" charset="0"/>
              </a:rPr>
              <a:t>CLAIM THE PEACE JESUS LEFT YOU - John 14:27 "Peace I leave with you, My peace I give to you; not as the world gives do I give to you. Let not your heart be troubled, neither let it be afraid.</a:t>
            </a:r>
            <a:endParaRPr lang="en-US" sz="2800" kern="100" dirty="0">
              <a:ea typeface="Times New Roman" panose="02020603050405020304" pitchFamily="18" charset="0"/>
              <a:cs typeface="Times New Roman" panose="02020603050405020304" pitchFamily="18" charset="0"/>
            </a:endParaRPr>
          </a:p>
          <a:p>
            <a:pPr marL="457200" lvl="0" indent="-457200">
              <a:buFont typeface="+mj-lt"/>
              <a:buAutoNum type="alphaUcPeriod"/>
            </a:pPr>
            <a:r>
              <a:rPr lang="en-US" sz="2800" kern="100" dirty="0">
                <a:ea typeface="Courier New" panose="02070309020205020404" pitchFamily="49" charset="0"/>
                <a:cs typeface="Arial" panose="020B0604020202020204" pitchFamily="34" charset="0"/>
              </a:rPr>
              <a:t>ASK GOD'S HELP IN RECOGNIZING YOUR ANXIETIES - </a:t>
            </a:r>
            <a:r>
              <a:rPr lang="en-US" sz="2800" kern="100" dirty="0" err="1">
                <a:ea typeface="Courier New" panose="02070309020205020404" pitchFamily="49" charset="0"/>
                <a:cs typeface="Arial" panose="020B0604020202020204" pitchFamily="34" charset="0"/>
              </a:rPr>
              <a:t>Psa</a:t>
            </a:r>
            <a:r>
              <a:rPr lang="en-US" sz="2800" kern="100" dirty="0">
                <a:ea typeface="Courier New" panose="02070309020205020404" pitchFamily="49" charset="0"/>
                <a:cs typeface="Arial" panose="020B0604020202020204" pitchFamily="34" charset="0"/>
              </a:rPr>
              <a:t> 139:23 Search me, O God, and know my heart; Try me, and know my anxieties,</a:t>
            </a:r>
            <a:endParaRPr lang="en-US" sz="2800"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94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DC3FA-1DDA-08F1-5657-805300311F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ADF5FA-9F4E-66CB-F18A-E2494855C0D7}"/>
              </a:ext>
            </a:extLst>
          </p:cNvPr>
          <p:cNvSpPr>
            <a:spLocks noGrp="1"/>
          </p:cNvSpPr>
          <p:nvPr>
            <p:ph type="title"/>
          </p:nvPr>
        </p:nvSpPr>
        <p:spPr>
          <a:xfrm>
            <a:off x="0" y="1"/>
            <a:ext cx="9144000" cy="1016000"/>
          </a:xfrm>
        </p:spPr>
        <p:txBody>
          <a:bodyPr>
            <a:normAutofit/>
          </a:bodyPr>
          <a:lstStyle/>
          <a:p>
            <a:pPr marL="228600" marR="0" indent="-228600">
              <a:lnSpc>
                <a:spcPct val="90000"/>
              </a:lnSpc>
              <a:buNone/>
            </a:pPr>
            <a:r>
              <a:rPr lang="en-US" sz="44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III. THE CURE FOR WORRY</a:t>
            </a:r>
            <a:endParaRPr lang="en-US" sz="48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A6B0EDF-7075-37BB-05CC-B91C18F9BAE5}"/>
              </a:ext>
            </a:extLst>
          </p:cNvPr>
          <p:cNvSpPr>
            <a:spLocks noGrp="1"/>
          </p:cNvSpPr>
          <p:nvPr>
            <p:ph idx="1"/>
          </p:nvPr>
        </p:nvSpPr>
        <p:spPr>
          <a:xfrm>
            <a:off x="157655" y="1016001"/>
            <a:ext cx="8986345" cy="5884039"/>
          </a:xfrm>
        </p:spPr>
        <p:txBody>
          <a:bodyPr>
            <a:noAutofit/>
          </a:bodyPr>
          <a:lstStyle/>
          <a:p>
            <a:pPr marL="457200" lvl="0" indent="-457200">
              <a:buFont typeface="+mj-lt"/>
              <a:buAutoNum type="alphaUcPeriod" startAt="5"/>
            </a:pPr>
            <a:r>
              <a:rPr lang="en-US" kern="100" dirty="0">
                <a:ea typeface="Courier New" panose="02070309020205020404" pitchFamily="49" charset="0"/>
                <a:cs typeface="Arial" panose="020B0604020202020204" pitchFamily="34" charset="0"/>
              </a:rPr>
              <a:t>TURN YOUR WORRY OVER TO GOD</a:t>
            </a:r>
            <a:endParaRPr lang="en-US" kern="100" dirty="0">
              <a:ea typeface="Times New Roman" panose="02020603050405020304" pitchFamily="18" charset="0"/>
              <a:cs typeface="Times New Roman" panose="02020603050405020304" pitchFamily="18" charset="0"/>
            </a:endParaRPr>
          </a:p>
          <a:p>
            <a:pPr marL="914400" lvl="2" indent="-457200">
              <a:buFont typeface="+mj-lt"/>
              <a:buAutoNum type="arabicPeriod"/>
            </a:pPr>
            <a:r>
              <a:rPr lang="en-US" kern="100" dirty="0" err="1">
                <a:ea typeface="Courier New" panose="02070309020205020404" pitchFamily="49" charset="0"/>
                <a:cs typeface="Arial" panose="020B0604020202020204" pitchFamily="34" charset="0"/>
              </a:rPr>
              <a:t>Psa</a:t>
            </a:r>
            <a:r>
              <a:rPr lang="en-US" kern="100" dirty="0">
                <a:ea typeface="Courier New" panose="02070309020205020404" pitchFamily="49" charset="0"/>
                <a:cs typeface="Arial" panose="020B0604020202020204" pitchFamily="34" charset="0"/>
              </a:rPr>
              <a:t> 55:22 Cast your burden on the LORD, And He shall sustain you; He shall never permit the righteous to be moved.</a:t>
            </a:r>
            <a:endParaRPr lang="en-US" kern="100" dirty="0">
              <a:ea typeface="Times New Roman" panose="02020603050405020304" pitchFamily="18" charset="0"/>
              <a:cs typeface="Times New Roman" panose="02020603050405020304" pitchFamily="18" charset="0"/>
            </a:endParaRPr>
          </a:p>
          <a:p>
            <a:pPr marL="914400" lvl="2" indent="-457200">
              <a:buFont typeface="+mj-lt"/>
              <a:buAutoNum type="arabicPeriod"/>
            </a:pPr>
            <a:r>
              <a:rPr lang="en-US" kern="100" dirty="0">
                <a:ea typeface="Courier New" panose="02070309020205020404" pitchFamily="49" charset="0"/>
                <a:cs typeface="Arial" panose="020B0604020202020204" pitchFamily="34" charset="0"/>
              </a:rPr>
              <a:t>1 Pet 5:6-7 Therefore humble yourselves under the mighty hand of God, that He may exalt you in due time, {7} casting all your care upon Him, for He cares for you.</a:t>
            </a:r>
            <a:endParaRPr lang="en-US" kern="100" dirty="0">
              <a:ea typeface="Times New Roman" panose="02020603050405020304" pitchFamily="18" charset="0"/>
              <a:cs typeface="Times New Roman" panose="02020603050405020304" pitchFamily="18" charset="0"/>
            </a:endParaRPr>
          </a:p>
          <a:p>
            <a:pPr marL="457200" lvl="0" indent="-457200">
              <a:buFont typeface="+mj-lt"/>
              <a:buAutoNum type="alphaUcPeriod" startAt="5"/>
            </a:pPr>
            <a:r>
              <a:rPr lang="en-US" kern="100" dirty="0">
                <a:ea typeface="Courier New" panose="02070309020205020404" pitchFamily="49" charset="0"/>
                <a:cs typeface="Arial" panose="020B0604020202020204" pitchFamily="34" charset="0"/>
              </a:rPr>
              <a:t>KEEP FOCUSED ON THE PRESENT - </a:t>
            </a:r>
            <a:r>
              <a:rPr lang="en-US" kern="100" dirty="0" err="1">
                <a:ea typeface="Courier New" panose="02070309020205020404" pitchFamily="49" charset="0"/>
                <a:cs typeface="Arial" panose="020B0604020202020204" pitchFamily="34" charset="0"/>
              </a:rPr>
              <a:t>Psa</a:t>
            </a:r>
            <a:r>
              <a:rPr lang="en-US" kern="100" dirty="0">
                <a:ea typeface="Courier New" panose="02070309020205020404" pitchFamily="49" charset="0"/>
                <a:cs typeface="Arial" panose="020B0604020202020204" pitchFamily="34" charset="0"/>
              </a:rPr>
              <a:t> 118.24 This is the day the LORD has made; We will rejoice and be glad in it.</a:t>
            </a:r>
            <a:endParaRPr lang="en-US" dirty="0"/>
          </a:p>
        </p:txBody>
      </p:sp>
    </p:spTree>
    <p:extLst>
      <p:ext uri="{BB962C8B-B14F-4D97-AF65-F5344CB8AC3E}">
        <p14:creationId xmlns:p14="http://schemas.microsoft.com/office/powerpoint/2010/main" val="224856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0758F-9CEF-C1D1-AA7B-30E0DF8A2C1F}"/>
              </a:ext>
            </a:extLst>
          </p:cNvPr>
          <p:cNvSpPr>
            <a:spLocks noGrp="1"/>
          </p:cNvSpPr>
          <p:nvPr>
            <p:ph type="title"/>
          </p:nvPr>
        </p:nvSpPr>
        <p:spPr>
          <a:xfrm>
            <a:off x="0" y="1"/>
            <a:ext cx="9144000" cy="1041400"/>
          </a:xfrm>
        </p:spPr>
        <p:txBody>
          <a:bodyPr>
            <a:normAutofit/>
          </a:bodyPr>
          <a:lstStyle/>
          <a:p>
            <a:pPr marL="51435" marR="0" indent="2540">
              <a:lnSpc>
                <a:spcPct val="90000"/>
              </a:lnSpc>
              <a:buNone/>
            </a:pPr>
            <a:r>
              <a:rPr lang="en-US" sz="36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ARE YOU WORRIED ABOUT LIFE?</a:t>
            </a:r>
            <a:endParaRPr lang="en-US" sz="36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1DC11D2-42B6-5246-C5E0-02578115A834}"/>
              </a:ext>
            </a:extLst>
          </p:cNvPr>
          <p:cNvSpPr>
            <a:spLocks noGrp="1"/>
          </p:cNvSpPr>
          <p:nvPr>
            <p:ph idx="1"/>
          </p:nvPr>
        </p:nvSpPr>
        <p:spPr>
          <a:xfrm>
            <a:off x="157655" y="838201"/>
            <a:ext cx="8986345" cy="6061840"/>
          </a:xfrm>
        </p:spPr>
        <p:txBody>
          <a:bodyPr>
            <a:noAutofit/>
          </a:bodyPr>
          <a:lstStyle/>
          <a:p>
            <a:pPr marL="457200" lvl="0" indent="-457200" fontAlgn="base">
              <a:lnSpc>
                <a:spcPct val="100000"/>
              </a:lnSpc>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OUR EMPHASIS SHOULD BE ON THE SPIRITUAL - 2 Cor 4:18 while we do not look at the things which are seen, but at the things which are not seen. For the things which are seen are temporary, but the things which are not seen are eternal.</a:t>
            </a:r>
            <a:endParaRPr lang="en-US" kern="100" dirty="0">
              <a:uFill>
                <a:solidFill>
                  <a:srgbClr val="000000"/>
                </a:solidFill>
              </a:uFill>
              <a:ea typeface="Courier New" panose="02070309020205020404" pitchFamily="49" charset="0"/>
              <a:cs typeface="Times New Roman" panose="02020603050405020304" pitchFamily="18" charset="0"/>
            </a:endParaRPr>
          </a:p>
          <a:p>
            <a:pPr marL="457200" lvl="0" indent="-457200" fontAlgn="base">
              <a:lnSpc>
                <a:spcPct val="100000"/>
              </a:lnSpc>
              <a:buClr>
                <a:srgbClr val="000000"/>
              </a:buClr>
              <a:buSzPct val="99000"/>
              <a:buFont typeface="Arial" panose="020B0604020202020204" pitchFamily="34" charset="0"/>
              <a:buAutoNum type="alphaUcPeriod"/>
            </a:pPr>
            <a:r>
              <a:rPr lang="en-US" kern="100" dirty="0">
                <a:uFill>
                  <a:solidFill>
                    <a:srgbClr val="000000"/>
                  </a:solidFill>
                </a:uFill>
                <a:ea typeface="Courier New" panose="02070309020205020404" pitchFamily="49" charset="0"/>
                <a:cs typeface="Arial" panose="020B0604020202020204" pitchFamily="34" charset="0"/>
              </a:rPr>
              <a:t>THE PROMISE OF HEAVEN MAKES THE SUFFERING OF THIS LIFE WORTHWHILE - Romans 8:18  For I consider that the sufferings of this present time are not worthy to be compared with the glory which shall be revealed in us.</a:t>
            </a:r>
          </a:p>
        </p:txBody>
      </p:sp>
    </p:spTree>
    <p:extLst>
      <p:ext uri="{BB962C8B-B14F-4D97-AF65-F5344CB8AC3E}">
        <p14:creationId xmlns:p14="http://schemas.microsoft.com/office/powerpoint/2010/main" val="377578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C28C9-7C18-717C-57B1-71FA69F52C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A5D4B9-8BE8-F5D2-EEE5-5576BA83F75F}"/>
              </a:ext>
            </a:extLst>
          </p:cNvPr>
          <p:cNvSpPr>
            <a:spLocks noGrp="1"/>
          </p:cNvSpPr>
          <p:nvPr>
            <p:ph type="title"/>
          </p:nvPr>
        </p:nvSpPr>
        <p:spPr>
          <a:xfrm>
            <a:off x="0" y="1"/>
            <a:ext cx="9144000" cy="1041400"/>
          </a:xfrm>
        </p:spPr>
        <p:txBody>
          <a:bodyPr>
            <a:normAutofit/>
          </a:bodyPr>
          <a:lstStyle/>
          <a:p>
            <a:pPr marL="51435" marR="0" indent="2540">
              <a:lnSpc>
                <a:spcPct val="90000"/>
              </a:lnSpc>
              <a:buNone/>
            </a:pPr>
            <a:r>
              <a:rPr lang="en-US" sz="3600" b="1" kern="100" dirty="0">
                <a:solidFill>
                  <a:srgbClr val="0000FF"/>
                </a:solidFill>
                <a:effectLst/>
                <a:latin typeface="Arial" panose="020B0604020202020204" pitchFamily="34" charset="0"/>
                <a:ea typeface="Courier New" panose="02070309020205020404" pitchFamily="49" charset="0"/>
                <a:cs typeface="Arial" panose="020B0604020202020204" pitchFamily="34" charset="0"/>
              </a:rPr>
              <a:t>ARE YOU WORRIED ABOUT LIFE?</a:t>
            </a:r>
            <a:endParaRPr lang="en-US" sz="3600" kern="100"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0A1C185-8085-F0DF-716F-836992A01323}"/>
              </a:ext>
            </a:extLst>
          </p:cNvPr>
          <p:cNvSpPr>
            <a:spLocks noGrp="1"/>
          </p:cNvSpPr>
          <p:nvPr>
            <p:ph idx="1"/>
          </p:nvPr>
        </p:nvSpPr>
        <p:spPr>
          <a:xfrm>
            <a:off x="157655" y="1041401"/>
            <a:ext cx="8986345" cy="6061840"/>
          </a:xfrm>
        </p:spPr>
        <p:txBody>
          <a:bodyPr>
            <a:noAutofit/>
          </a:bodyPr>
          <a:lstStyle/>
          <a:p>
            <a:pPr marL="457200" lvl="0" indent="-457200" fontAlgn="base">
              <a:lnSpc>
                <a:spcPct val="85000"/>
              </a:lnSpc>
              <a:buClr>
                <a:srgbClr val="000000"/>
              </a:buClr>
              <a:buSzPct val="99000"/>
              <a:buFont typeface="+mj-lt"/>
              <a:buAutoNum type="alphaUcPeriod" startAt="3"/>
            </a:pPr>
            <a:r>
              <a:rPr lang="en-US" sz="2850" kern="100" dirty="0">
                <a:uFill>
                  <a:solidFill>
                    <a:srgbClr val="000000"/>
                  </a:solidFill>
                </a:uFill>
                <a:ea typeface="Courier New" panose="02070309020205020404" pitchFamily="49" charset="0"/>
                <a:cs typeface="Arial" panose="020B0604020202020204" pitchFamily="34" charset="0"/>
              </a:rPr>
              <a:t>SPIRITUAL THINGS CAN'T BE TAKEN FROM US - Luke 10:38-42 Now it happened as they went that He entered a certain village; and a certain woman named Martha welcomed Him into her house. {39} And she had a sister called Mary, who also sat at Jesus’ feet and heard His word. {40} But Martha was distracted with much serving, and she approached Him and said, "Lord, do You not care that my sister has left me to serve atone? Therefore tell her to help me." {41} And Jesus answered and said to her, "Martha, Martha, you are worried and troubled about many things. {42} "But one thing is needed, and Mary has chosen that good part, which will not be taken away from her."</a:t>
            </a:r>
            <a:endParaRPr lang="en-US" sz="2850" dirty="0"/>
          </a:p>
        </p:txBody>
      </p:sp>
    </p:spTree>
    <p:extLst>
      <p:ext uri="{BB962C8B-B14F-4D97-AF65-F5344CB8AC3E}">
        <p14:creationId xmlns:p14="http://schemas.microsoft.com/office/powerpoint/2010/main" val="3405022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75685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2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A91823-02A5-FBBB-C528-8CF96F4F7E14}"/>
              </a:ext>
            </a:extLst>
          </p:cNvPr>
          <p:cNvPicPr>
            <a:picLocks noChangeAspect="1"/>
          </p:cNvPicPr>
          <p:nvPr/>
        </p:nvPicPr>
        <p:blipFill rotWithShape="1">
          <a:blip r:embed="rId2"/>
          <a:srcRect t="33425" b="16574"/>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4AC05058-F7D2-5823-2C2C-AAFDC2D5D996}"/>
              </a:ext>
            </a:extLst>
          </p:cNvPr>
          <p:cNvSpPr txBox="1"/>
          <p:nvPr/>
        </p:nvSpPr>
        <p:spPr>
          <a:xfrm>
            <a:off x="182880" y="1720840"/>
            <a:ext cx="3576320" cy="1754326"/>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HAVE A </a:t>
            </a:r>
          </a:p>
          <a:p>
            <a:pPr algn="ctr"/>
            <a:r>
              <a:rPr lang="en-US" sz="3600" b="1" dirty="0">
                <a:solidFill>
                  <a:schemeClr val="bg1"/>
                </a:solidFill>
                <a:latin typeface="Arial" panose="020B0604020202020204" pitchFamily="34" charset="0"/>
                <a:cs typeface="Arial" panose="020B0604020202020204" pitchFamily="34" charset="0"/>
              </a:rPr>
              <a:t>WORRY-FREE</a:t>
            </a:r>
          </a:p>
          <a:p>
            <a:pPr algn="ctr"/>
            <a:r>
              <a:rPr lang="en-US" sz="3600" b="1" dirty="0">
                <a:solidFill>
                  <a:schemeClr val="bg1"/>
                </a:solidFill>
                <a:latin typeface="Arial" panose="020B0604020202020204" pitchFamily="34" charset="0"/>
                <a:cs typeface="Arial" panose="020B0604020202020204" pitchFamily="34" charset="0"/>
              </a:rPr>
              <a:t> WEEK</a:t>
            </a:r>
          </a:p>
        </p:txBody>
      </p:sp>
    </p:spTree>
    <p:extLst>
      <p:ext uri="{BB962C8B-B14F-4D97-AF65-F5344CB8AC3E}">
        <p14:creationId xmlns:p14="http://schemas.microsoft.com/office/powerpoint/2010/main" val="1076713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06661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979071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717E2-677A-C382-8C31-E2774B402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BB191-BCC2-7AD1-1806-185899302235}"/>
              </a:ext>
            </a:extLst>
          </p:cNvPr>
          <p:cNvSpPr>
            <a:spLocks noGrp="1"/>
          </p:cNvSpPr>
          <p:nvPr>
            <p:ph type="title"/>
          </p:nvPr>
        </p:nvSpPr>
        <p:spPr>
          <a:xfrm>
            <a:off x="167950" y="0"/>
            <a:ext cx="8808099" cy="6858000"/>
          </a:xfrm>
        </p:spPr>
        <p:txBody>
          <a:bodyPr>
            <a:noAutofit/>
          </a:bodyPr>
          <a:lstStyle/>
          <a:p>
            <a:pPr marL="27305" lvl="0" indent="5715">
              <a:lnSpc>
                <a:spcPct val="80000"/>
              </a:lnSpc>
            </a:pPr>
            <a:r>
              <a:rPr lang="en-US" sz="2400" kern="100" dirty="0">
                <a:solidFill>
                  <a:prstClr val="black"/>
                </a:solidFill>
                <a:ea typeface="Courier New" panose="02070309020205020404" pitchFamily="49" charset="0"/>
                <a:cs typeface="Arial" panose="020B0604020202020204" pitchFamily="34" charset="0"/>
              </a:rPr>
              <a:t>Mat 6:25-34 "Therefore I say to you, do not worry about your life, what you will eat or what you will drink; nor about your body, what you will put on. Is not life more than food and the body more than clothing? {26} "Look at the birds of the air, for they neither sow nor reap nor gather into barns; yet your heavenly Father feeds them. Are you not of more value than they? {27} "Which of you by worrying can add one cubit to his stature? {28} "So why do you worry about clothing? Consider the lilies of the field, how they grow: they neither toil nor spin; {29} "and yet I say to you that even Solomon in all his glory was not arrayed like one of these. {30} "Now if God so clothes the grass of the field, which today is, and tomorrow is thrown into the oven, will He not much more clothe you, O you of little faith? {31} "Therefore do not worry, saying, 'What shall we eat? or 'What shall we drink?' or 'What shall we wear?' {32} "For after all these things the Gentiles seek. For your heavenly Father knows that you need all these things. {33} "But seek first the kingdom of God and His righteousness, and all these things shall be added to you. {34} "Therefore do not worry about tomorrow, for tomorrow will worry about its own things. Sufficient for the day is its own trouble.</a:t>
            </a:r>
            <a:endParaRPr lang="en-US" sz="2400" kern="100" dirty="0">
              <a:solidFill>
                <a:prstClr val="black"/>
              </a:solidFill>
              <a:uFill>
                <a:solidFill>
                  <a:srgbClr val="000000"/>
                </a:solidFill>
              </a:uFill>
              <a:ea typeface="Courier New" panose="02070309020205020404" pitchFamily="49" charset="0"/>
              <a:cs typeface="Times New Roman" panose="02020603050405020304" pitchFamily="18" charset="0"/>
            </a:endParaRPr>
          </a:p>
        </p:txBody>
      </p:sp>
    </p:spTree>
    <p:extLst>
      <p:ext uri="{BB962C8B-B14F-4D97-AF65-F5344CB8AC3E}">
        <p14:creationId xmlns:p14="http://schemas.microsoft.com/office/powerpoint/2010/main" val="315683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187406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alpha val="93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9C2140-90BC-D3F6-1F4B-1D6EC3FAB19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0"/>
            <a:ext cx="6573163" cy="6858000"/>
          </a:xfrm>
          <a:prstGeom prst="rect">
            <a:avLst/>
          </a:prstGeom>
        </p:spPr>
      </p:pic>
      <p:sp>
        <p:nvSpPr>
          <p:cNvPr id="2" name="Title 1">
            <a:extLst>
              <a:ext uri="{FF2B5EF4-FFF2-40B4-BE49-F238E27FC236}">
                <a16:creationId xmlns:a16="http://schemas.microsoft.com/office/drawing/2014/main" id="{A9E46A11-ED53-2378-91B1-501CDD87733F}"/>
              </a:ext>
            </a:extLst>
          </p:cNvPr>
          <p:cNvSpPr>
            <a:spLocks noGrp="1"/>
          </p:cNvSpPr>
          <p:nvPr>
            <p:ph type="title"/>
          </p:nvPr>
        </p:nvSpPr>
        <p:spPr>
          <a:xfrm>
            <a:off x="5683864" y="4689986"/>
            <a:ext cx="3784600" cy="1325563"/>
          </a:xfrm>
        </p:spPr>
        <p:txBody>
          <a:bodyPr>
            <a:normAutofit fontScale="90000"/>
          </a:bodyPr>
          <a:lstStyle/>
          <a:p>
            <a:pPr marL="0" marR="0" algn="ctr">
              <a:buNone/>
            </a:pPr>
            <a:r>
              <a:rPr lang="en-US" sz="4400" b="1" kern="100" dirty="0">
                <a:solidFill>
                  <a:schemeClr val="bg1"/>
                </a:solidFill>
                <a:effectLst/>
                <a:latin typeface="Arial" panose="020B0604020202020204" pitchFamily="34" charset="0"/>
                <a:ea typeface="Courier New" panose="02070309020205020404" pitchFamily="49" charset="0"/>
                <a:cs typeface="Arial" panose="020B0604020202020204" pitchFamily="34" charset="0"/>
              </a:rPr>
              <a:t>DON'T WORRY ABOUT LIVING</a:t>
            </a:r>
            <a:endParaRPr lang="en-US" sz="32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5519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4BA8-CE87-D808-878C-5F37B96F169D}"/>
              </a:ext>
            </a:extLst>
          </p:cNvPr>
          <p:cNvSpPr>
            <a:spLocks noGrp="1"/>
          </p:cNvSpPr>
          <p:nvPr>
            <p:ph type="title"/>
          </p:nvPr>
        </p:nvSpPr>
        <p:spPr/>
        <p:txBody>
          <a:bodyPr>
            <a:normAutofit/>
          </a:bodyPr>
          <a:lstStyle/>
          <a:p>
            <a:pPr marL="0" marR="0" indent="2540">
              <a:lnSpc>
                <a:spcPct val="90000"/>
              </a:lnSpc>
              <a:buNone/>
            </a:pPr>
            <a:r>
              <a:rPr lang="en-US" sz="4400" b="1" kern="100" dirty="0">
                <a:solidFill>
                  <a:srgbClr val="0000FF"/>
                </a:solidFill>
                <a:effectLst/>
                <a:ea typeface="Courier New" panose="02070309020205020404" pitchFamily="49" charset="0"/>
                <a:cs typeface="Arial" panose="020B0604020202020204" pitchFamily="34" charset="0"/>
              </a:rPr>
              <a:t>WORRY</a:t>
            </a:r>
            <a:endParaRPr lang="en-US" dirty="0">
              <a:solidFill>
                <a:srgbClr val="0000FF"/>
              </a:solidFill>
            </a:endParaRPr>
          </a:p>
        </p:txBody>
      </p:sp>
      <p:sp>
        <p:nvSpPr>
          <p:cNvPr id="3" name="Content Placeholder 2">
            <a:extLst>
              <a:ext uri="{FF2B5EF4-FFF2-40B4-BE49-F238E27FC236}">
                <a16:creationId xmlns:a16="http://schemas.microsoft.com/office/drawing/2014/main" id="{EEF28F05-49C4-62C3-4511-0AC292692F38}"/>
              </a:ext>
            </a:extLst>
          </p:cNvPr>
          <p:cNvSpPr>
            <a:spLocks noGrp="1"/>
          </p:cNvSpPr>
          <p:nvPr>
            <p:ph idx="1"/>
          </p:nvPr>
        </p:nvSpPr>
        <p:spPr/>
        <p:txBody>
          <a:bodyPr>
            <a:normAutofit/>
          </a:bodyPr>
          <a:lstStyle/>
          <a:p>
            <a:pPr marL="471488" lvl="0" indent="-471488">
              <a:lnSpc>
                <a:spcPct val="100000"/>
              </a:lnSpc>
              <a:buFont typeface="+mj-lt"/>
              <a:buAutoNum type="alphaUcPeriod"/>
            </a:pPr>
            <a:r>
              <a:rPr lang="en-US" kern="100" dirty="0">
                <a:ea typeface="Courier New" panose="02070309020205020404" pitchFamily="49" charset="0"/>
                <a:cs typeface="Arial" panose="020B0604020202020204" pitchFamily="34" charset="0"/>
              </a:rPr>
              <a:t>Said the Robin to the Sparrow, </a:t>
            </a:r>
          </a:p>
          <a:p>
            <a:pPr marL="471488" lvl="0" indent="36513">
              <a:lnSpc>
                <a:spcPct val="100000"/>
              </a:lnSpc>
              <a:buNone/>
            </a:pPr>
            <a:r>
              <a:rPr lang="en-US" kern="100" dirty="0">
                <a:ea typeface="Courier New" panose="02070309020205020404" pitchFamily="49" charset="0"/>
                <a:cs typeface="Arial" panose="020B0604020202020204" pitchFamily="34" charset="0"/>
              </a:rPr>
              <a:t>"l should really like to know</a:t>
            </a:r>
            <a:endParaRPr lang="en-US" kern="100" dirty="0">
              <a:ea typeface="Times New Roman" panose="02020603050405020304" pitchFamily="18" charset="0"/>
              <a:cs typeface="Times New Roman" panose="02020603050405020304" pitchFamily="18" charset="0"/>
            </a:endParaRPr>
          </a:p>
          <a:p>
            <a:pPr marL="471488" indent="36513">
              <a:lnSpc>
                <a:spcPct val="100000"/>
              </a:lnSpc>
              <a:buNone/>
            </a:pPr>
            <a:r>
              <a:rPr lang="en-US" kern="100" dirty="0">
                <a:ea typeface="Courier New" panose="02070309020205020404" pitchFamily="49" charset="0"/>
                <a:cs typeface="Arial" panose="020B0604020202020204" pitchFamily="34" charset="0"/>
              </a:rPr>
              <a:t>Why these anxious human beings </a:t>
            </a:r>
          </a:p>
          <a:p>
            <a:pPr marL="471488" indent="36513">
              <a:lnSpc>
                <a:spcPct val="100000"/>
              </a:lnSpc>
              <a:buNone/>
            </a:pPr>
            <a:r>
              <a:rPr lang="en-US" kern="100" dirty="0">
                <a:ea typeface="Courier New" panose="02070309020205020404" pitchFamily="49" charset="0"/>
                <a:cs typeface="Arial" panose="020B0604020202020204" pitchFamily="34" charset="0"/>
              </a:rPr>
              <a:t>Rush about and hurry so." </a:t>
            </a:r>
            <a:endParaRPr lang="en-US" kern="100" dirty="0">
              <a:ea typeface="Times New Roman" panose="02020603050405020304" pitchFamily="18" charset="0"/>
              <a:cs typeface="Times New Roman" panose="02020603050405020304" pitchFamily="18" charset="0"/>
            </a:endParaRPr>
          </a:p>
          <a:p>
            <a:pPr marL="471488" indent="36513">
              <a:lnSpc>
                <a:spcPct val="100000"/>
              </a:lnSpc>
              <a:buNone/>
            </a:pPr>
            <a:r>
              <a:rPr lang="en-US" kern="100" dirty="0">
                <a:ea typeface="Courier New" panose="02070309020205020404" pitchFamily="49" charset="0"/>
                <a:cs typeface="Arial" panose="020B0604020202020204" pitchFamily="34" charset="0"/>
              </a:rPr>
              <a:t>Said the Sparrow to the Robin, </a:t>
            </a:r>
          </a:p>
          <a:p>
            <a:pPr marL="471488" indent="36513">
              <a:lnSpc>
                <a:spcPct val="100000"/>
              </a:lnSpc>
              <a:buNone/>
            </a:pPr>
            <a:r>
              <a:rPr lang="en-US" kern="100" dirty="0">
                <a:ea typeface="Courier New" panose="02070309020205020404" pitchFamily="49" charset="0"/>
                <a:cs typeface="Arial" panose="020B0604020202020204" pitchFamily="34" charset="0"/>
              </a:rPr>
              <a:t>"Friend, I think that it must be</a:t>
            </a:r>
            <a:endParaRPr lang="en-US" kern="100" dirty="0">
              <a:ea typeface="Times New Roman" panose="02020603050405020304" pitchFamily="18" charset="0"/>
              <a:cs typeface="Times New Roman" panose="02020603050405020304" pitchFamily="18" charset="0"/>
            </a:endParaRPr>
          </a:p>
          <a:p>
            <a:pPr marL="471488" indent="36513">
              <a:lnSpc>
                <a:spcPct val="100000"/>
              </a:lnSpc>
              <a:buNone/>
            </a:pPr>
            <a:r>
              <a:rPr lang="en-US" kern="100" dirty="0">
                <a:ea typeface="Courier New" panose="02070309020205020404" pitchFamily="49" charset="0"/>
                <a:cs typeface="Arial" panose="020B0604020202020204" pitchFamily="34" charset="0"/>
              </a:rPr>
              <a:t>That they have no Heavenly Father </a:t>
            </a:r>
          </a:p>
          <a:p>
            <a:pPr marL="471488" indent="36513">
              <a:lnSpc>
                <a:spcPct val="100000"/>
              </a:lnSpc>
              <a:buNone/>
            </a:pPr>
            <a:r>
              <a:rPr lang="en-US" kern="100" dirty="0">
                <a:ea typeface="Courier New" panose="02070309020205020404" pitchFamily="49" charset="0"/>
                <a:cs typeface="Arial" panose="020B0604020202020204" pitchFamily="34" charset="0"/>
              </a:rPr>
              <a:t>Such as cares for you and me."</a:t>
            </a:r>
            <a:endParaRPr lang="en-US" kern="100" dirty="0">
              <a:ea typeface="Times New Roman" panose="02020603050405020304" pitchFamily="18" charset="0"/>
              <a:cs typeface="Times New Roman" panose="02020603050405020304" pitchFamily="18" charset="0"/>
            </a:endParaRPr>
          </a:p>
          <a:p>
            <a:pPr marL="471488" indent="36513">
              <a:lnSpc>
                <a:spcPct val="100000"/>
              </a:lnSpc>
              <a:buNone/>
            </a:pPr>
            <a:r>
              <a:rPr lang="en-US" kern="100" dirty="0">
                <a:ea typeface="Courier New" panose="02070309020205020404" pitchFamily="49" charset="0"/>
                <a:cs typeface="Arial" panose="020B0604020202020204" pitchFamily="34" charset="0"/>
              </a:rPr>
              <a:t>Elizabeth Cheney</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178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9DC59-AB3E-2CDB-2028-DFFE54BBF5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1012B-A11C-81B1-576B-C8D238CA87DD}"/>
              </a:ext>
            </a:extLst>
          </p:cNvPr>
          <p:cNvSpPr>
            <a:spLocks noGrp="1"/>
          </p:cNvSpPr>
          <p:nvPr>
            <p:ph type="title"/>
          </p:nvPr>
        </p:nvSpPr>
        <p:spPr/>
        <p:txBody>
          <a:bodyPr>
            <a:normAutofit/>
          </a:bodyPr>
          <a:lstStyle/>
          <a:p>
            <a:pPr marL="0" marR="0" indent="2540">
              <a:lnSpc>
                <a:spcPct val="90000"/>
              </a:lnSpc>
              <a:buNone/>
            </a:pPr>
            <a:r>
              <a:rPr lang="en-US" sz="4400" b="1" kern="100" dirty="0">
                <a:solidFill>
                  <a:srgbClr val="0000FF"/>
                </a:solidFill>
                <a:effectLst/>
                <a:ea typeface="Courier New" panose="02070309020205020404" pitchFamily="49" charset="0"/>
                <a:cs typeface="Arial" panose="020B0604020202020204" pitchFamily="34" charset="0"/>
              </a:rPr>
              <a:t>WORRY</a:t>
            </a:r>
            <a:endParaRPr lang="en-US" dirty="0">
              <a:solidFill>
                <a:srgbClr val="0000FF"/>
              </a:solidFill>
            </a:endParaRPr>
          </a:p>
        </p:txBody>
      </p:sp>
      <p:sp>
        <p:nvSpPr>
          <p:cNvPr id="3" name="Content Placeholder 2">
            <a:extLst>
              <a:ext uri="{FF2B5EF4-FFF2-40B4-BE49-F238E27FC236}">
                <a16:creationId xmlns:a16="http://schemas.microsoft.com/office/drawing/2014/main" id="{0DE2736F-190F-24C3-684F-CB4CCD9055D7}"/>
              </a:ext>
            </a:extLst>
          </p:cNvPr>
          <p:cNvSpPr>
            <a:spLocks noGrp="1"/>
          </p:cNvSpPr>
          <p:nvPr>
            <p:ph idx="1"/>
          </p:nvPr>
        </p:nvSpPr>
        <p:spPr/>
        <p:txBody>
          <a:bodyPr>
            <a:normAutofit fontScale="92500" lnSpcReduction="10000"/>
          </a:bodyPr>
          <a:lstStyle/>
          <a:p>
            <a:pPr marL="514350" lvl="0" indent="-514350">
              <a:buFont typeface="+mj-lt"/>
              <a:buAutoNum type="alphaUcPeriod" startAt="2"/>
            </a:pPr>
            <a:r>
              <a:rPr lang="en-US" kern="100" dirty="0">
                <a:ea typeface="Courier New" panose="02070309020205020404" pitchFamily="49" charset="0"/>
                <a:cs typeface="Arial" panose="020B0604020202020204" pitchFamily="34" charset="0"/>
              </a:rPr>
              <a:t>A widow who had successfully raised a very large family was being interviewed by a reporter. In addition to six children of her own, she had adopted 12 other youngsters, and through it all she had maintained stability and an air of confidence. When asked the secret of her outstanding accomplishment, her answer to the newsman was quite surprising. She said, "l managed so well because I'm in a partnership!" "What do you mean?" he inquired. The woman replied, "Many years ago I said, 'Lord, I’ll do the work and You do the worrying.' And I haven't had an anxious care since.“ &gt;&gt;&gt;</a:t>
            </a:r>
            <a:endParaRPr lang="en-US" kern="1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09228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33111</TotalTime>
  <Words>1839</Words>
  <Application>Microsoft Office PowerPoint</Application>
  <PresentationFormat>On-screen Show (4:3)</PresentationFormat>
  <Paragraphs>82</Paragraphs>
  <Slides>24</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24</vt:i4>
      </vt:variant>
    </vt:vector>
  </HeadingPairs>
  <TitlesOfParts>
    <vt:vector size="34" baseType="lpstr">
      <vt:lpstr>Arial</vt:lpstr>
      <vt:lpstr>Arial Black</vt:lpstr>
      <vt:lpstr>Bazooka</vt:lpstr>
      <vt:lpstr>Calibri</vt:lpstr>
      <vt:lpstr>Calibri Light</vt:lpstr>
      <vt:lpstr>Courier New</vt:lpstr>
      <vt:lpstr>Times New Roman</vt:lpstr>
      <vt:lpstr>Office Theme</vt:lpstr>
      <vt:lpstr>1_Office Theme</vt:lpstr>
      <vt:lpstr>2_Office Theme</vt:lpstr>
      <vt:lpstr>PowerPoint Presentation</vt:lpstr>
      <vt:lpstr>PowerPoint Presentation</vt:lpstr>
      <vt:lpstr>LET US PRAY</vt:lpstr>
      <vt:lpstr>SINGING</vt:lpstr>
      <vt:lpstr>Mat 6:25-34 "Therefore I say to you, do not worry about your life, what you will eat or what you will drink; nor about your body, what you will put on. Is not life more than food and the body more than clothing? {26} "Look at the birds of the air, for they neither sow nor reap nor gather into barns; yet your heavenly Father feeds them. Are you not of more value than they? {27} "Which of you by worrying can add one cubit to his stature? {28} "So why do you worry about clothing? Consider the lilies of the field, how they grow: they neither toil nor spin; {29} "and yet I say to you that even Solomon in all his glory was not arrayed like one of these. {30} "Now if God so clothes the grass of the field, which today is, and tomorrow is thrown into the oven, will He not much more clothe you, O you of little faith? {31} "Therefore do not worry, saying, 'What shall we eat? or 'What shall we drink?' or 'What shall we wear?' {32} "For after all these things the Gentiles seek. For your heavenly Father knows that you need all these things. {33} "But seek first the kingdom of God and His righteousness, and all these things shall be added to you. {34} "Therefore do not worry about tomorrow, for tomorrow will worry about its own things. Sufficient for the day is its own trouble.</vt:lpstr>
      <vt:lpstr>LET US PRAY</vt:lpstr>
      <vt:lpstr>DON'T WORRY ABOUT LIVING</vt:lpstr>
      <vt:lpstr>WORRY</vt:lpstr>
      <vt:lpstr>WORRY</vt:lpstr>
      <vt:lpstr>WORRY</vt:lpstr>
      <vt:lpstr>CAUSES OF WORRY</vt:lpstr>
      <vt:lpstr>II. THE RESULTS OF WORRY</vt:lpstr>
      <vt:lpstr>III. THE CURE FOR WORRY</vt:lpstr>
      <vt:lpstr>III. THE CURE FOR WORRY</vt:lpstr>
      <vt:lpstr>III. THE CURE FOR WORRY</vt:lpstr>
      <vt:lpstr>III. THE CURE FOR WORRY</vt:lpstr>
      <vt:lpstr>III. THE CURE FOR WORRY</vt:lpstr>
      <vt:lpstr>ARE YOU WORRIED ABOUT LIFE?</vt:lpstr>
      <vt:lpstr>ARE YOU WORRIED ABOUT LIFE?</vt:lpstr>
      <vt:lpstr>SINGING</vt:lpstr>
      <vt:lpstr>PowerPoint Presentation</vt:lpstr>
      <vt:lpstr>CONTRIBUTION</vt:lpstr>
      <vt:lpstr>SINGING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4</cp:revision>
  <dcterms:created xsi:type="dcterms:W3CDTF">2021-03-29T21:09:31Z</dcterms:created>
  <dcterms:modified xsi:type="dcterms:W3CDTF">2025-09-01T16:03:16Z</dcterms:modified>
</cp:coreProperties>
</file>