
<file path=[Content_Types].xml><?xml version="1.0" encoding="utf-8"?>
<Types xmlns="http://schemas.openxmlformats.org/package/2006/content-types">
  <Default Extension="bmp" ContentType="image/bmp"/>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1"/>
    <p:sldMasterId id="2147483673" r:id="rId2"/>
  </p:sldMasterIdLst>
  <p:notesMasterIdLst>
    <p:notesMasterId r:id="rId23"/>
  </p:notesMasterIdLst>
  <p:sldIdLst>
    <p:sldId id="425" r:id="rId3"/>
    <p:sldId id="283" r:id="rId4"/>
    <p:sldId id="290" r:id="rId5"/>
    <p:sldId id="285" r:id="rId6"/>
    <p:sldId id="291" r:id="rId7"/>
    <p:sldId id="434" r:id="rId8"/>
    <p:sldId id="376" r:id="rId9"/>
    <p:sldId id="492" r:id="rId10"/>
    <p:sldId id="493" r:id="rId11"/>
    <p:sldId id="494" r:id="rId12"/>
    <p:sldId id="502" r:id="rId13"/>
    <p:sldId id="501" r:id="rId14"/>
    <p:sldId id="500" r:id="rId15"/>
    <p:sldId id="499" r:id="rId16"/>
    <p:sldId id="503" r:id="rId17"/>
    <p:sldId id="498" r:id="rId18"/>
    <p:sldId id="497" r:id="rId19"/>
    <p:sldId id="496" r:id="rId20"/>
    <p:sldId id="279" r:id="rId21"/>
    <p:sldId id="485"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405866"/>
    <a:srgbClr val="405873"/>
    <a:srgbClr val="405855"/>
    <a:srgbClr val="FFCCFF"/>
    <a:srgbClr val="CC00CC"/>
    <a:srgbClr val="006600"/>
    <a:srgbClr val="663300"/>
    <a:srgbClr val="F6BE98"/>
    <a:srgbClr val="1E0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AF6C22-EC8E-4296-8CAB-42BD405728D4}" v="1062" dt="2025-08-21T16:26:30.4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snapToGrid="0">
      <p:cViewPr varScale="1">
        <p:scale>
          <a:sx n="67" d="100"/>
          <a:sy n="67" d="100"/>
        </p:scale>
        <p:origin x="1512" y="288"/>
      </p:cViewPr>
      <p:guideLst/>
    </p:cSldViewPr>
  </p:slideViewPr>
  <p:outlineViewPr>
    <p:cViewPr>
      <p:scale>
        <a:sx n="33" d="100"/>
        <a:sy n="33" d="100"/>
      </p:scale>
      <p:origin x="0" y="-14772"/>
    </p:cViewPr>
  </p:outlineViewPr>
  <p:notesTextViewPr>
    <p:cViewPr>
      <p:scale>
        <a:sx n="1" d="1"/>
        <a:sy n="1" d="1"/>
      </p:scale>
      <p:origin x="0" y="0"/>
    </p:cViewPr>
  </p:notesTextViewPr>
  <p:sorterViewPr>
    <p:cViewPr varScale="1">
      <p:scale>
        <a:sx n="100" d="100"/>
        <a:sy n="100" d="100"/>
      </p:scale>
      <p:origin x="0" y="-130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984E85-DAE7-473F-B013-D76DDA0798DC}" type="datetimeFigureOut">
              <a:rPr lang="en-US" smtClean="0"/>
              <a:t>9/1/2025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90FFAB-2CAE-4E7B-B1BF-7E4BD00F76D5}" type="slidenum">
              <a:rPr lang="en-US" smtClean="0"/>
              <a:t>‹#›</a:t>
            </a:fld>
            <a:endParaRPr lang="en-US"/>
          </a:p>
        </p:txBody>
      </p:sp>
    </p:spTree>
    <p:extLst>
      <p:ext uri="{BB962C8B-B14F-4D97-AF65-F5344CB8AC3E}">
        <p14:creationId xmlns:p14="http://schemas.microsoft.com/office/powerpoint/2010/main" val="4237918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80A30491-E474-44C0-AFC9-A27A5448F5D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8F8F5A7F-B821-40D9-97F6-9B75BE34E01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00" name="Slide Number Placeholder 3">
            <a:extLst>
              <a:ext uri="{FF2B5EF4-FFF2-40B4-BE49-F238E27FC236}">
                <a16:creationId xmlns:a16="http://schemas.microsoft.com/office/drawing/2014/main" id="{BB1EA055-5EFC-4F75-8213-ECDA94C87760}"/>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3965256F-3AF7-42B0-A79F-99AC9B3437E1}"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839249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90FFAB-2CAE-4E7B-B1BF-7E4BD00F76D5}" type="slidenum">
              <a:rPr lang="en-US" smtClean="0"/>
              <a:t>20</a:t>
            </a:fld>
            <a:endParaRPr lang="en-US"/>
          </a:p>
        </p:txBody>
      </p:sp>
    </p:spTree>
    <p:extLst>
      <p:ext uri="{BB962C8B-B14F-4D97-AF65-F5344CB8AC3E}">
        <p14:creationId xmlns:p14="http://schemas.microsoft.com/office/powerpoint/2010/main" val="721794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lstStyle>
            <a:lvl1pPr algn="ctr">
              <a:defRPr b="1" i="0" baseline="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220337" y="1123720"/>
            <a:ext cx="8923663" cy="5734279"/>
          </a:xfrm>
          <a:prstGeom prst="rect">
            <a:avLst/>
          </a:prstGeom>
        </p:spPr>
        <p:txBody>
          <a:bodyPr>
            <a:normAutofit/>
          </a:bodyPr>
          <a:lstStyle>
            <a:lvl1pPr>
              <a:defRPr sz="3200" b="1" i="0" baseline="0">
                <a:latin typeface="Arial" panose="020B0604020202020204" pitchFamily="34" charset="0"/>
              </a:defRPr>
            </a:lvl1pPr>
            <a:lvl2pPr>
              <a:defRPr sz="3200" b="1" i="0" baseline="0">
                <a:latin typeface="Arial" panose="020B0604020202020204" pitchFamily="34" charset="0"/>
              </a:defRPr>
            </a:lvl2pPr>
            <a:lvl3pPr>
              <a:defRPr sz="3200" b="1" i="0" baseline="0">
                <a:latin typeface="Arial" panose="020B0604020202020204" pitchFamily="34" charset="0"/>
              </a:defRPr>
            </a:lvl3pPr>
            <a:lvl4pPr>
              <a:defRPr sz="3200" b="1" i="0" baseline="0">
                <a:latin typeface="Arial" panose="020B0604020202020204" pitchFamily="34" charset="0"/>
              </a:defRPr>
            </a:lvl4pPr>
            <a:lvl5pPr>
              <a:defRPr sz="3200" b="1" i="0" baseline="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9012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9/1/2025</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493530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B27A87D-6A80-4A43-B337-C59233659EA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9/1/2025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024ED8-BA85-424A-B34E-254D9CCD014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43274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B27A87D-6A80-4A43-B337-C59233659EA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9/1/2025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024ED8-BA85-424A-B34E-254D9CCD014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24602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B27A87D-6A80-4A43-B337-C59233659EA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9/1/2025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024ED8-BA85-424A-B34E-254D9CCD014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0209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lstStyle>
            <a:lvl1pPr algn="ctr">
              <a:defRPr b="1" i="0" baseline="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220337" y="1123720"/>
            <a:ext cx="8923663" cy="5734279"/>
          </a:xfrm>
          <a:prstGeom prst="rect">
            <a:avLst/>
          </a:prstGeom>
        </p:spPr>
        <p:txBody>
          <a:bodyPr>
            <a:normAutofit/>
          </a:bodyPr>
          <a:lstStyle>
            <a:lvl1pPr>
              <a:defRPr sz="3200" b="1" i="0" baseline="0">
                <a:latin typeface="Arial" panose="020B0604020202020204" pitchFamily="34" charset="0"/>
              </a:defRPr>
            </a:lvl1pPr>
            <a:lvl2pPr>
              <a:defRPr sz="3200" b="1" i="0" baseline="0">
                <a:latin typeface="Arial" panose="020B0604020202020204" pitchFamily="34" charset="0"/>
              </a:defRPr>
            </a:lvl2pPr>
            <a:lvl3pPr>
              <a:defRPr sz="3200" b="1" i="0" baseline="0">
                <a:latin typeface="Arial" panose="020B0604020202020204" pitchFamily="34" charset="0"/>
              </a:defRPr>
            </a:lvl3pPr>
            <a:lvl4pPr>
              <a:defRPr sz="3200" b="1" i="0" baseline="0">
                <a:latin typeface="Arial" panose="020B0604020202020204" pitchFamily="34" charset="0"/>
              </a:defRPr>
            </a:lvl4pPr>
            <a:lvl5pPr>
              <a:defRPr sz="3200" b="1" i="0" baseline="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88557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9/1/2025</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1283678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9/1/2025</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544493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9/1/2025</a:t>
            </a:fld>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500233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9/1/2025</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1229740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9/1/2025</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4255747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9/1/2025</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830288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231354" y="1145754"/>
            <a:ext cx="8912646" cy="5712246"/>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9/1/2025</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224912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915205747"/>
      </p:ext>
    </p:extLst>
  </p:cSld>
  <p:clrMap bg1="lt1" tx1="dk1" bg2="lt2" tx2="dk2" accent1="accent1" accent2="accent2" accent3="accent3" accent4="accent4" accent5="accent5" accent6="accent6" hlink="hlink" folHlink="folHlink"/>
  <p:sldLayoutIdLst>
    <p:sldLayoutId id="2147483662" r:id="rId1"/>
    <p:sldLayoutId id="2147483672" r:id="rId2"/>
    <p:sldLayoutId id="2147483663" r:id="rId3"/>
    <p:sldLayoutId id="2147483664" r:id="rId4"/>
    <p:sldLayoutId id="2147483665" r:id="rId5"/>
    <p:sldLayoutId id="2147483667" r:id="rId6"/>
    <p:sldLayoutId id="2147483668" r:id="rId7"/>
    <p:sldLayoutId id="2147483669" r:id="rId8"/>
    <p:sldLayoutId id="2147483670" r:id="rId9"/>
    <p:sldLayoutId id="2147483671" r:id="rId10"/>
  </p:sldLayoutIdLst>
  <p:txStyles>
    <p:titleStyle>
      <a:lvl1pPr algn="ctr" defTabSz="914400" rtl="0" eaLnBrk="1" latinLnBrk="0" hangingPunct="1">
        <a:lnSpc>
          <a:spcPct val="90000"/>
        </a:lnSpc>
        <a:spcBef>
          <a:spcPct val="0"/>
        </a:spcBef>
        <a:buNone/>
        <a:defRPr sz="4400" b="1" i="0" kern="1200" baseline="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27A87D-6A80-4A43-B337-C59233659EAF}" type="datetimeFigureOut">
              <a:rPr lang="en-US" smtClean="0"/>
              <a:t>9/1/2025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024ED8-BA85-424A-B34E-254D9CCD0148}" type="slidenum">
              <a:rPr lang="en-US" smtClean="0"/>
              <a:t>‹#›</a:t>
            </a:fld>
            <a:endParaRPr lang="en-US"/>
          </a:p>
        </p:txBody>
      </p:sp>
    </p:spTree>
    <p:extLst>
      <p:ext uri="{BB962C8B-B14F-4D97-AF65-F5344CB8AC3E}">
        <p14:creationId xmlns:p14="http://schemas.microsoft.com/office/powerpoint/2010/main" val="406548026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8.bmp"/><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hyperlink" Target="https://tribework.blogspot.com/2011/08/when-to-reasonably-worry.html"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4" name="TextBox 5">
            <a:extLst>
              <a:ext uri="{FF2B5EF4-FFF2-40B4-BE49-F238E27FC236}">
                <a16:creationId xmlns:a16="http://schemas.microsoft.com/office/drawing/2014/main" id="{F1144962-7E55-4138-B559-0999E85A85AC}"/>
              </a:ext>
            </a:extLst>
          </p:cNvPr>
          <p:cNvSpPr txBox="1">
            <a:spLocks noChangeArrowheads="1"/>
          </p:cNvSpPr>
          <p:nvPr/>
        </p:nvSpPr>
        <p:spPr bwMode="auto">
          <a:xfrm>
            <a:off x="8627" y="6137246"/>
            <a:ext cx="9144000" cy="707886"/>
          </a:xfrm>
          <a:prstGeom prst="rect">
            <a:avLst/>
          </a:prstGeom>
          <a:solidFill>
            <a:schemeClr val="tx1">
              <a:alpha val="39000"/>
            </a:schemeClr>
          </a:solidFill>
          <a:ln w="9525">
            <a:noFill/>
            <a:miter lim="800000"/>
            <a:headEnd/>
            <a:tailEnd/>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100" cap="none" spc="50" normalizeH="0" baseline="0" noProof="0" dirty="0">
                <a:ln w="9525" cmpd="sng">
                  <a:solidFill>
                    <a:schemeClr val="bg1"/>
                  </a:solidFill>
                  <a:prstDash val="solid"/>
                </a:ln>
                <a:solidFill>
                  <a:srgbClr val="FFFF00"/>
                </a:solidFill>
                <a:effectLst>
                  <a:glow rad="38100">
                    <a:srgbClr val="4472C4">
                      <a:alpha val="40000"/>
                    </a:srgbClr>
                  </a:glow>
                </a:effectLst>
                <a:uLnTx/>
                <a:uFillTx/>
                <a:latin typeface="Bazooka" pitchFamily="2" charset="0"/>
                <a:ea typeface="+mn-ea"/>
                <a:cs typeface="+mn-cs"/>
              </a:rPr>
              <a:t>PLEASE TURN OFF CELLPHONES</a:t>
            </a:r>
          </a:p>
        </p:txBody>
      </p:sp>
      <p:sp>
        <p:nvSpPr>
          <p:cNvPr id="8" name="Rectangle 7">
            <a:extLst>
              <a:ext uri="{FF2B5EF4-FFF2-40B4-BE49-F238E27FC236}">
                <a16:creationId xmlns:a16="http://schemas.microsoft.com/office/drawing/2014/main" id="{48E83C1B-51F2-4C54-BFE8-59DACB5F4871}"/>
              </a:ext>
            </a:extLst>
          </p:cNvPr>
          <p:cNvSpPr/>
          <p:nvPr/>
        </p:nvSpPr>
        <p:spPr>
          <a:xfrm>
            <a:off x="0" y="12868"/>
            <a:ext cx="9135373" cy="1323439"/>
          </a:xfrm>
          <a:prstGeom prst="rect">
            <a:avLst/>
          </a:prstGeom>
          <a:solidFill>
            <a:schemeClr val="tx1">
              <a:alpha val="42000"/>
            </a:schemeClr>
          </a:solid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100" cap="none" spc="50" normalizeH="0" baseline="0" noProof="0" dirty="0">
                <a:ln w="9525" cmpd="sng">
                  <a:solidFill>
                    <a:schemeClr val="bg1"/>
                  </a:solidFill>
                  <a:prstDash val="solid"/>
                </a:ln>
                <a:solidFill>
                  <a:srgbClr val="FFFF00"/>
                </a:solidFill>
                <a:effectLst>
                  <a:glow rad="38100">
                    <a:srgbClr val="4472C4">
                      <a:alpha val="40000"/>
                    </a:srgbClr>
                  </a:glow>
                </a:effectLst>
                <a:uLnTx/>
                <a:uFillTx/>
                <a:latin typeface="Bazooka" pitchFamily="2" charset="0"/>
                <a:ea typeface="+mn-ea"/>
                <a:cs typeface="+mn-cs"/>
              </a:rPr>
              <a:t>WELCOME TO THE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100" cap="none" spc="50" normalizeH="0" baseline="0" noProof="0" dirty="0">
                <a:ln w="9525" cmpd="sng">
                  <a:solidFill>
                    <a:schemeClr val="bg1"/>
                  </a:solidFill>
                  <a:prstDash val="solid"/>
                </a:ln>
                <a:solidFill>
                  <a:srgbClr val="FFFF00"/>
                </a:solidFill>
                <a:effectLst>
                  <a:glow rad="38100">
                    <a:srgbClr val="4472C4">
                      <a:alpha val="40000"/>
                    </a:srgbClr>
                  </a:glow>
                </a:effectLst>
                <a:uLnTx/>
                <a:uFillTx/>
                <a:latin typeface="Bazooka" pitchFamily="2" charset="0"/>
                <a:ea typeface="+mn-ea"/>
                <a:cs typeface="+mn-cs"/>
              </a:rPr>
              <a:t>JACKSON STREET CHURCH OF CHRIST</a:t>
            </a:r>
            <a:endParaRPr kumimoji="0" lang="en-US" sz="4000" b="1" i="0" u="none" strike="noStrike" kern="1200" cap="none" spc="50" normalizeH="0" baseline="0" noProof="0" dirty="0">
              <a:ln w="9525" cmpd="sng">
                <a:solidFill>
                  <a:schemeClr val="bg1"/>
                </a:solidFill>
                <a:prstDash val="solid"/>
              </a:ln>
              <a:solidFill>
                <a:srgbClr val="FFFF00"/>
              </a:solidFill>
              <a:effectLst>
                <a:glow rad="38100">
                  <a:srgbClr val="4472C4">
                    <a:alpha val="40000"/>
                  </a:srgbClr>
                </a:glow>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2895DC3A-308D-5B90-9131-008B40749F2A}"/>
              </a:ext>
            </a:extLst>
          </p:cNvPr>
          <p:cNvPicPr>
            <a:picLocks noChangeAspect="1"/>
          </p:cNvPicPr>
          <p:nvPr/>
        </p:nvPicPr>
        <p:blipFill rotWithShape="1">
          <a:blip r:embed="rId3"/>
          <a:srcRect t="5657" b="27273"/>
          <a:stretch>
            <a:fillRect/>
          </a:stretch>
        </p:blipFill>
        <p:spPr>
          <a:xfrm>
            <a:off x="665018" y="1436922"/>
            <a:ext cx="7813964" cy="4599709"/>
          </a:xfrm>
          <a:prstGeom prst="rect">
            <a:avLst/>
          </a:prstGeom>
        </p:spPr>
      </p:pic>
    </p:spTree>
    <p:extLst>
      <p:ext uri="{BB962C8B-B14F-4D97-AF65-F5344CB8AC3E}">
        <p14:creationId xmlns:p14="http://schemas.microsoft.com/office/powerpoint/2010/main" val="2911468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10A9F7-AC3D-38B3-413E-4DD67C7A9631}"/>
              </a:ext>
            </a:extLst>
          </p:cNvPr>
          <p:cNvPicPr>
            <a:picLocks noChangeAspect="1"/>
          </p:cNvPicPr>
          <p:nvPr/>
        </p:nvPicPr>
        <p:blipFill>
          <a:blip r:embed="rId2"/>
          <a:stretch>
            <a:fillRect/>
          </a:stretch>
        </p:blipFill>
        <p:spPr>
          <a:xfrm>
            <a:off x="0" y="0"/>
            <a:ext cx="9144000" cy="6045200"/>
          </a:xfrm>
          <a:prstGeom prst="rect">
            <a:avLst/>
          </a:prstGeom>
        </p:spPr>
      </p:pic>
      <p:sp>
        <p:nvSpPr>
          <p:cNvPr id="2" name="Title 1">
            <a:extLst>
              <a:ext uri="{FF2B5EF4-FFF2-40B4-BE49-F238E27FC236}">
                <a16:creationId xmlns:a16="http://schemas.microsoft.com/office/drawing/2014/main" id="{6666DAF5-DDF5-AEEE-BA4E-A43467B300BD}"/>
              </a:ext>
            </a:extLst>
          </p:cNvPr>
          <p:cNvSpPr>
            <a:spLocks noGrp="1"/>
          </p:cNvSpPr>
          <p:nvPr>
            <p:ph type="title"/>
          </p:nvPr>
        </p:nvSpPr>
        <p:spPr>
          <a:xfrm>
            <a:off x="0" y="5435600"/>
            <a:ext cx="9144000" cy="1422399"/>
          </a:xfrm>
        </p:spPr>
        <p:txBody>
          <a:bodyPr>
            <a:normAutofit fontScale="90000"/>
          </a:bodyPr>
          <a:lstStyle/>
          <a:p>
            <a:pPr marL="0" marR="0" indent="-6350" algn="ctr">
              <a:buNone/>
            </a:pPr>
            <a:r>
              <a:rPr lang="en-US" b="1" kern="100" dirty="0">
                <a:solidFill>
                  <a:srgbClr val="FF6600"/>
                </a:solidFill>
                <a:effectLst/>
                <a:latin typeface="Arial" panose="020B0604020202020204" pitchFamily="34" charset="0"/>
                <a:ea typeface="Courier New" panose="02070309020205020404" pitchFamily="49" charset="0"/>
                <a:cs typeface="Arial" panose="020B0604020202020204" pitchFamily="34" charset="0"/>
              </a:rPr>
              <a:t>DANGERS THE CHURCH FACES – 2</a:t>
            </a:r>
            <a:br>
              <a:rPr lang="en-US" b="1" kern="100" dirty="0">
                <a:solidFill>
                  <a:srgbClr val="FF6600"/>
                </a:solidFill>
                <a:effectLst/>
                <a:latin typeface="Arial" panose="020B0604020202020204" pitchFamily="34" charset="0"/>
                <a:ea typeface="Courier New" panose="02070309020205020404" pitchFamily="49" charset="0"/>
                <a:cs typeface="Arial" panose="020B0604020202020204" pitchFamily="34" charset="0"/>
              </a:rPr>
            </a:br>
            <a:r>
              <a:rPr lang="en-US" kern="100" dirty="0">
                <a:solidFill>
                  <a:srgbClr val="FF6600"/>
                </a:solidFill>
                <a:ea typeface="Courier New" panose="02070309020205020404" pitchFamily="49" charset="0"/>
                <a:cs typeface="Arial" panose="020B0604020202020204" pitchFamily="34" charset="0"/>
              </a:rPr>
              <a:t>IGNORANCE</a:t>
            </a:r>
            <a:endParaRPr lang="en-US" kern="100" dirty="0">
              <a:solidFill>
                <a:srgbClr val="FF66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16149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26724-E062-739A-A57E-7F207C8C5AA0}"/>
              </a:ext>
            </a:extLst>
          </p:cNvPr>
          <p:cNvSpPr>
            <a:spLocks noGrp="1"/>
          </p:cNvSpPr>
          <p:nvPr>
            <p:ph type="title"/>
          </p:nvPr>
        </p:nvSpPr>
        <p:spPr/>
        <p:txBody>
          <a:bodyPr>
            <a:normAutofit/>
          </a:bodyPr>
          <a:lstStyle/>
          <a:p>
            <a:pPr marL="48260" marR="0" indent="-3175">
              <a:buNone/>
            </a:pPr>
            <a:r>
              <a:rPr lang="en-US" sz="4400" b="1" kern="100" dirty="0">
                <a:effectLst/>
                <a:latin typeface="Arial" panose="020B0604020202020204" pitchFamily="34" charset="0"/>
                <a:ea typeface="Courier New" panose="02070309020205020404" pitchFamily="49" charset="0"/>
                <a:cs typeface="Arial" panose="020B0604020202020204" pitchFamily="34" charset="0"/>
              </a:rPr>
              <a:t>INTRODUCTION</a:t>
            </a:r>
            <a:endParaRPr lang="en-US" sz="4400" kern="1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4CA82F1-62B1-49F5-0C52-FC9BE263BA39}"/>
              </a:ext>
            </a:extLst>
          </p:cNvPr>
          <p:cNvSpPr>
            <a:spLocks noGrp="1"/>
          </p:cNvSpPr>
          <p:nvPr>
            <p:ph idx="1"/>
          </p:nvPr>
        </p:nvSpPr>
        <p:spPr/>
        <p:txBody>
          <a:bodyPr>
            <a:normAutofit fontScale="92500" lnSpcReduction="20000"/>
          </a:bodyPr>
          <a:lstStyle/>
          <a:p>
            <a:pPr marL="457200" indent="-457200">
              <a:lnSpc>
                <a:spcPct val="105000"/>
              </a:lnSpc>
              <a:spcBef>
                <a:spcPts val="0"/>
              </a:spcBef>
              <a:buAutoNum type="alphaUcPeriod"/>
            </a:pPr>
            <a:r>
              <a:rPr lang="en-US" kern="100" dirty="0">
                <a:ea typeface="Courier New" panose="02070309020205020404" pitchFamily="49" charset="0"/>
                <a:cs typeface="Arial" panose="020B0604020202020204" pitchFamily="34" charset="0"/>
              </a:rPr>
              <a:t>2 Tim 2:24-26 And a servant of the Lord must not quarrel but be gentle to all, able to teach, patient, </a:t>
            </a:r>
            <a:r>
              <a:rPr lang="en-US" kern="100" baseline="30000" dirty="0">
                <a:ea typeface="Courier New" panose="02070309020205020404" pitchFamily="49" charset="0"/>
                <a:cs typeface="Arial" panose="020B0604020202020204" pitchFamily="34" charset="0"/>
              </a:rPr>
              <a:t>25</a:t>
            </a:r>
            <a:r>
              <a:rPr lang="en-US" kern="100" dirty="0">
                <a:ea typeface="Courier New" panose="02070309020205020404" pitchFamily="49" charset="0"/>
                <a:cs typeface="Arial" panose="020B0604020202020204" pitchFamily="34" charset="0"/>
              </a:rPr>
              <a:t> in humility correcting those who are in opposition, if God perhaps will grant them repentance, so that they may know the truth, </a:t>
            </a:r>
            <a:r>
              <a:rPr lang="en-US" kern="100" baseline="30000" dirty="0">
                <a:ea typeface="Courier New" panose="02070309020205020404" pitchFamily="49" charset="0"/>
                <a:cs typeface="Arial" panose="020B0604020202020204" pitchFamily="34" charset="0"/>
              </a:rPr>
              <a:t>26</a:t>
            </a:r>
            <a:r>
              <a:rPr lang="en-US" kern="100" dirty="0">
                <a:ea typeface="Courier New" panose="02070309020205020404" pitchFamily="49" charset="0"/>
                <a:cs typeface="Arial" panose="020B0604020202020204" pitchFamily="34" charset="0"/>
              </a:rPr>
              <a:t> and that they may come to their senses and escape the snare of the devil, having been taken captive by him to do his will.</a:t>
            </a:r>
            <a:endParaRPr lang="en-US" kern="100" dirty="0">
              <a:ea typeface="Courier New" panose="02070309020205020404" pitchFamily="49" charset="0"/>
              <a:cs typeface="Times New Roman" panose="02020603050405020304" pitchFamily="18" charset="0"/>
            </a:endParaRPr>
          </a:p>
          <a:p>
            <a:pPr marL="457200" indent="-457200">
              <a:lnSpc>
                <a:spcPct val="105000"/>
              </a:lnSpc>
              <a:spcBef>
                <a:spcPts val="0"/>
              </a:spcBef>
              <a:buAutoNum type="alphaUcPeriod"/>
            </a:pPr>
            <a:r>
              <a:rPr lang="en-US" kern="100" dirty="0">
                <a:ea typeface="Courier New" panose="02070309020205020404" pitchFamily="49" charset="0"/>
                <a:cs typeface="Arial" panose="020B0604020202020204" pitchFamily="34" charset="0"/>
              </a:rPr>
              <a:t>If you desire ease, forsake learning </a:t>
            </a:r>
            <a:endParaRPr lang="en-US" kern="100" dirty="0">
              <a:ea typeface="Times New Roman" panose="02020603050405020304" pitchFamily="18" charset="0"/>
              <a:cs typeface="Times New Roman" panose="02020603050405020304" pitchFamily="18" charset="0"/>
            </a:endParaRPr>
          </a:p>
          <a:p>
            <a:pPr marL="914400" lvl="1" indent="-457200">
              <a:lnSpc>
                <a:spcPct val="105000"/>
              </a:lnSpc>
              <a:spcBef>
                <a:spcPts val="0"/>
              </a:spcBef>
              <a:buNone/>
            </a:pPr>
            <a:r>
              <a:rPr lang="en-US" kern="100" dirty="0">
                <a:ea typeface="Courier New" panose="02070309020205020404" pitchFamily="49" charset="0"/>
                <a:cs typeface="Arial" panose="020B0604020202020204" pitchFamily="34" charset="0"/>
              </a:rPr>
              <a:t>If you desire learning, forsake ease.</a:t>
            </a:r>
            <a:endParaRPr lang="en-US" kern="100" dirty="0">
              <a:ea typeface="Times New Roman" panose="02020603050405020304" pitchFamily="18" charset="0"/>
              <a:cs typeface="Times New Roman" panose="02020603050405020304" pitchFamily="18" charset="0"/>
            </a:endParaRPr>
          </a:p>
          <a:p>
            <a:pPr marL="914400" lvl="1" indent="-457200">
              <a:lnSpc>
                <a:spcPct val="105000"/>
              </a:lnSpc>
              <a:spcBef>
                <a:spcPts val="0"/>
              </a:spcBef>
              <a:buNone/>
            </a:pPr>
            <a:r>
              <a:rPr lang="en-US" kern="100" dirty="0">
                <a:ea typeface="Courier New" panose="02070309020205020404" pitchFamily="49" charset="0"/>
                <a:cs typeface="Arial" panose="020B0604020202020204" pitchFamily="34" charset="0"/>
              </a:rPr>
              <a:t>How can a man at ease acquire knowledge</a:t>
            </a:r>
            <a:endParaRPr lang="en-US" kern="100" dirty="0">
              <a:ea typeface="Times New Roman" panose="02020603050405020304" pitchFamily="18" charset="0"/>
              <a:cs typeface="Times New Roman" panose="02020603050405020304" pitchFamily="18" charset="0"/>
            </a:endParaRPr>
          </a:p>
          <a:p>
            <a:pPr marL="914400" lvl="1" indent="-457200">
              <a:lnSpc>
                <a:spcPct val="105000"/>
              </a:lnSpc>
              <a:spcBef>
                <a:spcPts val="0"/>
              </a:spcBef>
              <a:buNone/>
            </a:pPr>
            <a:r>
              <a:rPr lang="en-US" kern="100" dirty="0">
                <a:ea typeface="Courier New" panose="02070309020205020404" pitchFamily="49" charset="0"/>
                <a:cs typeface="Arial" panose="020B0604020202020204" pitchFamily="34" charset="0"/>
              </a:rPr>
              <a:t>And how can an earnest student enjoy ease?</a:t>
            </a:r>
            <a:endParaRPr lang="en-US" kern="100" dirty="0">
              <a:ea typeface="Times New Roman" panose="02020603050405020304" pitchFamily="18" charset="0"/>
              <a:cs typeface="Times New Roman" panose="02020603050405020304" pitchFamily="18" charset="0"/>
            </a:endParaRPr>
          </a:p>
          <a:p>
            <a:pPr marL="914400" lvl="1" indent="-457200">
              <a:lnSpc>
                <a:spcPct val="105000"/>
              </a:lnSpc>
              <a:spcBef>
                <a:spcPts val="0"/>
              </a:spcBef>
              <a:buNone/>
            </a:pPr>
            <a:r>
              <a:rPr lang="en-US" kern="100" dirty="0">
                <a:ea typeface="Courier New" panose="02070309020205020404" pitchFamily="49" charset="0"/>
                <a:cs typeface="Arial" panose="020B0604020202020204" pitchFamily="34" charset="0"/>
              </a:rPr>
              <a:t>Nagarjuna c. 100-200 AD</a:t>
            </a:r>
            <a:endParaRPr lang="en-US" dirty="0"/>
          </a:p>
        </p:txBody>
      </p:sp>
    </p:spTree>
    <p:extLst>
      <p:ext uri="{BB962C8B-B14F-4D97-AF65-F5344CB8AC3E}">
        <p14:creationId xmlns:p14="http://schemas.microsoft.com/office/powerpoint/2010/main" val="3291607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EE958-2A53-F4B9-3E1C-C879BA61533B}"/>
              </a:ext>
            </a:extLst>
          </p:cNvPr>
          <p:cNvSpPr>
            <a:spLocks noGrp="1"/>
          </p:cNvSpPr>
          <p:nvPr>
            <p:ph type="title"/>
          </p:nvPr>
        </p:nvSpPr>
        <p:spPr>
          <a:xfrm>
            <a:off x="0" y="0"/>
            <a:ext cx="9144000" cy="1778000"/>
          </a:xfrm>
        </p:spPr>
        <p:txBody>
          <a:bodyPr>
            <a:normAutofit fontScale="90000"/>
          </a:bodyPr>
          <a:lstStyle/>
          <a:p>
            <a:pPr marL="228600" marR="0" indent="-231775">
              <a:buNone/>
            </a:pPr>
            <a:r>
              <a:rPr lang="en-US" sz="4400" b="1" kern="100" dirty="0">
                <a:solidFill>
                  <a:srgbClr val="FF0000"/>
                </a:solidFill>
                <a:effectLst/>
                <a:latin typeface="Arial" panose="020B0604020202020204" pitchFamily="34" charset="0"/>
                <a:ea typeface="Courier New" panose="02070309020205020404" pitchFamily="49" charset="0"/>
                <a:cs typeface="Arial" panose="020B0604020202020204" pitchFamily="34" charset="0"/>
              </a:rPr>
              <a:t>l.  GOD IS DISPLEASED WITH OUR IGNORANCE OF HIS WORD</a:t>
            </a:r>
            <a:endParaRPr lang="en-US" sz="44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21F01AB-1AB5-DBA0-C9DC-505AFA3E5807}"/>
              </a:ext>
            </a:extLst>
          </p:cNvPr>
          <p:cNvSpPr>
            <a:spLocks noGrp="1"/>
          </p:cNvSpPr>
          <p:nvPr>
            <p:ph idx="1"/>
          </p:nvPr>
        </p:nvSpPr>
        <p:spPr>
          <a:xfrm>
            <a:off x="220337" y="1549400"/>
            <a:ext cx="8923663" cy="5308599"/>
          </a:xfrm>
        </p:spPr>
        <p:txBody>
          <a:bodyPr/>
          <a:lstStyle/>
          <a:p>
            <a:pPr marL="457200" marR="0" lvl="0" indent="-457200" fontAlgn="base">
              <a:lnSpc>
                <a:spcPct val="100000"/>
              </a:lnSpc>
              <a:buClr>
                <a:srgbClr val="000000"/>
              </a:buClr>
              <a:buSzPct val="99000"/>
              <a:buFont typeface="+mj-lt"/>
              <a:buAutoNum type="alphaUcPeriod"/>
            </a:pPr>
            <a:r>
              <a:rPr lang="en-US" kern="100" dirty="0">
                <a:uFill>
                  <a:solidFill>
                    <a:srgbClr val="000000"/>
                  </a:solidFill>
                </a:uFill>
                <a:ea typeface="Courier New" panose="02070309020205020404" pitchFamily="49" charset="0"/>
                <a:cs typeface="Arial" panose="020B0604020202020204" pitchFamily="34" charset="0"/>
              </a:rPr>
              <a:t>Hosea 4:6 My people are destroyed for lack of knowledge. Because you have rejected knowledge, I also will reject you from being priest for Me; Because you have forgotten the law of your God, I also will forget your children.</a:t>
            </a:r>
            <a:endParaRPr lang="en-US" kern="100" dirty="0">
              <a:uFill>
                <a:solidFill>
                  <a:srgbClr val="000000"/>
                </a:solidFill>
              </a:uFill>
              <a:ea typeface="Times New Roman" panose="02020603050405020304" pitchFamily="18" charset="0"/>
              <a:cs typeface="Times New Roman" panose="02020603050405020304" pitchFamily="18" charset="0"/>
            </a:endParaRPr>
          </a:p>
          <a:p>
            <a:pPr marL="457200" marR="0" lvl="0" indent="-457200" fontAlgn="base">
              <a:lnSpc>
                <a:spcPct val="100000"/>
              </a:lnSpc>
              <a:buClr>
                <a:srgbClr val="000000"/>
              </a:buClr>
              <a:buSzPct val="99000"/>
              <a:buFont typeface="+mj-lt"/>
              <a:buAutoNum type="alphaUcPeriod"/>
            </a:pPr>
            <a:r>
              <a:rPr lang="en-US" kern="100" dirty="0">
                <a:uFill>
                  <a:solidFill>
                    <a:srgbClr val="000000"/>
                  </a:solidFill>
                </a:uFill>
                <a:ea typeface="Courier New" panose="02070309020205020404" pitchFamily="49" charset="0"/>
                <a:cs typeface="Arial" panose="020B0604020202020204" pitchFamily="34" charset="0"/>
              </a:rPr>
              <a:t>2 Tim 2:15 Be diligent to present yourself approved to God, a worker who does not need to be ashamed, rightly dividing the word of truth.</a:t>
            </a:r>
            <a:endParaRPr lang="en-US" dirty="0"/>
          </a:p>
        </p:txBody>
      </p:sp>
    </p:spTree>
    <p:extLst>
      <p:ext uri="{BB962C8B-B14F-4D97-AF65-F5344CB8AC3E}">
        <p14:creationId xmlns:p14="http://schemas.microsoft.com/office/powerpoint/2010/main" val="3334304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7C191-E01F-ABD1-3EC3-E43ECB8C2935}"/>
              </a:ext>
            </a:extLst>
          </p:cNvPr>
          <p:cNvSpPr>
            <a:spLocks noGrp="1"/>
          </p:cNvSpPr>
          <p:nvPr>
            <p:ph type="title"/>
          </p:nvPr>
        </p:nvSpPr>
        <p:spPr>
          <a:xfrm>
            <a:off x="0" y="0"/>
            <a:ext cx="9144000" cy="1625600"/>
          </a:xfrm>
        </p:spPr>
        <p:txBody>
          <a:bodyPr>
            <a:normAutofit/>
          </a:bodyPr>
          <a:lstStyle/>
          <a:p>
            <a:pPr marL="0" marR="0" indent="-3175">
              <a:buNone/>
            </a:pPr>
            <a:r>
              <a:rPr lang="en-US" sz="3600" b="1" kern="100" dirty="0">
                <a:solidFill>
                  <a:srgbClr val="FF0000"/>
                </a:solidFill>
                <a:effectLst/>
                <a:latin typeface="Arial" panose="020B0604020202020204" pitchFamily="34" charset="0"/>
                <a:ea typeface="Courier New" panose="02070309020205020404" pitchFamily="49" charset="0"/>
                <a:cs typeface="Arial" panose="020B0604020202020204" pitchFamily="34" charset="0"/>
              </a:rPr>
              <a:t>ll.  KNOWLEDGE OF GOD'S WORD IS NECESSARY FOR OUR SALVATION</a:t>
            </a:r>
            <a:endParaRPr lang="en-US" sz="36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30C8520-64B1-A34F-72BE-A3453E08C684}"/>
              </a:ext>
            </a:extLst>
          </p:cNvPr>
          <p:cNvSpPr>
            <a:spLocks noGrp="1"/>
          </p:cNvSpPr>
          <p:nvPr>
            <p:ph idx="1"/>
          </p:nvPr>
        </p:nvSpPr>
        <p:spPr>
          <a:xfrm>
            <a:off x="220337" y="1625600"/>
            <a:ext cx="8923663" cy="5232399"/>
          </a:xfrm>
        </p:spPr>
        <p:txBody>
          <a:bodyPr>
            <a:normAutofit lnSpcReduction="10000"/>
          </a:bodyPr>
          <a:lstStyle/>
          <a:p>
            <a:pPr marL="457200" lvl="0" indent="-457200" fontAlgn="base">
              <a:buClr>
                <a:srgbClr val="000000"/>
              </a:buClr>
              <a:buSzPct val="99000"/>
              <a:buFont typeface="Arial" panose="020B0604020202020204" pitchFamily="34" charset="0"/>
              <a:buAutoNum type="alphaUcPeriod"/>
            </a:pPr>
            <a:r>
              <a:rPr lang="en-US" kern="100" dirty="0">
                <a:uFill>
                  <a:solidFill>
                    <a:srgbClr val="000000"/>
                  </a:solidFill>
                </a:uFill>
                <a:ea typeface="Courier New" panose="02070309020205020404" pitchFamily="49" charset="0"/>
                <a:cs typeface="Arial" panose="020B0604020202020204" pitchFamily="34" charset="0"/>
              </a:rPr>
              <a:t>James 1:21 Therefore lay aside all filthiness and overflow of wickedness, and receive with meekness the implanted word, which is able to save your souls.</a:t>
            </a:r>
            <a:endParaRPr lang="en-US" kern="100" dirty="0">
              <a:uFill>
                <a:solidFill>
                  <a:srgbClr val="000000"/>
                </a:solidFill>
              </a:uFill>
              <a:ea typeface="Courier New" panose="02070309020205020404" pitchFamily="49" charset="0"/>
              <a:cs typeface="Times New Roman" panose="02020603050405020304" pitchFamily="18" charset="0"/>
            </a:endParaRPr>
          </a:p>
          <a:p>
            <a:pPr marL="457200" lvl="0" indent="-457200" fontAlgn="base">
              <a:buClr>
                <a:srgbClr val="000000"/>
              </a:buClr>
              <a:buSzPct val="99000"/>
              <a:buFont typeface="Arial" panose="020B0604020202020204" pitchFamily="34" charset="0"/>
              <a:buAutoNum type="alphaUcPeriod"/>
            </a:pPr>
            <a:r>
              <a:rPr lang="en-US" kern="100" dirty="0">
                <a:uFill>
                  <a:solidFill>
                    <a:srgbClr val="000000"/>
                  </a:solidFill>
                </a:uFill>
                <a:ea typeface="Courier New" panose="02070309020205020404" pitchFamily="49" charset="0"/>
                <a:cs typeface="Arial" panose="020B0604020202020204" pitchFamily="34" charset="0"/>
              </a:rPr>
              <a:t>2 Tim 3:14-15 But you must continue in the things which you have learned and been assured of, knowing from whom you have learned them, </a:t>
            </a:r>
            <a:r>
              <a:rPr lang="en-US" kern="100" baseline="30000" dirty="0">
                <a:uFill>
                  <a:solidFill>
                    <a:srgbClr val="000000"/>
                  </a:solidFill>
                </a:uFill>
                <a:ea typeface="Courier New" panose="02070309020205020404" pitchFamily="49" charset="0"/>
                <a:cs typeface="Arial" panose="020B0604020202020204" pitchFamily="34" charset="0"/>
              </a:rPr>
              <a:t>15</a:t>
            </a:r>
            <a:r>
              <a:rPr lang="en-US" kern="100" dirty="0">
                <a:uFill>
                  <a:solidFill>
                    <a:srgbClr val="000000"/>
                  </a:solidFill>
                </a:uFill>
                <a:ea typeface="Courier New" panose="02070309020205020404" pitchFamily="49" charset="0"/>
                <a:cs typeface="Arial" panose="020B0604020202020204" pitchFamily="34" charset="0"/>
              </a:rPr>
              <a:t> and that from childhood you have known the Holy Scriptures, which are able to make you wise for salvation through faith which is in Christ Jesus.</a:t>
            </a:r>
            <a:endParaRPr lang="en-US" dirty="0"/>
          </a:p>
        </p:txBody>
      </p:sp>
    </p:spTree>
    <p:extLst>
      <p:ext uri="{BB962C8B-B14F-4D97-AF65-F5344CB8AC3E}">
        <p14:creationId xmlns:p14="http://schemas.microsoft.com/office/powerpoint/2010/main" val="2410025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54046-743D-9F80-7EDF-B495174CE526}"/>
              </a:ext>
            </a:extLst>
          </p:cNvPr>
          <p:cNvSpPr>
            <a:spLocks noGrp="1"/>
          </p:cNvSpPr>
          <p:nvPr>
            <p:ph type="title"/>
          </p:nvPr>
        </p:nvSpPr>
        <p:spPr/>
        <p:txBody>
          <a:bodyPr>
            <a:normAutofit/>
          </a:bodyPr>
          <a:lstStyle/>
          <a:p>
            <a:pPr marL="0" marR="0" indent="2540">
              <a:buNone/>
            </a:pPr>
            <a:r>
              <a:rPr lang="en-US" sz="3600" b="1" kern="100" dirty="0">
                <a:solidFill>
                  <a:srgbClr val="FF0000"/>
                </a:solidFill>
                <a:effectLst/>
                <a:latin typeface="Arial" panose="020B0604020202020204" pitchFamily="34" charset="0"/>
                <a:ea typeface="Courier New" panose="02070309020205020404" pitchFamily="49" charset="0"/>
                <a:cs typeface="Arial" panose="020B0604020202020204" pitchFamily="34" charset="0"/>
              </a:rPr>
              <a:t>Ill.  IF WE REALLY LOVE THE WORD WE WILL STRIVE TO LEARN IT</a:t>
            </a:r>
            <a:endParaRPr lang="en-US" sz="36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2AB297E-E43A-D8A9-05FA-2217D9592400}"/>
              </a:ext>
            </a:extLst>
          </p:cNvPr>
          <p:cNvSpPr>
            <a:spLocks noGrp="1"/>
          </p:cNvSpPr>
          <p:nvPr>
            <p:ph idx="1"/>
          </p:nvPr>
        </p:nvSpPr>
        <p:spPr>
          <a:xfrm>
            <a:off x="220337" y="1325563"/>
            <a:ext cx="8923663" cy="5532436"/>
          </a:xfrm>
        </p:spPr>
        <p:txBody>
          <a:bodyPr>
            <a:normAutofit fontScale="85000" lnSpcReduction="10000"/>
          </a:bodyPr>
          <a:lstStyle/>
          <a:p>
            <a:pPr marL="457200" marR="0" lvl="0" indent="-457200">
              <a:lnSpc>
                <a:spcPct val="95000"/>
              </a:lnSpc>
              <a:spcBef>
                <a:spcPts val="0"/>
              </a:spcBef>
              <a:buFont typeface="+mj-lt"/>
              <a:buAutoNum type="alphaUcPeriod"/>
            </a:pPr>
            <a:r>
              <a:rPr lang="en-US" kern="100" dirty="0">
                <a:ea typeface="Courier New" panose="02070309020205020404" pitchFamily="49" charset="0"/>
                <a:cs typeface="Arial" panose="020B0604020202020204" pitchFamily="34" charset="0"/>
              </a:rPr>
              <a:t>Prov 23:23 Buy the truth, and do not sell it, Also wisdom and instruction and understanding.</a:t>
            </a:r>
            <a:endParaRPr lang="en-US" kern="100" dirty="0">
              <a:ea typeface="Times New Roman" panose="02020603050405020304" pitchFamily="18" charset="0"/>
              <a:cs typeface="Times New Roman" panose="02020603050405020304" pitchFamily="18" charset="0"/>
            </a:endParaRPr>
          </a:p>
          <a:p>
            <a:pPr marL="457200" marR="0" lvl="0" indent="-457200">
              <a:lnSpc>
                <a:spcPct val="95000"/>
              </a:lnSpc>
              <a:spcBef>
                <a:spcPts val="0"/>
              </a:spcBef>
              <a:buFont typeface="+mj-lt"/>
              <a:buAutoNum type="alphaUcPeriod"/>
            </a:pPr>
            <a:r>
              <a:rPr lang="en-US" kern="100" dirty="0">
                <a:ea typeface="Courier New" panose="02070309020205020404" pitchFamily="49" charset="0"/>
                <a:cs typeface="Arial" panose="020B0604020202020204" pitchFamily="34" charset="0"/>
              </a:rPr>
              <a:t>2 Th 2:8-12 And then the lawless one will be revealed, whom the Lord will consume with the breath of His mouth and destroy with the brightness of His coming. </a:t>
            </a:r>
            <a:r>
              <a:rPr lang="en-US" kern="100" baseline="30000" dirty="0">
                <a:ea typeface="Courier New" panose="02070309020205020404" pitchFamily="49" charset="0"/>
                <a:cs typeface="Arial" panose="020B0604020202020204" pitchFamily="34" charset="0"/>
              </a:rPr>
              <a:t>9</a:t>
            </a:r>
            <a:r>
              <a:rPr lang="en-US" kern="100" dirty="0">
                <a:ea typeface="Courier New" panose="02070309020205020404" pitchFamily="49" charset="0"/>
                <a:cs typeface="Arial" panose="020B0604020202020204" pitchFamily="34" charset="0"/>
              </a:rPr>
              <a:t> The coming of the lawless one is according to the working of Satan, with all power, signs, and lying wonders, </a:t>
            </a:r>
            <a:r>
              <a:rPr lang="en-US" kern="100" baseline="30000" dirty="0">
                <a:ea typeface="Courier New" panose="02070309020205020404" pitchFamily="49" charset="0"/>
                <a:cs typeface="Arial" panose="020B0604020202020204" pitchFamily="34" charset="0"/>
              </a:rPr>
              <a:t>10</a:t>
            </a:r>
            <a:r>
              <a:rPr lang="en-US" kern="100" dirty="0">
                <a:ea typeface="Courier New" panose="02070309020205020404" pitchFamily="49" charset="0"/>
                <a:cs typeface="Arial" panose="020B0604020202020204" pitchFamily="34" charset="0"/>
              </a:rPr>
              <a:t> and with all unrighteous deception among those who perish, because they did not receive the love of the truth, that they might be saved. </a:t>
            </a:r>
            <a:r>
              <a:rPr lang="en-US" kern="100" baseline="30000" dirty="0">
                <a:ea typeface="Courier New" panose="02070309020205020404" pitchFamily="49" charset="0"/>
                <a:cs typeface="Arial" panose="020B0604020202020204" pitchFamily="34" charset="0"/>
              </a:rPr>
              <a:t>11</a:t>
            </a:r>
            <a:r>
              <a:rPr lang="en-US" kern="100" dirty="0">
                <a:ea typeface="Courier New" panose="02070309020205020404" pitchFamily="49" charset="0"/>
                <a:cs typeface="Arial" panose="020B0604020202020204" pitchFamily="34" charset="0"/>
              </a:rPr>
              <a:t> And for this reason God will send them strong delusion, that they should believe the lie, </a:t>
            </a:r>
            <a:r>
              <a:rPr lang="en-US" kern="100" baseline="30000" dirty="0">
                <a:ea typeface="Courier New" panose="02070309020205020404" pitchFamily="49" charset="0"/>
                <a:cs typeface="Arial" panose="020B0604020202020204" pitchFamily="34" charset="0"/>
              </a:rPr>
              <a:t>12</a:t>
            </a:r>
            <a:r>
              <a:rPr lang="en-US" kern="100" dirty="0">
                <a:ea typeface="Courier New" panose="02070309020205020404" pitchFamily="49" charset="0"/>
                <a:cs typeface="Arial" panose="020B0604020202020204" pitchFamily="34" charset="0"/>
              </a:rPr>
              <a:t> that they all may be condemned who did not believe the truth but had pleasure in unrighteousness.</a:t>
            </a:r>
            <a:endParaRPr lang="en-US" kern="100"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764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FE03E7-20BB-1CE4-C0CC-7CF6E57269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06366D-DAA8-2AE0-F9D1-FEEB4BCC094D}"/>
              </a:ext>
            </a:extLst>
          </p:cNvPr>
          <p:cNvSpPr>
            <a:spLocks noGrp="1"/>
          </p:cNvSpPr>
          <p:nvPr>
            <p:ph type="title"/>
          </p:nvPr>
        </p:nvSpPr>
        <p:spPr/>
        <p:txBody>
          <a:bodyPr>
            <a:normAutofit/>
          </a:bodyPr>
          <a:lstStyle/>
          <a:p>
            <a:pPr marL="0" marR="0" indent="2540">
              <a:buNone/>
            </a:pPr>
            <a:r>
              <a:rPr lang="en-US" sz="3600" b="1" kern="100" dirty="0">
                <a:solidFill>
                  <a:srgbClr val="FF0000"/>
                </a:solidFill>
                <a:effectLst/>
                <a:latin typeface="Arial" panose="020B0604020202020204" pitchFamily="34" charset="0"/>
                <a:ea typeface="Courier New" panose="02070309020205020404" pitchFamily="49" charset="0"/>
                <a:cs typeface="Arial" panose="020B0604020202020204" pitchFamily="34" charset="0"/>
              </a:rPr>
              <a:t>Ill.  IF WE REALLY LOVE THE WORD WE WILL STRIVE TO LEARN IT</a:t>
            </a:r>
            <a:endParaRPr lang="en-US" sz="36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ABDA800-E66E-E53E-7194-84BDD5C47A6E}"/>
              </a:ext>
            </a:extLst>
          </p:cNvPr>
          <p:cNvSpPr>
            <a:spLocks noGrp="1"/>
          </p:cNvSpPr>
          <p:nvPr>
            <p:ph idx="1"/>
          </p:nvPr>
        </p:nvSpPr>
        <p:spPr>
          <a:xfrm>
            <a:off x="220337" y="1325563"/>
            <a:ext cx="8923663" cy="5532436"/>
          </a:xfrm>
        </p:spPr>
        <p:txBody>
          <a:bodyPr>
            <a:normAutofit lnSpcReduction="10000"/>
          </a:bodyPr>
          <a:lstStyle/>
          <a:p>
            <a:pPr marL="514350" marR="0" lvl="0" indent="-514350">
              <a:lnSpc>
                <a:spcPct val="100000"/>
              </a:lnSpc>
              <a:spcBef>
                <a:spcPts val="0"/>
              </a:spcBef>
              <a:buFont typeface="+mj-lt"/>
              <a:buAutoNum type="alphaUcPeriod" startAt="3"/>
            </a:pPr>
            <a:r>
              <a:rPr lang="en-US" kern="100" dirty="0" err="1">
                <a:ea typeface="Courier New" panose="02070309020205020404" pitchFamily="49" charset="0"/>
                <a:cs typeface="Arial" panose="020B0604020202020204" pitchFamily="34" charset="0"/>
              </a:rPr>
              <a:t>Psa</a:t>
            </a:r>
            <a:r>
              <a:rPr lang="en-US" kern="100" dirty="0">
                <a:ea typeface="Courier New" panose="02070309020205020404" pitchFamily="49" charset="0"/>
                <a:cs typeface="Arial" panose="020B0604020202020204" pitchFamily="34" charset="0"/>
              </a:rPr>
              <a:t> 119:47-48, 97, 127, 163, 165  And I will delight myself in Your commandments, Which I love. </a:t>
            </a:r>
            <a:r>
              <a:rPr lang="en-US" kern="100" baseline="30000" dirty="0">
                <a:ea typeface="Courier New" panose="02070309020205020404" pitchFamily="49" charset="0"/>
                <a:cs typeface="Arial" panose="020B0604020202020204" pitchFamily="34" charset="0"/>
              </a:rPr>
              <a:t>48</a:t>
            </a:r>
            <a:r>
              <a:rPr lang="en-US" kern="100" dirty="0">
                <a:ea typeface="Courier New" panose="02070309020205020404" pitchFamily="49" charset="0"/>
                <a:cs typeface="Arial" panose="020B0604020202020204" pitchFamily="34" charset="0"/>
              </a:rPr>
              <a:t> My hands also I will lift up to Your commandments, Which I love, And I will meditate on Your statutes.... </a:t>
            </a:r>
            <a:r>
              <a:rPr lang="en-US" kern="100" baseline="30000" dirty="0">
                <a:ea typeface="Courier New" panose="02070309020205020404" pitchFamily="49" charset="0"/>
                <a:cs typeface="Arial" panose="020B0604020202020204" pitchFamily="34" charset="0"/>
              </a:rPr>
              <a:t>97</a:t>
            </a:r>
            <a:r>
              <a:rPr lang="en-US" kern="100" dirty="0">
                <a:ea typeface="Courier New" panose="02070309020205020404" pitchFamily="49" charset="0"/>
                <a:cs typeface="Arial" panose="020B0604020202020204" pitchFamily="34" charset="0"/>
              </a:rPr>
              <a:t> Oh, how I love Your law! It is my meditation all the day </a:t>
            </a:r>
            <a:r>
              <a:rPr lang="en-US" kern="100" baseline="30000" dirty="0">
                <a:ea typeface="Courier New" panose="02070309020205020404" pitchFamily="49" charset="0"/>
                <a:cs typeface="Arial" panose="020B0604020202020204" pitchFamily="34" charset="0"/>
              </a:rPr>
              <a:t>127</a:t>
            </a:r>
            <a:r>
              <a:rPr lang="en-US" kern="100" dirty="0">
                <a:ea typeface="Courier New" panose="02070309020205020404" pitchFamily="49" charset="0"/>
                <a:cs typeface="Arial" panose="020B0604020202020204" pitchFamily="34" charset="0"/>
              </a:rPr>
              <a:t> Therefore I love Your commandments More than gold, yes, than fine gold </a:t>
            </a:r>
            <a:r>
              <a:rPr lang="en-US" kern="100" baseline="30000" dirty="0">
                <a:ea typeface="Courier New" panose="02070309020205020404" pitchFamily="49" charset="0"/>
                <a:cs typeface="Arial" panose="020B0604020202020204" pitchFamily="34" charset="0"/>
              </a:rPr>
              <a:t>163 </a:t>
            </a:r>
            <a:r>
              <a:rPr lang="en-US" kern="100" dirty="0">
                <a:ea typeface="Courier New" panose="02070309020205020404" pitchFamily="49" charset="0"/>
                <a:cs typeface="Arial" panose="020B0604020202020204" pitchFamily="34" charset="0"/>
              </a:rPr>
              <a:t>I hate and abhor lying, But I love Your law..... </a:t>
            </a:r>
            <a:r>
              <a:rPr lang="en-US" kern="100" baseline="30000" dirty="0">
                <a:ea typeface="Courier New" panose="02070309020205020404" pitchFamily="49" charset="0"/>
                <a:cs typeface="Arial" panose="020B0604020202020204" pitchFamily="34" charset="0"/>
              </a:rPr>
              <a:t>165</a:t>
            </a:r>
            <a:r>
              <a:rPr lang="en-US" kern="100" dirty="0">
                <a:ea typeface="Courier New" panose="02070309020205020404" pitchFamily="49" charset="0"/>
                <a:cs typeface="Arial" panose="020B0604020202020204" pitchFamily="34" charset="0"/>
              </a:rPr>
              <a:t> Great peace have those who love Your law, And nothing causes them to stumble.</a:t>
            </a:r>
            <a:endParaRPr lang="en-US" dirty="0"/>
          </a:p>
        </p:txBody>
      </p:sp>
    </p:spTree>
    <p:extLst>
      <p:ext uri="{BB962C8B-B14F-4D97-AF65-F5344CB8AC3E}">
        <p14:creationId xmlns:p14="http://schemas.microsoft.com/office/powerpoint/2010/main" val="34754127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8BCED-F190-32B7-52D5-6B5FAB68FB05}"/>
              </a:ext>
            </a:extLst>
          </p:cNvPr>
          <p:cNvSpPr>
            <a:spLocks noGrp="1"/>
          </p:cNvSpPr>
          <p:nvPr>
            <p:ph type="title"/>
          </p:nvPr>
        </p:nvSpPr>
        <p:spPr/>
        <p:txBody>
          <a:bodyPr>
            <a:normAutofit/>
          </a:bodyPr>
          <a:lstStyle/>
          <a:p>
            <a:pPr marL="48260" marR="0" indent="-3175">
              <a:buNone/>
            </a:pPr>
            <a:r>
              <a:rPr lang="en-US" sz="3600" b="1" kern="100" dirty="0">
                <a:solidFill>
                  <a:srgbClr val="FF0000"/>
                </a:solidFill>
                <a:effectLst/>
                <a:latin typeface="Arial" panose="020B0604020202020204" pitchFamily="34" charset="0"/>
                <a:ea typeface="Courier New" panose="02070309020205020404" pitchFamily="49" charset="0"/>
                <a:cs typeface="Arial" panose="020B0604020202020204" pitchFamily="34" charset="0"/>
              </a:rPr>
              <a:t>IV.  THE WORD OF GOD IS THE ONLY WAY WE KNOW GOD'S WILL</a:t>
            </a:r>
            <a:endParaRPr lang="en-US" sz="3600" kern="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A2DAFAF-F068-0495-1F98-BE7359165FF6}"/>
              </a:ext>
            </a:extLst>
          </p:cNvPr>
          <p:cNvSpPr>
            <a:spLocks noGrp="1"/>
          </p:cNvSpPr>
          <p:nvPr>
            <p:ph idx="1"/>
          </p:nvPr>
        </p:nvSpPr>
        <p:spPr>
          <a:xfrm>
            <a:off x="220337" y="1325563"/>
            <a:ext cx="8923663" cy="5532436"/>
          </a:xfrm>
        </p:spPr>
        <p:txBody>
          <a:bodyPr>
            <a:normAutofit fontScale="85000" lnSpcReduction="20000"/>
          </a:bodyPr>
          <a:lstStyle/>
          <a:p>
            <a:pPr marL="457200" marR="0" lvl="0" indent="-457200" fontAlgn="base">
              <a:lnSpc>
                <a:spcPct val="100000"/>
              </a:lnSpc>
              <a:spcBef>
                <a:spcPts val="0"/>
              </a:spcBef>
              <a:buClr>
                <a:srgbClr val="000000"/>
              </a:buClr>
              <a:buSzPct val="99000"/>
              <a:buFont typeface="+mj-lt"/>
              <a:buAutoNum type="alphaUcPeriod"/>
            </a:pPr>
            <a:r>
              <a:rPr lang="en-US" kern="100" dirty="0">
                <a:uFill>
                  <a:solidFill>
                    <a:srgbClr val="000000"/>
                  </a:solidFill>
                </a:uFill>
                <a:ea typeface="Courier New" panose="02070309020205020404" pitchFamily="49" charset="0"/>
                <a:cs typeface="Arial" panose="020B0604020202020204" pitchFamily="34" charset="0"/>
              </a:rPr>
              <a:t>Mat 7:21 "Not everyone who says to Me, 'Lord, Lord,' shall enter the kingdom of heaven, but he who does the will of My Father in heaven.</a:t>
            </a:r>
            <a:endParaRPr lang="en-US" kern="100" dirty="0">
              <a:uFill>
                <a:solidFill>
                  <a:srgbClr val="000000"/>
                </a:solidFill>
              </a:uFill>
              <a:ea typeface="Times New Roman" panose="02020603050405020304" pitchFamily="18" charset="0"/>
              <a:cs typeface="Times New Roman" panose="02020603050405020304" pitchFamily="18" charset="0"/>
            </a:endParaRPr>
          </a:p>
          <a:p>
            <a:pPr marL="457200" marR="0" lvl="0" indent="-457200" fontAlgn="base">
              <a:lnSpc>
                <a:spcPct val="100000"/>
              </a:lnSpc>
              <a:spcBef>
                <a:spcPts val="0"/>
              </a:spcBef>
              <a:buClr>
                <a:srgbClr val="000000"/>
              </a:buClr>
              <a:buSzPct val="99000"/>
              <a:buFont typeface="+mj-lt"/>
              <a:buAutoNum type="alphaUcPeriod"/>
            </a:pPr>
            <a:r>
              <a:rPr lang="en-US" kern="100" dirty="0">
                <a:uFill>
                  <a:solidFill>
                    <a:srgbClr val="000000"/>
                  </a:solidFill>
                </a:uFill>
                <a:ea typeface="Courier New" panose="02070309020205020404" pitchFamily="49" charset="0"/>
                <a:cs typeface="Arial" panose="020B0604020202020204" pitchFamily="34" charset="0"/>
              </a:rPr>
              <a:t>Heb 5:9 And having been perfected, He became the author of eternal salvation to all who obey Him,</a:t>
            </a:r>
            <a:endParaRPr lang="en-US" kern="100" dirty="0">
              <a:uFill>
                <a:solidFill>
                  <a:srgbClr val="000000"/>
                </a:solidFill>
              </a:uFill>
              <a:ea typeface="Times New Roman" panose="02020603050405020304" pitchFamily="18" charset="0"/>
              <a:cs typeface="Times New Roman" panose="02020603050405020304" pitchFamily="18" charset="0"/>
            </a:endParaRPr>
          </a:p>
          <a:p>
            <a:pPr marL="457200" marR="0" lvl="0" indent="-457200" fontAlgn="base">
              <a:lnSpc>
                <a:spcPct val="100000"/>
              </a:lnSpc>
              <a:spcBef>
                <a:spcPts val="0"/>
              </a:spcBef>
              <a:buClr>
                <a:srgbClr val="000000"/>
              </a:buClr>
              <a:buSzPct val="99000"/>
              <a:buFont typeface="+mj-lt"/>
              <a:buAutoNum type="alphaUcPeriod"/>
            </a:pPr>
            <a:r>
              <a:rPr lang="en-US" kern="100" dirty="0">
                <a:uFill>
                  <a:solidFill>
                    <a:srgbClr val="000000"/>
                  </a:solidFill>
                </a:uFill>
                <a:ea typeface="Courier New" panose="02070309020205020404" pitchFamily="49" charset="0"/>
                <a:cs typeface="Arial" panose="020B0604020202020204" pitchFamily="34" charset="0"/>
              </a:rPr>
              <a:t>2 Pet 1:2-4 Grace and peace be multiplied to you in the knowledge of God and of Jesus our Lord, </a:t>
            </a:r>
            <a:r>
              <a:rPr lang="en-US" kern="100" baseline="30000" dirty="0">
                <a:uFill>
                  <a:solidFill>
                    <a:srgbClr val="000000"/>
                  </a:solidFill>
                </a:uFill>
                <a:ea typeface="Courier New" panose="02070309020205020404" pitchFamily="49" charset="0"/>
                <a:cs typeface="Arial" panose="020B0604020202020204" pitchFamily="34" charset="0"/>
              </a:rPr>
              <a:t>3</a:t>
            </a:r>
            <a:r>
              <a:rPr lang="en-US" kern="100" dirty="0">
                <a:uFill>
                  <a:solidFill>
                    <a:srgbClr val="000000"/>
                  </a:solidFill>
                </a:uFill>
                <a:ea typeface="Courier New" panose="02070309020205020404" pitchFamily="49" charset="0"/>
                <a:cs typeface="Arial" panose="020B0604020202020204" pitchFamily="34" charset="0"/>
              </a:rPr>
              <a:t> as His divine power has given to us all things that pertain to life and godliness, through the knowledge of Him who called us by glory and virtue, </a:t>
            </a:r>
            <a:r>
              <a:rPr lang="en-US" kern="100" baseline="30000" dirty="0">
                <a:uFill>
                  <a:solidFill>
                    <a:srgbClr val="000000"/>
                  </a:solidFill>
                </a:uFill>
                <a:ea typeface="Courier New" panose="02070309020205020404" pitchFamily="49" charset="0"/>
                <a:cs typeface="Arial" panose="020B0604020202020204" pitchFamily="34" charset="0"/>
              </a:rPr>
              <a:t>4</a:t>
            </a:r>
            <a:r>
              <a:rPr lang="en-US" kern="100" dirty="0">
                <a:uFill>
                  <a:solidFill>
                    <a:srgbClr val="000000"/>
                  </a:solidFill>
                </a:uFill>
                <a:ea typeface="Courier New" panose="02070309020205020404" pitchFamily="49" charset="0"/>
                <a:cs typeface="Arial" panose="020B0604020202020204" pitchFamily="34" charset="0"/>
              </a:rPr>
              <a:t> by which have been given to us exceedingly great and precious promises, that through these you may be partakers of the divine nature, having escaped the corruption that is in the world through lust.</a:t>
            </a:r>
            <a:endParaRPr lang="en-US" dirty="0"/>
          </a:p>
        </p:txBody>
      </p:sp>
    </p:spTree>
    <p:extLst>
      <p:ext uri="{BB962C8B-B14F-4D97-AF65-F5344CB8AC3E}">
        <p14:creationId xmlns:p14="http://schemas.microsoft.com/office/powerpoint/2010/main" val="20232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68F70-3AFD-3D9F-C113-0E9317CA7511}"/>
              </a:ext>
            </a:extLst>
          </p:cNvPr>
          <p:cNvSpPr>
            <a:spLocks noGrp="1"/>
          </p:cNvSpPr>
          <p:nvPr>
            <p:ph type="title"/>
          </p:nvPr>
        </p:nvSpPr>
        <p:spPr/>
        <p:txBody>
          <a:bodyPr>
            <a:normAutofit/>
          </a:bodyPr>
          <a:lstStyle/>
          <a:p>
            <a:pPr marL="0" marR="0">
              <a:buNone/>
            </a:pPr>
            <a:r>
              <a:rPr lang="en-US" sz="3600" b="1" kern="100" dirty="0">
                <a:solidFill>
                  <a:srgbClr val="FF0000"/>
                </a:solidFill>
                <a:effectLst/>
                <a:latin typeface="Arial" panose="020B0604020202020204" pitchFamily="34" charset="0"/>
                <a:ea typeface="Courier New" panose="02070309020205020404" pitchFamily="49" charset="0"/>
                <a:cs typeface="Arial" panose="020B0604020202020204" pitchFamily="34" charset="0"/>
              </a:rPr>
              <a:t>V. THE WORD OF GOD WILL JUDGE US</a:t>
            </a:r>
            <a:endParaRPr lang="en-US" dirty="0"/>
          </a:p>
        </p:txBody>
      </p:sp>
      <p:sp>
        <p:nvSpPr>
          <p:cNvPr id="3" name="Content Placeholder 2">
            <a:extLst>
              <a:ext uri="{FF2B5EF4-FFF2-40B4-BE49-F238E27FC236}">
                <a16:creationId xmlns:a16="http://schemas.microsoft.com/office/drawing/2014/main" id="{629C05AA-F939-CFFB-2768-7FED86F8EEAC}"/>
              </a:ext>
            </a:extLst>
          </p:cNvPr>
          <p:cNvSpPr>
            <a:spLocks noGrp="1"/>
          </p:cNvSpPr>
          <p:nvPr>
            <p:ph idx="1"/>
          </p:nvPr>
        </p:nvSpPr>
        <p:spPr/>
        <p:txBody>
          <a:bodyPr>
            <a:normAutofit fontScale="85000" lnSpcReduction="20000"/>
          </a:bodyPr>
          <a:lstStyle/>
          <a:p>
            <a:pPr marL="457200" marR="0" lvl="0" indent="-457200">
              <a:lnSpc>
                <a:spcPct val="100000"/>
              </a:lnSpc>
              <a:spcBef>
                <a:spcPts val="0"/>
              </a:spcBef>
              <a:buFont typeface="+mj-lt"/>
              <a:buAutoNum type="alphaUcPeriod"/>
            </a:pPr>
            <a:r>
              <a:rPr lang="en-US" kern="100" dirty="0">
                <a:ea typeface="Courier New" panose="02070309020205020404" pitchFamily="49" charset="0"/>
                <a:cs typeface="Arial" panose="020B0604020202020204" pitchFamily="34" charset="0"/>
              </a:rPr>
              <a:t>Acts 17:30-31 "Truly, these times of ignorance God overlooked, but now commands all men everywhere to repent, </a:t>
            </a:r>
            <a:r>
              <a:rPr lang="en-US" kern="100" baseline="30000" dirty="0">
                <a:ea typeface="Courier New" panose="02070309020205020404" pitchFamily="49" charset="0"/>
                <a:cs typeface="Arial" panose="020B0604020202020204" pitchFamily="34" charset="0"/>
              </a:rPr>
              <a:t>31</a:t>
            </a:r>
            <a:r>
              <a:rPr lang="en-US" kern="100" dirty="0">
                <a:ea typeface="Courier New" panose="02070309020205020404" pitchFamily="49" charset="0"/>
                <a:cs typeface="Arial" panose="020B0604020202020204" pitchFamily="34" charset="0"/>
              </a:rPr>
              <a:t> "because He has appointed a day on which He will judge the world in righteousness by the Man whom He has ordained. He has given assurance of this to all by raising Him from the dead."</a:t>
            </a:r>
            <a:endParaRPr lang="en-US" kern="100" dirty="0">
              <a:ea typeface="Times New Roman" panose="02020603050405020304" pitchFamily="18" charset="0"/>
              <a:cs typeface="Times New Roman" panose="02020603050405020304" pitchFamily="18" charset="0"/>
            </a:endParaRPr>
          </a:p>
          <a:p>
            <a:pPr marL="457200" marR="0" lvl="0" indent="-457200">
              <a:lnSpc>
                <a:spcPct val="100000"/>
              </a:lnSpc>
              <a:spcBef>
                <a:spcPts val="0"/>
              </a:spcBef>
              <a:buFont typeface="+mj-lt"/>
              <a:buAutoNum type="alphaUcPeriod"/>
            </a:pPr>
            <a:r>
              <a:rPr lang="en-US" kern="100" dirty="0">
                <a:ea typeface="Courier New" panose="02070309020205020404" pitchFamily="49" charset="0"/>
                <a:cs typeface="Arial" panose="020B0604020202020204" pitchFamily="34" charset="0"/>
              </a:rPr>
              <a:t>John 12:48 "He who rejects Me, and does not receive My words, has that which judges him; the word that I have spoken will judge him in the last day.</a:t>
            </a:r>
            <a:endParaRPr lang="en-US" kern="100" dirty="0">
              <a:ea typeface="Times New Roman" panose="02020603050405020304" pitchFamily="18" charset="0"/>
              <a:cs typeface="Times New Roman" panose="02020603050405020304" pitchFamily="18" charset="0"/>
            </a:endParaRPr>
          </a:p>
          <a:p>
            <a:pPr marL="457200" marR="0" lvl="0" indent="-457200">
              <a:lnSpc>
                <a:spcPct val="100000"/>
              </a:lnSpc>
              <a:spcBef>
                <a:spcPts val="0"/>
              </a:spcBef>
              <a:buFont typeface="+mj-lt"/>
              <a:buAutoNum type="alphaUcPeriod"/>
            </a:pPr>
            <a:r>
              <a:rPr lang="en-US" kern="100" dirty="0">
                <a:ea typeface="Courier New" panose="02070309020205020404" pitchFamily="49" charset="0"/>
                <a:cs typeface="Arial" panose="020B0604020202020204" pitchFamily="34" charset="0"/>
              </a:rPr>
              <a:t>2 Th 1:7-8 and to give you who are troubled rest with us when the Lord Jesus is revealed from heaven with His mighty angels, </a:t>
            </a:r>
            <a:r>
              <a:rPr lang="en-US" kern="100" baseline="30000" dirty="0">
                <a:ea typeface="Courier New" panose="02070309020205020404" pitchFamily="49" charset="0"/>
                <a:cs typeface="Arial" panose="020B0604020202020204" pitchFamily="34" charset="0"/>
              </a:rPr>
              <a:t>8</a:t>
            </a:r>
            <a:r>
              <a:rPr lang="en-US" kern="100" dirty="0">
                <a:ea typeface="Courier New" panose="02070309020205020404" pitchFamily="49" charset="0"/>
                <a:cs typeface="Arial" panose="020B0604020202020204" pitchFamily="34" charset="0"/>
              </a:rPr>
              <a:t> in flaming fire taking vengeance on those who do not know God, and on those who do not obey the gospel of our Lord Jesus Christ.</a:t>
            </a:r>
            <a:endParaRPr lang="en-US" dirty="0"/>
          </a:p>
        </p:txBody>
      </p:sp>
    </p:spTree>
    <p:extLst>
      <p:ext uri="{BB962C8B-B14F-4D97-AF65-F5344CB8AC3E}">
        <p14:creationId xmlns:p14="http://schemas.microsoft.com/office/powerpoint/2010/main" val="659693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5331D-47A4-C720-FBE8-965C7E2CDD2A}"/>
              </a:ext>
            </a:extLst>
          </p:cNvPr>
          <p:cNvSpPr>
            <a:spLocks noGrp="1"/>
          </p:cNvSpPr>
          <p:nvPr>
            <p:ph type="title"/>
          </p:nvPr>
        </p:nvSpPr>
        <p:spPr/>
        <p:txBody>
          <a:bodyPr>
            <a:normAutofit/>
          </a:bodyPr>
          <a:lstStyle/>
          <a:p>
            <a:pPr marL="0" marR="0">
              <a:buNone/>
            </a:pPr>
            <a:r>
              <a:rPr lang="en-US" kern="100" dirty="0">
                <a:solidFill>
                  <a:srgbClr val="FF0000"/>
                </a:solidFill>
                <a:ea typeface="Times New Roman" panose="02020603050405020304" pitchFamily="18" charset="0"/>
                <a:cs typeface="Times New Roman" panose="02020603050405020304" pitchFamily="18" charset="0"/>
              </a:rPr>
              <a:t>HOW IS YOUR KNOWLEDGE?</a:t>
            </a:r>
            <a:endParaRPr lang="en-US" sz="4400" kern="100" dirty="0">
              <a:solidFill>
                <a:srgbClr val="FF0000"/>
              </a:solidFill>
              <a:effectLst/>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AE7E351-0DAB-8270-721B-2DD01AD784F1}"/>
              </a:ext>
            </a:extLst>
          </p:cNvPr>
          <p:cNvSpPr>
            <a:spLocks noGrp="1"/>
          </p:cNvSpPr>
          <p:nvPr>
            <p:ph idx="1"/>
          </p:nvPr>
        </p:nvSpPr>
        <p:spPr/>
        <p:txBody>
          <a:bodyPr/>
          <a:lstStyle/>
          <a:p>
            <a:pPr marL="457200" marR="0" lvl="0" indent="-457200">
              <a:lnSpc>
                <a:spcPct val="100000"/>
              </a:lnSpc>
              <a:buFont typeface="+mj-lt"/>
              <a:buAutoNum type="alphaUcPeriod"/>
            </a:pPr>
            <a:r>
              <a:rPr lang="en-US" kern="100" dirty="0">
                <a:ea typeface="Times New Roman" panose="02020603050405020304" pitchFamily="18" charset="0"/>
                <a:cs typeface="Times New Roman" panose="02020603050405020304" pitchFamily="18" charset="0"/>
              </a:rPr>
              <a:t>Will you be destroyed (lost) because of ignorance of God’s Word?</a:t>
            </a:r>
          </a:p>
          <a:p>
            <a:pPr marL="457200" marR="0" lvl="0" indent="-457200">
              <a:lnSpc>
                <a:spcPct val="100000"/>
              </a:lnSpc>
              <a:buFont typeface="+mj-lt"/>
              <a:buAutoNum type="alphaUcPeriod"/>
            </a:pPr>
            <a:r>
              <a:rPr lang="en-US" kern="100" dirty="0">
                <a:ea typeface="Times New Roman" panose="02020603050405020304" pitchFamily="18" charset="0"/>
                <a:cs typeface="Times New Roman" panose="02020603050405020304" pitchFamily="18" charset="0"/>
              </a:rPr>
              <a:t>Are you making an effort to learn God’s will from His Word?</a:t>
            </a:r>
          </a:p>
          <a:p>
            <a:pPr marL="457200" marR="0" lvl="0" indent="-457200">
              <a:lnSpc>
                <a:spcPct val="100000"/>
              </a:lnSpc>
              <a:buFont typeface="+mj-lt"/>
              <a:buAutoNum type="alphaUcPeriod"/>
            </a:pPr>
            <a:r>
              <a:rPr lang="en-US" kern="100" dirty="0">
                <a:ea typeface="Times New Roman" panose="02020603050405020304" pitchFamily="18" charset="0"/>
                <a:cs typeface="Times New Roman" panose="02020603050405020304" pitchFamily="18" charset="0"/>
              </a:rPr>
              <a:t>Do you take advantage of every opportunity to study and learn God’s Word?</a:t>
            </a:r>
          </a:p>
          <a:p>
            <a:pPr marL="457200" marR="0" lvl="0" indent="-457200">
              <a:lnSpc>
                <a:spcPct val="100000"/>
              </a:lnSpc>
              <a:buFont typeface="+mj-lt"/>
              <a:buAutoNum type="alphaUcPeriod"/>
            </a:pPr>
            <a:r>
              <a:rPr lang="en-US" kern="100" dirty="0">
                <a:ea typeface="Times New Roman" panose="02020603050405020304" pitchFamily="18" charset="0"/>
                <a:cs typeface="Times New Roman" panose="02020603050405020304" pitchFamily="18" charset="0"/>
              </a:rPr>
              <a:t>Do you think God is satisfied with your study and knowledge of the Bible?</a:t>
            </a:r>
            <a:endParaRPr lang="en-US" dirty="0"/>
          </a:p>
        </p:txBody>
      </p:sp>
    </p:spTree>
    <p:extLst>
      <p:ext uri="{BB962C8B-B14F-4D97-AF65-F5344CB8AC3E}">
        <p14:creationId xmlns:p14="http://schemas.microsoft.com/office/powerpoint/2010/main" val="2009911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rawing&#10;&#10;Description automatically generated">
            <a:extLst>
              <a:ext uri="{FF2B5EF4-FFF2-40B4-BE49-F238E27FC236}">
                <a16:creationId xmlns:a16="http://schemas.microsoft.com/office/drawing/2014/main" id="{CAB2B975-B13F-44EA-AC1A-99B2C5CAA1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2172"/>
            <a:ext cx="9144000" cy="6393656"/>
          </a:xfrm>
          <a:prstGeom prst="rect">
            <a:avLst/>
          </a:prstGeom>
        </p:spPr>
      </p:pic>
      <p:sp>
        <p:nvSpPr>
          <p:cNvPr id="2" name="Title 1">
            <a:extLst>
              <a:ext uri="{FF2B5EF4-FFF2-40B4-BE49-F238E27FC236}">
                <a16:creationId xmlns:a16="http://schemas.microsoft.com/office/drawing/2014/main" id="{FC1DBD18-6094-44C9-98DA-566B089D018D}"/>
              </a:ext>
            </a:extLst>
          </p:cNvPr>
          <p:cNvSpPr>
            <a:spLocks noGrp="1"/>
          </p:cNvSpPr>
          <p:nvPr>
            <p:ph type="title"/>
          </p:nvPr>
        </p:nvSpPr>
        <p:spPr>
          <a:xfrm>
            <a:off x="172435" y="3972578"/>
            <a:ext cx="8799130" cy="1325563"/>
          </a:xfrm>
        </p:spPr>
        <p:txBody>
          <a:bodyPr>
            <a:normAutofit/>
          </a:bodyPr>
          <a:lstStyle/>
          <a:p>
            <a:pPr algn="ctr"/>
            <a:r>
              <a:rPr lang="en-US" sz="6000" b="1" dirty="0">
                <a:solidFill>
                  <a:schemeClr val="bg1"/>
                </a:solidFill>
                <a:latin typeface="Arial" panose="020B0604020202020204" pitchFamily="34" charset="0"/>
                <a:cs typeface="Arial" panose="020B0604020202020204" pitchFamily="34" charset="0"/>
              </a:rPr>
              <a:t>SINGING</a:t>
            </a:r>
          </a:p>
        </p:txBody>
      </p:sp>
    </p:spTree>
    <p:extLst>
      <p:ext uri="{BB962C8B-B14F-4D97-AF65-F5344CB8AC3E}">
        <p14:creationId xmlns:p14="http://schemas.microsoft.com/office/powerpoint/2010/main" val="480690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sign&#10;&#10;Description automatically generated">
            <a:extLst>
              <a:ext uri="{FF2B5EF4-FFF2-40B4-BE49-F238E27FC236}">
                <a16:creationId xmlns:a16="http://schemas.microsoft.com/office/drawing/2014/main" id="{C667D9DE-9D87-427B-B0ED-89F09CFC50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296" y="613064"/>
            <a:ext cx="8665476" cy="5787736"/>
          </a:xfrm>
          <a:prstGeom prst="rect">
            <a:avLst/>
          </a:prstGeom>
        </p:spPr>
      </p:pic>
    </p:spTree>
    <p:extLst>
      <p:ext uri="{BB962C8B-B14F-4D97-AF65-F5344CB8AC3E}">
        <p14:creationId xmlns:p14="http://schemas.microsoft.com/office/powerpoint/2010/main" val="21403361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descr="A person with her hand on her head&#10;&#10;AI-generated content may be incorrect.">
            <a:extLst>
              <a:ext uri="{FF2B5EF4-FFF2-40B4-BE49-F238E27FC236}">
                <a16:creationId xmlns:a16="http://schemas.microsoft.com/office/drawing/2014/main" id="{3F02A34B-1149-A12D-684A-7F982ADB0E6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 y="0"/>
            <a:ext cx="6573163" cy="6858000"/>
          </a:xfrm>
          <a:prstGeom prst="rect">
            <a:avLst/>
          </a:prstGeom>
        </p:spPr>
      </p:pic>
      <p:sp>
        <p:nvSpPr>
          <p:cNvPr id="2" name="Title 1">
            <a:extLst>
              <a:ext uri="{FF2B5EF4-FFF2-40B4-BE49-F238E27FC236}">
                <a16:creationId xmlns:a16="http://schemas.microsoft.com/office/drawing/2014/main" id="{03001D3C-A1B6-E14E-9134-1DC7BA86B308}"/>
              </a:ext>
            </a:extLst>
          </p:cNvPr>
          <p:cNvSpPr>
            <a:spLocks noGrp="1"/>
          </p:cNvSpPr>
          <p:nvPr>
            <p:ph type="title"/>
          </p:nvPr>
        </p:nvSpPr>
        <p:spPr>
          <a:xfrm>
            <a:off x="5624944" y="3429000"/>
            <a:ext cx="3519056" cy="3429000"/>
          </a:xfrm>
          <a:noFill/>
        </p:spPr>
        <p:txBody>
          <a:bodyPr>
            <a:noAutofit/>
          </a:bodyPr>
          <a:lstStyle/>
          <a:p>
            <a:pPr algn="ctr"/>
            <a:r>
              <a:rPr lang="en-US" sz="4000" b="1" dirty="0">
                <a:solidFill>
                  <a:schemeClr val="bg1"/>
                </a:solidFill>
                <a:latin typeface="Arial" panose="020B0604020202020204" pitchFamily="34" charset="0"/>
                <a:cs typeface="Arial" panose="020B0604020202020204" pitchFamily="34" charset="0"/>
              </a:rPr>
              <a:t>TONIGHT’S SERMON</a:t>
            </a:r>
            <a:br>
              <a:rPr lang="en-US" sz="4000" b="1" dirty="0">
                <a:solidFill>
                  <a:schemeClr val="bg1"/>
                </a:solidFill>
                <a:latin typeface="Arial" panose="020B0604020202020204" pitchFamily="34" charset="0"/>
                <a:cs typeface="Arial" panose="020B0604020202020204" pitchFamily="34" charset="0"/>
              </a:rPr>
            </a:br>
            <a:r>
              <a:rPr lang="en-US" sz="4000" b="1" cap="all" dirty="0">
                <a:solidFill>
                  <a:schemeClr val="bg1"/>
                </a:solidFill>
                <a:latin typeface="Arial" panose="020B0604020202020204" pitchFamily="34" charset="0"/>
                <a:cs typeface="Arial" panose="020B0604020202020204" pitchFamily="34" charset="0"/>
              </a:rPr>
              <a:t>DON’T WORRY</a:t>
            </a:r>
          </a:p>
        </p:txBody>
      </p:sp>
    </p:spTree>
    <p:extLst>
      <p:ext uri="{BB962C8B-B14F-4D97-AF65-F5344CB8AC3E}">
        <p14:creationId xmlns:p14="http://schemas.microsoft.com/office/powerpoint/2010/main" val="4147493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tage, light, sky&#10;&#10;Description automatically generated">
            <a:extLst>
              <a:ext uri="{FF2B5EF4-FFF2-40B4-BE49-F238E27FC236}">
                <a16:creationId xmlns:a16="http://schemas.microsoft.com/office/drawing/2014/main" id="{E88DFCD8-702D-48B7-AE13-86C8D30E19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7188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rawing&#10;&#10;Description automatically generated">
            <a:extLst>
              <a:ext uri="{FF2B5EF4-FFF2-40B4-BE49-F238E27FC236}">
                <a16:creationId xmlns:a16="http://schemas.microsoft.com/office/drawing/2014/main" id="{CAB2B975-B13F-44EA-AC1A-99B2C5CAA1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2172"/>
            <a:ext cx="9144000" cy="6393656"/>
          </a:xfrm>
          <a:prstGeom prst="rect">
            <a:avLst/>
          </a:prstGeom>
        </p:spPr>
      </p:pic>
      <p:sp>
        <p:nvSpPr>
          <p:cNvPr id="2" name="Title 1">
            <a:extLst>
              <a:ext uri="{FF2B5EF4-FFF2-40B4-BE49-F238E27FC236}">
                <a16:creationId xmlns:a16="http://schemas.microsoft.com/office/drawing/2014/main" id="{FC1DBD18-6094-44C9-98DA-566B089D018D}"/>
              </a:ext>
            </a:extLst>
          </p:cNvPr>
          <p:cNvSpPr>
            <a:spLocks noGrp="1"/>
          </p:cNvSpPr>
          <p:nvPr>
            <p:ph type="title"/>
          </p:nvPr>
        </p:nvSpPr>
        <p:spPr>
          <a:xfrm>
            <a:off x="172435" y="3972578"/>
            <a:ext cx="8799130" cy="1325563"/>
          </a:xfrm>
        </p:spPr>
        <p:txBody>
          <a:bodyPr>
            <a:normAutofit/>
          </a:bodyPr>
          <a:lstStyle/>
          <a:p>
            <a:pPr algn="ctr"/>
            <a:r>
              <a:rPr lang="en-US" sz="6000" b="1" dirty="0">
                <a:solidFill>
                  <a:schemeClr val="bg1"/>
                </a:solidFill>
                <a:latin typeface="Arial" panose="020B0604020202020204" pitchFamily="34" charset="0"/>
                <a:cs typeface="Arial" panose="020B0604020202020204" pitchFamily="34" charset="0"/>
              </a:rPr>
              <a:t>SINGING</a:t>
            </a:r>
          </a:p>
        </p:txBody>
      </p:sp>
    </p:spTree>
    <p:extLst>
      <p:ext uri="{BB962C8B-B14F-4D97-AF65-F5344CB8AC3E}">
        <p14:creationId xmlns:p14="http://schemas.microsoft.com/office/powerpoint/2010/main" val="3476238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able, indoor, sitting, woman&#10;&#10;Description automatically generated">
            <a:extLst>
              <a:ext uri="{FF2B5EF4-FFF2-40B4-BE49-F238E27FC236}">
                <a16:creationId xmlns:a16="http://schemas.microsoft.com/office/drawing/2014/main" id="{48179BA2-A667-4B4D-8F60-84C3156F1FB1}"/>
              </a:ext>
            </a:extLst>
          </p:cNvPr>
          <p:cNvPicPr>
            <a:picLocks noChangeAspect="1"/>
          </p:cNvPicPr>
          <p:nvPr/>
        </p:nvPicPr>
        <p:blipFill rotWithShape="1">
          <a:blip r:embed="rId2">
            <a:extLst>
              <a:ext uri="{28A0092B-C50C-407E-A947-70E740481C1C}">
                <a14:useLocalDpi xmlns:a14="http://schemas.microsoft.com/office/drawing/2010/main" val="0"/>
              </a:ext>
            </a:extLst>
          </a:blip>
          <a:srcRect b="25000"/>
          <a:stretch/>
        </p:blipFill>
        <p:spPr>
          <a:xfrm>
            <a:off x="0" y="0"/>
            <a:ext cx="9144000" cy="6858000"/>
          </a:xfrm>
          <a:prstGeom prst="rect">
            <a:avLst/>
          </a:prstGeom>
        </p:spPr>
      </p:pic>
      <p:sp>
        <p:nvSpPr>
          <p:cNvPr id="3" name="Title 1">
            <a:extLst>
              <a:ext uri="{FF2B5EF4-FFF2-40B4-BE49-F238E27FC236}">
                <a16:creationId xmlns:a16="http://schemas.microsoft.com/office/drawing/2014/main" id="{509D91C0-5C01-4485-9A77-3D75FEF307B5}"/>
              </a:ext>
            </a:extLst>
          </p:cNvPr>
          <p:cNvSpPr txBox="1">
            <a:spLocks/>
          </p:cNvSpPr>
          <p:nvPr/>
        </p:nvSpPr>
        <p:spPr>
          <a:xfrm>
            <a:off x="555077" y="5162309"/>
            <a:ext cx="7886700" cy="103731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IN REMEMBRANCE OF JESUS</a:t>
            </a:r>
          </a:p>
        </p:txBody>
      </p:sp>
    </p:spTree>
    <p:extLst>
      <p:ext uri="{BB962C8B-B14F-4D97-AF65-F5344CB8AC3E}">
        <p14:creationId xmlns:p14="http://schemas.microsoft.com/office/powerpoint/2010/main" val="1505018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person, brass, indoor, table&#10;&#10;Description automatically generated">
            <a:extLst>
              <a:ext uri="{FF2B5EF4-FFF2-40B4-BE49-F238E27FC236}">
                <a16:creationId xmlns:a16="http://schemas.microsoft.com/office/drawing/2014/main" id="{6DDCA11F-F4A4-400D-B832-3975866BE9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820" y="0"/>
            <a:ext cx="10335639" cy="6858000"/>
          </a:xfrm>
          <a:prstGeom prst="rect">
            <a:avLst/>
          </a:prstGeom>
        </p:spPr>
      </p:pic>
      <p:sp>
        <p:nvSpPr>
          <p:cNvPr id="2" name="Title 1">
            <a:extLst>
              <a:ext uri="{FF2B5EF4-FFF2-40B4-BE49-F238E27FC236}">
                <a16:creationId xmlns:a16="http://schemas.microsoft.com/office/drawing/2014/main" id="{C52202E1-4287-490E-9230-CF78EE794C68}"/>
              </a:ext>
            </a:extLst>
          </p:cNvPr>
          <p:cNvSpPr>
            <a:spLocks noGrp="1"/>
          </p:cNvSpPr>
          <p:nvPr>
            <p:ph type="title"/>
          </p:nvPr>
        </p:nvSpPr>
        <p:spPr>
          <a:xfrm>
            <a:off x="0" y="0"/>
            <a:ext cx="9144000" cy="1175657"/>
          </a:xfrm>
          <a:solidFill>
            <a:schemeClr val="tx1">
              <a:alpha val="24000"/>
            </a:schemeClr>
          </a:solidFill>
        </p:spPr>
        <p:txBody>
          <a:bodyPr>
            <a:normAutofit/>
          </a:bodyPr>
          <a:lstStyle/>
          <a:p>
            <a:pPr algn="ctr"/>
            <a:r>
              <a:rPr lang="en-US" sz="6000" b="1" dirty="0">
                <a:solidFill>
                  <a:schemeClr val="bg1"/>
                </a:solidFill>
                <a:latin typeface="Arial" panose="020B0604020202020204" pitchFamily="34" charset="0"/>
                <a:cs typeface="Arial" panose="020B0604020202020204" pitchFamily="34" charset="0"/>
              </a:rPr>
              <a:t>CONTRIBUTION</a:t>
            </a:r>
          </a:p>
        </p:txBody>
      </p:sp>
    </p:spTree>
    <p:extLst>
      <p:ext uri="{BB962C8B-B14F-4D97-AF65-F5344CB8AC3E}">
        <p14:creationId xmlns:p14="http://schemas.microsoft.com/office/powerpoint/2010/main" val="3729350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rawing&#10;&#10;Description automatically generated">
            <a:extLst>
              <a:ext uri="{FF2B5EF4-FFF2-40B4-BE49-F238E27FC236}">
                <a16:creationId xmlns:a16="http://schemas.microsoft.com/office/drawing/2014/main" id="{CAB2B975-B13F-44EA-AC1A-99B2C5CAA1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2172"/>
            <a:ext cx="9144000" cy="6393656"/>
          </a:xfrm>
          <a:prstGeom prst="rect">
            <a:avLst/>
          </a:prstGeom>
        </p:spPr>
      </p:pic>
      <p:sp>
        <p:nvSpPr>
          <p:cNvPr id="2" name="Title 1">
            <a:extLst>
              <a:ext uri="{FF2B5EF4-FFF2-40B4-BE49-F238E27FC236}">
                <a16:creationId xmlns:a16="http://schemas.microsoft.com/office/drawing/2014/main" id="{FC1DBD18-6094-44C9-98DA-566B089D018D}"/>
              </a:ext>
            </a:extLst>
          </p:cNvPr>
          <p:cNvSpPr>
            <a:spLocks noGrp="1"/>
          </p:cNvSpPr>
          <p:nvPr>
            <p:ph type="title"/>
          </p:nvPr>
        </p:nvSpPr>
        <p:spPr>
          <a:xfrm>
            <a:off x="172435" y="3972578"/>
            <a:ext cx="8799130" cy="1325563"/>
          </a:xfrm>
        </p:spPr>
        <p:txBody>
          <a:bodyPr>
            <a:normAutofit/>
          </a:bodyPr>
          <a:lstStyle/>
          <a:p>
            <a:pPr algn="ctr"/>
            <a:r>
              <a:rPr lang="en-US" sz="6000" b="1" dirty="0">
                <a:solidFill>
                  <a:schemeClr val="bg1"/>
                </a:solidFill>
                <a:latin typeface="Arial" panose="020B0604020202020204" pitchFamily="34" charset="0"/>
                <a:cs typeface="Arial" panose="020B0604020202020204" pitchFamily="34" charset="0"/>
              </a:rPr>
              <a:t>SINGING</a:t>
            </a:r>
          </a:p>
        </p:txBody>
      </p:sp>
    </p:spTree>
    <p:extLst>
      <p:ext uri="{BB962C8B-B14F-4D97-AF65-F5344CB8AC3E}">
        <p14:creationId xmlns:p14="http://schemas.microsoft.com/office/powerpoint/2010/main" val="29510798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4F341-73BD-2BC9-787C-8B3E88B669FC}"/>
              </a:ext>
            </a:extLst>
          </p:cNvPr>
          <p:cNvSpPr>
            <a:spLocks noGrp="1"/>
          </p:cNvSpPr>
          <p:nvPr>
            <p:ph type="title"/>
          </p:nvPr>
        </p:nvSpPr>
        <p:spPr>
          <a:xfrm>
            <a:off x="0" y="0"/>
            <a:ext cx="9143999" cy="6858000"/>
          </a:xfrm>
        </p:spPr>
        <p:txBody>
          <a:bodyPr>
            <a:noAutofit/>
          </a:bodyPr>
          <a:lstStyle/>
          <a:p>
            <a:pPr marL="63500" indent="2540"/>
            <a:r>
              <a:rPr lang="en-US" sz="5400" kern="100" dirty="0">
                <a:ea typeface="Courier New" panose="02070309020205020404" pitchFamily="49" charset="0"/>
                <a:cs typeface="Arial" panose="020B0604020202020204" pitchFamily="34" charset="0"/>
              </a:rPr>
              <a:t>John 8:31-32 Then Jesus said to those Jews who believed Him, "If you abide in My word, you are My disciples indeed. </a:t>
            </a:r>
            <a:r>
              <a:rPr lang="en-US" sz="5400" kern="100" baseline="30000" dirty="0">
                <a:ea typeface="Courier New" panose="02070309020205020404" pitchFamily="49" charset="0"/>
                <a:cs typeface="Arial" panose="020B0604020202020204" pitchFamily="34" charset="0"/>
              </a:rPr>
              <a:t>32</a:t>
            </a:r>
            <a:r>
              <a:rPr lang="en-US" sz="5400" kern="100" dirty="0">
                <a:ea typeface="Courier New" panose="02070309020205020404" pitchFamily="49" charset="0"/>
                <a:cs typeface="Arial" panose="020B0604020202020204" pitchFamily="34" charset="0"/>
              </a:rPr>
              <a:t> "And you shall know the truth, and the truth shall make you free."</a:t>
            </a:r>
            <a:endParaRPr lang="en-US" sz="5400" kern="100"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2999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0A1D5D-69EC-3FB7-6245-BBF0A4C1B292}"/>
            </a:ext>
          </a:extLst>
        </p:cNvPr>
        <p:cNvGrpSpPr/>
        <p:nvPr/>
      </p:nvGrpSpPr>
      <p:grpSpPr>
        <a:xfrm>
          <a:off x="0" y="0"/>
          <a:ext cx="0" cy="0"/>
          <a:chOff x="0" y="0"/>
          <a:chExt cx="0" cy="0"/>
        </a:xfrm>
      </p:grpSpPr>
      <p:pic>
        <p:nvPicPr>
          <p:cNvPr id="3" name="Picture 2" descr="A picture containing stage, light, sky&#10;&#10;Description automatically generated">
            <a:extLst>
              <a:ext uri="{FF2B5EF4-FFF2-40B4-BE49-F238E27FC236}">
                <a16:creationId xmlns:a16="http://schemas.microsoft.com/office/drawing/2014/main" id="{001C5790-7E76-65B5-B550-C7FFDE6BED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8882275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potx" id="{0F85D239-1AA2-4A61-A26A-155CD289143E}" vid="{1F5DF8C1-90B5-4122-8C2B-1A05E6D43FC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46162</TotalTime>
  <Words>1030</Words>
  <Application>Microsoft Office PowerPoint</Application>
  <PresentationFormat>On-screen Show (4:3)</PresentationFormat>
  <Paragraphs>44</Paragraphs>
  <Slides>20</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20</vt:i4>
      </vt:variant>
    </vt:vector>
  </HeadingPairs>
  <TitlesOfParts>
    <vt:vector size="28" baseType="lpstr">
      <vt:lpstr>Arial</vt:lpstr>
      <vt:lpstr>Bazooka</vt:lpstr>
      <vt:lpstr>Calibri</vt:lpstr>
      <vt:lpstr>Calibri Light</vt:lpstr>
      <vt:lpstr>Courier New</vt:lpstr>
      <vt:lpstr>Times New Roman</vt:lpstr>
      <vt:lpstr>Office Theme</vt:lpstr>
      <vt:lpstr>1_Office Theme</vt:lpstr>
      <vt:lpstr>PowerPoint Presentation</vt:lpstr>
      <vt:lpstr>PowerPoint Presentation</vt:lpstr>
      <vt:lpstr>PowerPoint Presentation</vt:lpstr>
      <vt:lpstr>SINGING</vt:lpstr>
      <vt:lpstr>PowerPoint Presentation</vt:lpstr>
      <vt:lpstr>CONTRIBUTION</vt:lpstr>
      <vt:lpstr>SINGING</vt:lpstr>
      <vt:lpstr>John 8:31-32 Then Jesus said to those Jews who believed Him, "If you abide in My word, you are My disciples indeed. 32 "And you shall know the truth, and the truth shall make you free."</vt:lpstr>
      <vt:lpstr>PowerPoint Presentation</vt:lpstr>
      <vt:lpstr>DANGERS THE CHURCH FACES – 2 IGNORANCE</vt:lpstr>
      <vt:lpstr>INTRODUCTION</vt:lpstr>
      <vt:lpstr>l.  GOD IS DISPLEASED WITH OUR IGNORANCE OF HIS WORD</vt:lpstr>
      <vt:lpstr>ll.  KNOWLEDGE OF GOD'S WORD IS NECESSARY FOR OUR SALVATION</vt:lpstr>
      <vt:lpstr>Ill.  IF WE REALLY LOVE THE WORD WE WILL STRIVE TO LEARN IT</vt:lpstr>
      <vt:lpstr>Ill.  IF WE REALLY LOVE THE WORD WE WILL STRIVE TO LEARN IT</vt:lpstr>
      <vt:lpstr>IV.  THE WORD OF GOD IS THE ONLY WAY WE KNOW GOD'S WILL</vt:lpstr>
      <vt:lpstr>V. THE WORD OF GOD WILL JUDGE US</vt:lpstr>
      <vt:lpstr>HOW IS YOUR KNOWLEDGE?</vt:lpstr>
      <vt:lpstr>SINGING</vt:lpstr>
      <vt:lpstr>TONIGHT’S SERMON DON’T WORRY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Larry Pasley</dc:creator>
  <cp:lastModifiedBy>Larry Pasley</cp:lastModifiedBy>
  <cp:revision>4</cp:revision>
  <dcterms:created xsi:type="dcterms:W3CDTF">2021-03-15T23:58:02Z</dcterms:created>
  <dcterms:modified xsi:type="dcterms:W3CDTF">2025-09-01T16:06:30Z</dcterms:modified>
</cp:coreProperties>
</file>