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7"/>
  </p:notesMasterIdLst>
  <p:sldIdLst>
    <p:sldId id="425" r:id="rId3"/>
    <p:sldId id="283" r:id="rId4"/>
    <p:sldId id="290" r:id="rId5"/>
    <p:sldId id="285" r:id="rId6"/>
    <p:sldId id="291" r:id="rId7"/>
    <p:sldId id="434" r:id="rId8"/>
    <p:sldId id="376" r:id="rId9"/>
    <p:sldId id="492" r:id="rId10"/>
    <p:sldId id="493" r:id="rId11"/>
    <p:sldId id="494" r:id="rId12"/>
    <p:sldId id="502" r:id="rId13"/>
    <p:sldId id="501" r:id="rId14"/>
    <p:sldId id="500" r:id="rId15"/>
    <p:sldId id="503" r:id="rId16"/>
    <p:sldId id="499" r:id="rId17"/>
    <p:sldId id="504" r:id="rId18"/>
    <p:sldId id="505" r:id="rId19"/>
    <p:sldId id="498" r:id="rId20"/>
    <p:sldId id="506" r:id="rId21"/>
    <p:sldId id="497" r:id="rId22"/>
    <p:sldId id="507" r:id="rId23"/>
    <p:sldId id="496" r:id="rId24"/>
    <p:sldId id="279" r:id="rId25"/>
    <p:sldId id="4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05866"/>
    <a:srgbClr val="405873"/>
    <a:srgbClr val="405855"/>
    <a:srgbClr val="FFCCFF"/>
    <a:srgbClr val="CC00CC"/>
    <a:srgbClr val="006600"/>
    <a:srgbClr val="663300"/>
    <a:srgbClr val="F6BE98"/>
    <a:srgbClr val="1E0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B49C8-AE32-400F-B3AD-9C081020031A}" v="371" dt="2025-08-21T22:31:49.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23988"/>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9/8/2025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24</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9/8/2025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895DC3A-308D-5B90-9131-008B40749F2A}"/>
              </a:ext>
            </a:extLst>
          </p:cNvPr>
          <p:cNvPicPr>
            <a:picLocks noChangeAspect="1"/>
          </p:cNvPicPr>
          <p:nvPr/>
        </p:nvPicPr>
        <p:blipFill rotWithShape="1">
          <a:blip r:embed="rId3"/>
          <a:srcRect t="5657" b="27273"/>
          <a:stretch>
            <a:fillRect/>
          </a:stretch>
        </p:blipFill>
        <p:spPr>
          <a:xfrm>
            <a:off x="665018" y="1436922"/>
            <a:ext cx="7813964" cy="4599709"/>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10A9F7-AC3D-38B3-413E-4DD67C7A9631}"/>
              </a:ext>
            </a:extLst>
          </p:cNvPr>
          <p:cNvPicPr>
            <a:picLocks noChangeAspect="1"/>
          </p:cNvPicPr>
          <p:nvPr/>
        </p:nvPicPr>
        <p:blipFill>
          <a:blip r:embed="rId2"/>
          <a:stretch>
            <a:fillRect/>
          </a:stretch>
        </p:blipFill>
        <p:spPr>
          <a:xfrm>
            <a:off x="0" y="0"/>
            <a:ext cx="9144000" cy="6045200"/>
          </a:xfrm>
          <a:prstGeom prst="rect">
            <a:avLst/>
          </a:prstGeom>
        </p:spPr>
      </p:pic>
      <p:sp>
        <p:nvSpPr>
          <p:cNvPr id="2" name="Title 1">
            <a:extLst>
              <a:ext uri="{FF2B5EF4-FFF2-40B4-BE49-F238E27FC236}">
                <a16:creationId xmlns:a16="http://schemas.microsoft.com/office/drawing/2014/main" id="{6666DAF5-DDF5-AEEE-BA4E-A43467B300BD}"/>
              </a:ext>
            </a:extLst>
          </p:cNvPr>
          <p:cNvSpPr>
            <a:spLocks noGrp="1"/>
          </p:cNvSpPr>
          <p:nvPr>
            <p:ph type="title"/>
          </p:nvPr>
        </p:nvSpPr>
        <p:spPr>
          <a:xfrm>
            <a:off x="0" y="5435600"/>
            <a:ext cx="9144000" cy="1422399"/>
          </a:xfrm>
        </p:spPr>
        <p:txBody>
          <a:bodyPr>
            <a:normAutofit fontScale="90000"/>
          </a:bodyPr>
          <a:lstStyle/>
          <a:p>
            <a:pPr marL="0" marR="0" indent="-6350" algn="ctr">
              <a:buNone/>
            </a:pPr>
            <a:r>
              <a:rPr lang="en-US" b="1" kern="100" dirty="0">
                <a:solidFill>
                  <a:srgbClr val="FF6600"/>
                </a:solidFill>
                <a:effectLst/>
                <a:latin typeface="Arial" panose="020B0604020202020204" pitchFamily="34" charset="0"/>
                <a:ea typeface="Courier New" panose="02070309020205020404" pitchFamily="49" charset="0"/>
                <a:cs typeface="Arial" panose="020B0604020202020204" pitchFamily="34" charset="0"/>
              </a:rPr>
              <a:t>DANGERS THE CHURCH FACES – 3</a:t>
            </a:r>
            <a:br>
              <a:rPr lang="en-US" b="1" kern="100" dirty="0">
                <a:solidFill>
                  <a:srgbClr val="FF6600"/>
                </a:solidFill>
                <a:effectLst/>
                <a:latin typeface="Arial" panose="020B0604020202020204" pitchFamily="34" charset="0"/>
                <a:ea typeface="Courier New" panose="02070309020205020404" pitchFamily="49" charset="0"/>
                <a:cs typeface="Arial" panose="020B0604020202020204" pitchFamily="34" charset="0"/>
              </a:rPr>
            </a:br>
            <a:r>
              <a:rPr lang="en-US" kern="100" dirty="0">
                <a:solidFill>
                  <a:srgbClr val="FF6600"/>
                </a:solidFill>
                <a:ea typeface="Courier New" panose="02070309020205020404" pitchFamily="49" charset="0"/>
                <a:cs typeface="Arial" panose="020B0604020202020204" pitchFamily="34" charset="0"/>
              </a:rPr>
              <a:t>WORLDLINESS</a:t>
            </a:r>
            <a:endParaRPr lang="en-US" kern="100" dirty="0">
              <a:solidFill>
                <a:srgbClr val="FF66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61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1DB4-D8B3-1068-3137-8C6C21EEA111}"/>
              </a:ext>
            </a:extLst>
          </p:cNvPr>
          <p:cNvSpPr>
            <a:spLocks noGrp="1"/>
          </p:cNvSpPr>
          <p:nvPr>
            <p:ph type="title"/>
          </p:nvPr>
        </p:nvSpPr>
        <p:spPr/>
        <p:txBody>
          <a:bodyPr>
            <a:normAutofit/>
          </a:bodyPr>
          <a:lstStyle/>
          <a:p>
            <a:r>
              <a:rPr lang="en-US" sz="4400" b="1" kern="100" dirty="0">
                <a:solidFill>
                  <a:srgbClr val="FF0000"/>
                </a:solidFill>
                <a:effectLst/>
                <a:ea typeface="Courier New" panose="02070309020205020404" pitchFamily="49" charset="0"/>
                <a:cs typeface="Arial" panose="020B0604020202020204" pitchFamily="34" charset="0"/>
              </a:rPr>
              <a:t>WORLDLINESS</a:t>
            </a:r>
            <a:endParaRPr lang="en-US" dirty="0">
              <a:solidFill>
                <a:srgbClr val="FF0000"/>
              </a:solidFill>
            </a:endParaRPr>
          </a:p>
        </p:txBody>
      </p:sp>
      <p:sp>
        <p:nvSpPr>
          <p:cNvPr id="3" name="Content Placeholder 2">
            <a:extLst>
              <a:ext uri="{FF2B5EF4-FFF2-40B4-BE49-F238E27FC236}">
                <a16:creationId xmlns:a16="http://schemas.microsoft.com/office/drawing/2014/main" id="{966CA239-76E8-D706-C1CE-5779AE255821}"/>
              </a:ext>
            </a:extLst>
          </p:cNvPr>
          <p:cNvSpPr>
            <a:spLocks noGrp="1"/>
          </p:cNvSpPr>
          <p:nvPr>
            <p:ph idx="1"/>
          </p:nvPr>
        </p:nvSpPr>
        <p:spPr/>
        <p:txBody>
          <a:bodyPr/>
          <a:lstStyle/>
          <a:p>
            <a:pPr marL="514350" indent="-514350">
              <a:buFont typeface="+mj-lt"/>
              <a:buAutoNum type="alphaUcPeriod"/>
            </a:pPr>
            <a:r>
              <a:rPr lang="en-US" kern="100" dirty="0">
                <a:ea typeface="Courier New" panose="02070309020205020404" pitchFamily="49" charset="0"/>
                <a:cs typeface="Arial" panose="020B0604020202020204" pitchFamily="34" charset="0"/>
              </a:rPr>
              <a:t>Boats don’t sink because they are in the water, they sink because water gets in the boat.</a:t>
            </a:r>
          </a:p>
          <a:p>
            <a:pPr marL="514350" indent="-514350">
              <a:buFont typeface="+mj-lt"/>
              <a:buAutoNum type="alphaUcPeriod"/>
            </a:pPr>
            <a:r>
              <a:rPr lang="en-US" kern="100" dirty="0">
                <a:ea typeface="Courier New" panose="02070309020205020404" pitchFamily="49" charset="0"/>
                <a:cs typeface="Arial" panose="020B0604020202020204" pitchFamily="34" charset="0"/>
              </a:rPr>
              <a:t>The problem in the church is not that too many Christians are in the world but that the world is in too many Christians.</a:t>
            </a:r>
          </a:p>
          <a:p>
            <a:pPr marL="514350" indent="-514350">
              <a:buFont typeface="+mj-lt"/>
              <a:buAutoNum type="alphaUcPeriod"/>
            </a:pPr>
            <a:r>
              <a:rPr lang="en-US" kern="100" dirty="0">
                <a:cs typeface="Arial" panose="020B0604020202020204" pitchFamily="34" charset="0"/>
              </a:rPr>
              <a:t>One of the great dangers facing the church is worldliness.</a:t>
            </a:r>
            <a:endParaRPr lang="en-US" dirty="0"/>
          </a:p>
        </p:txBody>
      </p:sp>
    </p:spTree>
    <p:extLst>
      <p:ext uri="{BB962C8B-B14F-4D97-AF65-F5344CB8AC3E}">
        <p14:creationId xmlns:p14="http://schemas.microsoft.com/office/powerpoint/2010/main" val="30527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D1CF-DC89-5471-E5C2-ECE7DF21F377}"/>
              </a:ext>
            </a:extLst>
          </p:cNvPr>
          <p:cNvSpPr>
            <a:spLocks noGrp="1"/>
          </p:cNvSpPr>
          <p:nvPr>
            <p:ph type="title"/>
          </p:nvPr>
        </p:nvSpPr>
        <p:spPr/>
        <p:txBody>
          <a:bodyPr>
            <a:normAutofit/>
          </a:bodyPr>
          <a:lstStyle/>
          <a:p>
            <a:pPr marL="0" marR="0" indent="2540">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 THE WORLD BELONGS TO SATAN</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113DF1-4646-AAF4-55B9-2AAB9F099C46}"/>
              </a:ext>
            </a:extLst>
          </p:cNvPr>
          <p:cNvSpPr>
            <a:spLocks noGrp="1"/>
          </p:cNvSpPr>
          <p:nvPr>
            <p:ph idx="1"/>
          </p:nvPr>
        </p:nvSpPr>
        <p:spPr/>
        <p:txBody>
          <a:bodyPr>
            <a:normAutofit fontScale="92500" lnSpcReduction="10000"/>
          </a:bodyPr>
          <a:lstStyle/>
          <a:p>
            <a:pPr marL="457200" marR="0" lvl="0" indent="-457200" fontAlgn="base">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2 Cor 4:4 whose minds the god of this age has blinded, who do not believe, lest the light of the gospel of the glory of Christ, who is the image of God, should shine on them.</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John 12:31 "Now is the judgment of this world; now the ruler of this world will be cast out.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1 Cor 2:12 Now we have received, not the spirit of the world, but the Spirit who is from God, that we might know the things that have been freely given to us by God.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1 Cor 7:31 and those who use this world as not misusing it. For the form of this world is passing away.</a:t>
            </a:r>
            <a:endParaRPr lang="en-US" dirty="0"/>
          </a:p>
        </p:txBody>
      </p:sp>
    </p:spTree>
    <p:extLst>
      <p:ext uri="{BB962C8B-B14F-4D97-AF65-F5344CB8AC3E}">
        <p14:creationId xmlns:p14="http://schemas.microsoft.com/office/powerpoint/2010/main" val="5829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2B1D-8AFF-CC4B-79ED-41B2398C5D53}"/>
              </a:ext>
            </a:extLst>
          </p:cNvPr>
          <p:cNvSpPr>
            <a:spLocks noGrp="1"/>
          </p:cNvSpPr>
          <p:nvPr>
            <p:ph type="title"/>
          </p:nvPr>
        </p:nvSpPr>
        <p:spPr/>
        <p:txBody>
          <a:bodyPr>
            <a:normAutofit/>
          </a:bodyPr>
          <a:lstStyle/>
          <a:p>
            <a:pPr marL="0" marR="0" indent="2540">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 WE ARE NOT TO BE OF THE WORLD</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F20483-3C46-3489-8E3D-A0E479A4C9B8}"/>
              </a:ext>
            </a:extLst>
          </p:cNvPr>
          <p:cNvSpPr>
            <a:spLocks noGrp="1"/>
          </p:cNvSpPr>
          <p:nvPr>
            <p:ph idx="1"/>
          </p:nvPr>
        </p:nvSpPr>
        <p:spPr/>
        <p:txBody>
          <a:bodyPr>
            <a:normAutofit fontScale="92500"/>
          </a:bodyPr>
          <a:lstStyle/>
          <a:p>
            <a:pPr marL="457200" marR="0" lvl="0" indent="-457200" fontAlgn="base">
              <a:lnSpc>
                <a:spcPct val="100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John 15:18-19 "If the world hates you, you know that it hated Me before it hated you. </a:t>
            </a:r>
            <a:r>
              <a:rPr lang="en-US" kern="100" baseline="30000" dirty="0">
                <a:uFill>
                  <a:solidFill>
                    <a:srgbClr val="000000"/>
                  </a:solidFill>
                </a:uFill>
                <a:ea typeface="Courier New" panose="02070309020205020404" pitchFamily="49" charset="0"/>
                <a:cs typeface="Arial" panose="020B0604020202020204" pitchFamily="34" charset="0"/>
              </a:rPr>
              <a:t>19</a:t>
            </a:r>
            <a:r>
              <a:rPr lang="en-US" kern="100" dirty="0">
                <a:uFill>
                  <a:solidFill>
                    <a:srgbClr val="000000"/>
                  </a:solidFill>
                </a:uFill>
                <a:ea typeface="Courier New" panose="02070309020205020404" pitchFamily="49" charset="0"/>
                <a:cs typeface="Arial" panose="020B0604020202020204" pitchFamily="34" charset="0"/>
              </a:rPr>
              <a:t> "If you were of the world, the world would love its own. Yet because you are not of the world, but I chose you out of the world, therefore the world hates you.</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John 17:14-15 "l have given them Your word; and the world has hated them because they are not of the world, just as I am not of the world. </a:t>
            </a:r>
            <a:r>
              <a:rPr lang="en-US" kern="100" baseline="30000" dirty="0">
                <a:uFill>
                  <a:solidFill>
                    <a:srgbClr val="000000"/>
                  </a:solidFill>
                </a:uFill>
                <a:ea typeface="Courier New" panose="02070309020205020404" pitchFamily="49" charset="0"/>
                <a:cs typeface="Arial" panose="020B0604020202020204" pitchFamily="34" charset="0"/>
              </a:rPr>
              <a:t>15</a:t>
            </a:r>
            <a:r>
              <a:rPr lang="en-US" kern="100" dirty="0">
                <a:uFill>
                  <a:solidFill>
                    <a:srgbClr val="000000"/>
                  </a:solidFill>
                </a:uFill>
                <a:ea typeface="Courier New" panose="02070309020205020404" pitchFamily="49" charset="0"/>
                <a:cs typeface="Arial" panose="020B0604020202020204" pitchFamily="34" charset="0"/>
              </a:rPr>
              <a:t> "l do not pray that You should take them out of the world, but that You should keep them from the evil one.</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2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5282C-DD4B-F6EC-92A6-43D00D67A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5A004-EE5A-76E9-81BB-7A1F64CACCFD}"/>
              </a:ext>
            </a:extLst>
          </p:cNvPr>
          <p:cNvSpPr>
            <a:spLocks noGrp="1"/>
          </p:cNvSpPr>
          <p:nvPr>
            <p:ph type="title"/>
          </p:nvPr>
        </p:nvSpPr>
        <p:spPr/>
        <p:txBody>
          <a:bodyPr>
            <a:normAutofit/>
          </a:bodyPr>
          <a:lstStyle/>
          <a:p>
            <a:pPr marL="0" marR="0" indent="2540">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 WE ARE NOT TO BE OF THE WORLD</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575E41-0CC3-F388-2573-628E6F4FC187}"/>
              </a:ext>
            </a:extLst>
          </p:cNvPr>
          <p:cNvSpPr>
            <a:spLocks noGrp="1"/>
          </p:cNvSpPr>
          <p:nvPr>
            <p:ph idx="1"/>
          </p:nvPr>
        </p:nvSpPr>
        <p:spPr/>
        <p:txBody>
          <a:bodyPr>
            <a:normAutofit fontScale="92500"/>
          </a:bodyPr>
          <a:lstStyle/>
          <a:p>
            <a:pPr marL="457200" marR="0" lvl="0" indent="-457200" fontAlgn="base">
              <a:lnSpc>
                <a:spcPct val="100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John 18:36 Jesus answered, "My kingdom is not of this world. If My kingdom were of this world, My servants would fight, so that I should not be delivered to the Jews; but now My kingdom is not from here."</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1 Cor 4:9 For I think that God has displayed us, the apostles, last, as men condemned to death; for we have been made a spectacle to the world, both to angels and to men.</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spcBef>
                <a:spcPts val="0"/>
              </a:spcBef>
              <a:buClr>
                <a:srgbClr val="000000"/>
              </a:buClr>
              <a:buSzPct val="99000"/>
              <a:buFont typeface="+mj-lt"/>
              <a:buAutoNum type="alphaUcPeriod" startAt="3"/>
            </a:pPr>
            <a:r>
              <a:rPr lang="en-US" kern="100" dirty="0">
                <a:uFill>
                  <a:solidFill>
                    <a:srgbClr val="000000"/>
                  </a:solidFill>
                </a:uFill>
                <a:ea typeface="Courier New" panose="02070309020205020404" pitchFamily="49" charset="0"/>
                <a:cs typeface="Arial" panose="020B0604020202020204" pitchFamily="34" charset="0"/>
              </a:rPr>
              <a:t>1 Cor 4:13 being defamed, we entreat. We have been made as the filth of the world, the offscouring of all things until now.</a:t>
            </a:r>
            <a:endParaRPr lang="en-US" dirty="0"/>
          </a:p>
        </p:txBody>
      </p:sp>
    </p:spTree>
    <p:extLst>
      <p:ext uri="{BB962C8B-B14F-4D97-AF65-F5344CB8AC3E}">
        <p14:creationId xmlns:p14="http://schemas.microsoft.com/office/powerpoint/2010/main" val="325495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7061-18B4-77C4-B503-04DAA4D25A47}"/>
              </a:ext>
            </a:extLst>
          </p:cNvPr>
          <p:cNvSpPr>
            <a:spLocks noGrp="1"/>
          </p:cNvSpPr>
          <p:nvPr>
            <p:ph type="title"/>
          </p:nvPr>
        </p:nvSpPr>
        <p:spPr/>
        <p:txBody>
          <a:bodyPr>
            <a:normAutofit/>
          </a:bodyPr>
          <a:lstStyle/>
          <a:p>
            <a:pPr marL="48260" marR="0" indent="-3175">
              <a:lnSpc>
                <a:spcPct val="80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III. WE ARE NOT TO CONFORM </a:t>
            </a:r>
            <a:b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TO THE WORLD</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3166E80-FB2B-6C63-B785-97FD951E70EF}"/>
              </a:ext>
            </a:extLst>
          </p:cNvPr>
          <p:cNvSpPr>
            <a:spLocks noGrp="1"/>
          </p:cNvSpPr>
          <p:nvPr>
            <p:ph idx="1"/>
          </p:nvPr>
        </p:nvSpPr>
        <p:spPr/>
        <p:txBody>
          <a:bodyPr>
            <a:normAutofit fontScale="85000" lnSpcReduction="20000"/>
          </a:bodyPr>
          <a:lstStyle/>
          <a:p>
            <a:pPr marL="457200" lvl="0" indent="-457200" fontAlgn="base">
              <a:lnSpc>
                <a:spcPct val="10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Rom 12:1-2 1 beseech you therefore, brethren, by the mercies of God, that you present your bodies a living sacrifice, holy, acceptable to God, which is your reasonable service. </a:t>
            </a:r>
            <a:r>
              <a:rPr lang="en-US" kern="100" baseline="30000" dirty="0">
                <a:uFill>
                  <a:solidFill>
                    <a:srgbClr val="000000"/>
                  </a:solidFill>
                </a:uFill>
                <a:ea typeface="Courier New" panose="02070309020205020404" pitchFamily="49" charset="0"/>
                <a:cs typeface="Arial" panose="020B0604020202020204" pitchFamily="34" charset="0"/>
              </a:rPr>
              <a:t>2</a:t>
            </a:r>
            <a:r>
              <a:rPr lang="en-US" kern="100" dirty="0">
                <a:uFill>
                  <a:solidFill>
                    <a:srgbClr val="000000"/>
                  </a:solidFill>
                </a:uFill>
                <a:ea typeface="Courier New" panose="02070309020205020404" pitchFamily="49" charset="0"/>
                <a:cs typeface="Arial" panose="020B0604020202020204" pitchFamily="34" charset="0"/>
              </a:rPr>
              <a:t> And do not be conformed to this world, but be transformed by the renewing of your mind, that you may prove what is that good and acceptable and perfect will of God.</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Gal 6:14 But God forbid that I should boast except in the cross of our Lord Jesus Christ, by whom the world has been crucified to me, and I to the world.</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James 1:27 Pure and undefiled religion before God and the Father is this: to visit orphans and widows in their trouble, and to keep oneself unspotted from the world.</a:t>
            </a:r>
            <a:endParaRPr lang="en-US"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208842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95DBA-4048-A7EB-9F32-3AE7CC8C6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0062F-DF5A-8BFA-6FF8-C0D47F1E6558}"/>
              </a:ext>
            </a:extLst>
          </p:cNvPr>
          <p:cNvSpPr>
            <a:spLocks noGrp="1"/>
          </p:cNvSpPr>
          <p:nvPr>
            <p:ph type="title"/>
          </p:nvPr>
        </p:nvSpPr>
        <p:spPr/>
        <p:txBody>
          <a:bodyPr>
            <a:normAutofit/>
          </a:bodyPr>
          <a:lstStyle/>
          <a:p>
            <a:pPr marL="48260" marR="0" indent="-3175">
              <a:lnSpc>
                <a:spcPct val="80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III. WE ARE NOT TO CONFORM </a:t>
            </a:r>
            <a:b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TO THE WORLD</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E68F30-EEE9-210B-887F-C62DCB94B17B}"/>
              </a:ext>
            </a:extLst>
          </p:cNvPr>
          <p:cNvSpPr>
            <a:spLocks noGrp="1"/>
          </p:cNvSpPr>
          <p:nvPr>
            <p:ph idx="1"/>
          </p:nvPr>
        </p:nvSpPr>
        <p:spPr/>
        <p:txBody>
          <a:bodyPr>
            <a:noAutofit/>
          </a:bodyPr>
          <a:lstStyle/>
          <a:p>
            <a:pPr marL="457200" lvl="0" indent="-457200" fontAlgn="base">
              <a:lnSpc>
                <a:spcPct val="80000"/>
              </a:lnSpc>
              <a:spcBef>
                <a:spcPts val="0"/>
              </a:spcBef>
              <a:buClr>
                <a:srgbClr val="000000"/>
              </a:buClr>
              <a:buSzPct val="99000"/>
              <a:buFont typeface="+mj-lt"/>
              <a:buAutoNum type="alphaUcPeriod" startAt="4"/>
            </a:pPr>
            <a:r>
              <a:rPr lang="en-US" sz="2600" kern="100" dirty="0">
                <a:uFill>
                  <a:solidFill>
                    <a:srgbClr val="000000"/>
                  </a:solidFill>
                </a:uFill>
                <a:ea typeface="Courier New" panose="02070309020205020404" pitchFamily="49" charset="0"/>
                <a:cs typeface="Arial" panose="020B0604020202020204" pitchFamily="34" charset="0"/>
              </a:rPr>
              <a:t>2 Pet 1:3-11 as His divine power has given to us all things that pertain to life and godliness, through the knowledge of Him who called us by glory and virtue, </a:t>
            </a:r>
            <a:r>
              <a:rPr lang="en-US" sz="2600" kern="100" baseline="30000" dirty="0">
                <a:uFill>
                  <a:solidFill>
                    <a:srgbClr val="000000"/>
                  </a:solidFill>
                </a:uFill>
                <a:ea typeface="Courier New" panose="02070309020205020404" pitchFamily="49" charset="0"/>
                <a:cs typeface="Arial" panose="020B0604020202020204" pitchFamily="34" charset="0"/>
              </a:rPr>
              <a:t>4</a:t>
            </a:r>
            <a:r>
              <a:rPr lang="en-US" sz="2600" kern="100" dirty="0">
                <a:uFill>
                  <a:solidFill>
                    <a:srgbClr val="000000"/>
                  </a:solidFill>
                </a:uFill>
                <a:ea typeface="Courier New" panose="02070309020205020404" pitchFamily="49" charset="0"/>
                <a:cs typeface="Arial" panose="020B0604020202020204" pitchFamily="34" charset="0"/>
              </a:rPr>
              <a:t> by which have been given to us exceedingly great and precious promises, that through these you may be partakers of the divine nature, having escaped the corruption that is in the world through lust. </a:t>
            </a:r>
            <a:r>
              <a:rPr lang="en-US" sz="2600" kern="100" baseline="30000" dirty="0">
                <a:uFill>
                  <a:solidFill>
                    <a:srgbClr val="000000"/>
                  </a:solidFill>
                </a:uFill>
                <a:ea typeface="Courier New" panose="02070309020205020404" pitchFamily="49" charset="0"/>
                <a:cs typeface="Arial" panose="020B0604020202020204" pitchFamily="34" charset="0"/>
              </a:rPr>
              <a:t>5</a:t>
            </a:r>
            <a:r>
              <a:rPr lang="en-US" sz="2600" kern="100" dirty="0">
                <a:uFill>
                  <a:solidFill>
                    <a:srgbClr val="000000"/>
                  </a:solidFill>
                </a:uFill>
                <a:ea typeface="Courier New" panose="02070309020205020404" pitchFamily="49" charset="0"/>
                <a:cs typeface="Arial" panose="020B0604020202020204" pitchFamily="34" charset="0"/>
              </a:rPr>
              <a:t> But also for this very reason, giving all diligence, add to your faith virtue, to virtue knowledge, </a:t>
            </a:r>
            <a:r>
              <a:rPr lang="en-US" sz="2600" kern="100" baseline="30000" dirty="0">
                <a:uFill>
                  <a:solidFill>
                    <a:srgbClr val="000000"/>
                  </a:solidFill>
                </a:uFill>
                <a:ea typeface="Courier New" panose="02070309020205020404" pitchFamily="49" charset="0"/>
                <a:cs typeface="Arial" panose="020B0604020202020204" pitchFamily="34" charset="0"/>
              </a:rPr>
              <a:t>6</a:t>
            </a:r>
            <a:r>
              <a:rPr lang="en-US" sz="2600" kern="100" dirty="0">
                <a:uFill>
                  <a:solidFill>
                    <a:srgbClr val="000000"/>
                  </a:solidFill>
                </a:uFill>
                <a:ea typeface="Courier New" panose="02070309020205020404" pitchFamily="49" charset="0"/>
                <a:cs typeface="Arial" panose="020B0604020202020204" pitchFamily="34" charset="0"/>
              </a:rPr>
              <a:t> to knowledge self-control, to self-control perseverance, to perseverance godliness, </a:t>
            </a:r>
            <a:r>
              <a:rPr lang="en-US" sz="2600" kern="100" baseline="30000" dirty="0">
                <a:uFill>
                  <a:solidFill>
                    <a:srgbClr val="000000"/>
                  </a:solidFill>
                </a:uFill>
                <a:ea typeface="Courier New" panose="02070309020205020404" pitchFamily="49" charset="0"/>
                <a:cs typeface="Arial" panose="020B0604020202020204" pitchFamily="34" charset="0"/>
              </a:rPr>
              <a:t>7</a:t>
            </a:r>
            <a:r>
              <a:rPr lang="en-US" sz="2600" kern="100" dirty="0">
                <a:uFill>
                  <a:solidFill>
                    <a:srgbClr val="000000"/>
                  </a:solidFill>
                </a:uFill>
                <a:ea typeface="Courier New" panose="02070309020205020404" pitchFamily="49" charset="0"/>
                <a:cs typeface="Arial" panose="020B0604020202020204" pitchFamily="34" charset="0"/>
              </a:rPr>
              <a:t> to godliness brotherly kindness, and to brotherly kindness love. </a:t>
            </a:r>
            <a:r>
              <a:rPr lang="en-US" sz="2600" kern="100" baseline="30000" dirty="0">
                <a:uFill>
                  <a:solidFill>
                    <a:srgbClr val="000000"/>
                  </a:solidFill>
                </a:uFill>
                <a:ea typeface="Courier New" panose="02070309020205020404" pitchFamily="49" charset="0"/>
                <a:cs typeface="Arial" panose="020B0604020202020204" pitchFamily="34" charset="0"/>
              </a:rPr>
              <a:t>8</a:t>
            </a:r>
            <a:r>
              <a:rPr lang="en-US" sz="2600" kern="100" dirty="0">
                <a:uFill>
                  <a:solidFill>
                    <a:srgbClr val="000000"/>
                  </a:solidFill>
                </a:uFill>
                <a:ea typeface="Courier New" panose="02070309020205020404" pitchFamily="49" charset="0"/>
                <a:cs typeface="Arial" panose="020B0604020202020204" pitchFamily="34" charset="0"/>
              </a:rPr>
              <a:t> For if these things are yours and abound, you will be neither barren nor unfruitful in the knowledge of our Lord Jesus Christ. </a:t>
            </a:r>
            <a:r>
              <a:rPr lang="en-US" sz="2600" kern="100" baseline="30000" dirty="0">
                <a:uFill>
                  <a:solidFill>
                    <a:srgbClr val="000000"/>
                  </a:solidFill>
                </a:uFill>
                <a:ea typeface="Courier New" panose="02070309020205020404" pitchFamily="49" charset="0"/>
                <a:cs typeface="Arial" panose="020B0604020202020204" pitchFamily="34" charset="0"/>
              </a:rPr>
              <a:t>9</a:t>
            </a:r>
            <a:r>
              <a:rPr lang="en-US" sz="2600" kern="100" dirty="0">
                <a:uFill>
                  <a:solidFill>
                    <a:srgbClr val="000000"/>
                  </a:solidFill>
                </a:uFill>
                <a:ea typeface="Courier New" panose="02070309020205020404" pitchFamily="49" charset="0"/>
                <a:cs typeface="Arial" panose="020B0604020202020204" pitchFamily="34" charset="0"/>
              </a:rPr>
              <a:t> For he who lacks these things is shortsighted, even to blindness, and has forgotten that he was cleansed from his old sins. &gt;&gt;&gt;</a:t>
            </a:r>
            <a:endParaRPr lang="en-US" sz="2600"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657154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95A8-3F2D-B986-38D5-609D63478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0D1B5-987F-1EA0-C9EA-EAD0945D3AE8}"/>
              </a:ext>
            </a:extLst>
          </p:cNvPr>
          <p:cNvSpPr>
            <a:spLocks noGrp="1"/>
          </p:cNvSpPr>
          <p:nvPr>
            <p:ph type="title"/>
          </p:nvPr>
        </p:nvSpPr>
        <p:spPr/>
        <p:txBody>
          <a:bodyPr>
            <a:normAutofit/>
          </a:bodyPr>
          <a:lstStyle/>
          <a:p>
            <a:pPr marL="48260" marR="0" indent="-3175">
              <a:lnSpc>
                <a:spcPct val="80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III. WE ARE NOT TO CONFORM </a:t>
            </a:r>
            <a:b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TO THE WORLD</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4462DD-DFC5-14BB-EC39-28A53045A1DF}"/>
              </a:ext>
            </a:extLst>
          </p:cNvPr>
          <p:cNvSpPr>
            <a:spLocks noGrp="1"/>
          </p:cNvSpPr>
          <p:nvPr>
            <p:ph idx="1"/>
          </p:nvPr>
        </p:nvSpPr>
        <p:spPr/>
        <p:txBody>
          <a:bodyPr>
            <a:noAutofit/>
          </a:bodyPr>
          <a:lstStyle/>
          <a:p>
            <a:pPr marL="457200" lvl="0" indent="0" fontAlgn="base">
              <a:lnSpc>
                <a:spcPct val="80000"/>
              </a:lnSpc>
              <a:spcBef>
                <a:spcPts val="0"/>
              </a:spcBef>
              <a:buClr>
                <a:srgbClr val="000000"/>
              </a:buClr>
              <a:buSzPct val="99000"/>
              <a:buNone/>
            </a:pPr>
            <a:r>
              <a:rPr lang="en-US" sz="2600" kern="100" baseline="30000" dirty="0">
                <a:uFill>
                  <a:solidFill>
                    <a:srgbClr val="000000"/>
                  </a:solidFill>
                </a:uFill>
                <a:ea typeface="Courier New" panose="02070309020205020404" pitchFamily="49" charset="0"/>
                <a:cs typeface="Arial" panose="020B0604020202020204" pitchFamily="34" charset="0"/>
              </a:rPr>
              <a:t>10</a:t>
            </a:r>
            <a:r>
              <a:rPr lang="en-US" sz="2600" kern="100" dirty="0">
                <a:uFill>
                  <a:solidFill>
                    <a:srgbClr val="000000"/>
                  </a:solidFill>
                </a:uFill>
                <a:ea typeface="Courier New" panose="02070309020205020404" pitchFamily="49" charset="0"/>
                <a:cs typeface="Arial" panose="020B0604020202020204" pitchFamily="34" charset="0"/>
              </a:rPr>
              <a:t> Therefore, brethren, be even more diligent to make your call and election sure, for if you do these things you will never stumble. </a:t>
            </a:r>
            <a:r>
              <a:rPr lang="en-US" sz="2600" kern="100" baseline="30000" dirty="0">
                <a:uFill>
                  <a:solidFill>
                    <a:srgbClr val="000000"/>
                  </a:solidFill>
                </a:uFill>
                <a:ea typeface="Courier New" panose="02070309020205020404" pitchFamily="49" charset="0"/>
                <a:cs typeface="Arial" panose="020B0604020202020204" pitchFamily="34" charset="0"/>
              </a:rPr>
              <a:t>11</a:t>
            </a:r>
            <a:r>
              <a:rPr lang="en-US" sz="2600" kern="100" dirty="0">
                <a:uFill>
                  <a:solidFill>
                    <a:srgbClr val="000000"/>
                  </a:solidFill>
                </a:uFill>
                <a:ea typeface="Courier New" panose="02070309020205020404" pitchFamily="49" charset="0"/>
                <a:cs typeface="Arial" panose="020B0604020202020204" pitchFamily="34" charset="0"/>
              </a:rPr>
              <a:t> for so an entrance will be supplied to you abundantly into the everlasting kingdom of our Lord and Savior Jesus Christ.</a:t>
            </a:r>
          </a:p>
          <a:p>
            <a:pPr marL="457200" lvl="0" indent="-457200" fontAlgn="base">
              <a:lnSpc>
                <a:spcPct val="80000"/>
              </a:lnSpc>
              <a:spcBef>
                <a:spcPts val="0"/>
              </a:spcBef>
              <a:buClr>
                <a:srgbClr val="000000"/>
              </a:buClr>
              <a:buSzPct val="99000"/>
              <a:buFont typeface="+mj-lt"/>
              <a:buAutoNum type="alphaUcPeriod" startAt="5"/>
            </a:pPr>
            <a:r>
              <a:rPr lang="en-US" sz="2600" kern="100" dirty="0">
                <a:uFill>
                  <a:solidFill>
                    <a:srgbClr val="000000"/>
                  </a:solidFill>
                </a:uFill>
                <a:ea typeface="Courier New" panose="02070309020205020404" pitchFamily="49" charset="0"/>
                <a:cs typeface="Arial" panose="020B0604020202020204" pitchFamily="34" charset="0"/>
              </a:rPr>
              <a:t>2 Pet 2:20-22 For if, after they have escaped the pollutions of the world through the knowledge of the Lord and Savior Jesus Christ, they are again entangled in them and overcome, the latter end is worse for them than the beginning. </a:t>
            </a:r>
            <a:r>
              <a:rPr lang="en-US" sz="2600" kern="100" baseline="30000" dirty="0">
                <a:uFill>
                  <a:solidFill>
                    <a:srgbClr val="000000"/>
                  </a:solidFill>
                </a:uFill>
                <a:ea typeface="Courier New" panose="02070309020205020404" pitchFamily="49" charset="0"/>
                <a:cs typeface="Arial" panose="020B0604020202020204" pitchFamily="34" charset="0"/>
              </a:rPr>
              <a:t>21</a:t>
            </a:r>
            <a:r>
              <a:rPr lang="en-US" sz="2600" kern="100" dirty="0">
                <a:uFill>
                  <a:solidFill>
                    <a:srgbClr val="000000"/>
                  </a:solidFill>
                </a:uFill>
                <a:ea typeface="Courier New" panose="02070309020205020404" pitchFamily="49" charset="0"/>
                <a:cs typeface="Arial" panose="020B0604020202020204" pitchFamily="34" charset="0"/>
              </a:rPr>
              <a:t> For it would have been better for them not to have known the way of righteousness, than having known it, to turn from the holy commandment delivered to them. </a:t>
            </a:r>
            <a:r>
              <a:rPr lang="en-US" sz="2600" kern="100" baseline="30000" dirty="0">
                <a:uFill>
                  <a:solidFill>
                    <a:srgbClr val="000000"/>
                  </a:solidFill>
                </a:uFill>
                <a:ea typeface="Courier New" panose="02070309020205020404" pitchFamily="49" charset="0"/>
                <a:cs typeface="Arial" panose="020B0604020202020204" pitchFamily="34" charset="0"/>
              </a:rPr>
              <a:t>22</a:t>
            </a:r>
            <a:r>
              <a:rPr lang="en-US" sz="2600" kern="100" dirty="0">
                <a:uFill>
                  <a:solidFill>
                    <a:srgbClr val="000000"/>
                  </a:solidFill>
                </a:uFill>
                <a:ea typeface="Courier New" panose="02070309020205020404" pitchFamily="49" charset="0"/>
                <a:cs typeface="Arial" panose="020B0604020202020204" pitchFamily="34" charset="0"/>
              </a:rPr>
              <a:t> But it has happened to them according to the true proverb: "A dog returns to his own vomit," and, "a sow, having washed, to her wallowing in the mire."</a:t>
            </a:r>
            <a:endParaRPr lang="en-US" sz="2600" dirty="0"/>
          </a:p>
        </p:txBody>
      </p:sp>
    </p:spTree>
    <p:extLst>
      <p:ext uri="{BB962C8B-B14F-4D97-AF65-F5344CB8AC3E}">
        <p14:creationId xmlns:p14="http://schemas.microsoft.com/office/powerpoint/2010/main" val="19598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090F-E906-D648-75CA-0107151003E8}"/>
              </a:ext>
            </a:extLst>
          </p:cNvPr>
          <p:cNvSpPr>
            <a:spLocks noGrp="1"/>
          </p:cNvSpPr>
          <p:nvPr>
            <p:ph type="title"/>
          </p:nvPr>
        </p:nvSpPr>
        <p:spPr/>
        <p:txBody>
          <a:bodyPr>
            <a:normAutofit/>
          </a:bodyPr>
          <a:lstStyle/>
          <a:p>
            <a:pPr marL="48260" marR="0" indent="-3175">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IV. WE ARE NOT TO LOVE THE WORLD</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557F3C-1199-CD0C-554C-CC4EA18E6A61}"/>
              </a:ext>
            </a:extLst>
          </p:cNvPr>
          <p:cNvSpPr>
            <a:spLocks noGrp="1"/>
          </p:cNvSpPr>
          <p:nvPr>
            <p:ph idx="1"/>
          </p:nvPr>
        </p:nvSpPr>
        <p:spPr/>
        <p:txBody>
          <a:bodyPr>
            <a:normAutofit fontScale="92500"/>
          </a:bodyPr>
          <a:lstStyle/>
          <a:p>
            <a:pPr marL="457200" marR="0" lvl="0" indent="-457200" fontAlgn="base">
              <a:lnSpc>
                <a:spcPct val="100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2 Tim 4:10 for Demas has forsaken me, having loved this present world, and has departed for Thessalonica; Crescens for Galatia, Titus for Dalmatia.</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1 John 2:15-17 Do not love the world or the things in the world. If anyone loves the world, the love of the Father is not in him. </a:t>
            </a:r>
            <a:r>
              <a:rPr lang="en-US" kern="100" baseline="30000" dirty="0">
                <a:uFill>
                  <a:solidFill>
                    <a:srgbClr val="000000"/>
                  </a:solidFill>
                </a:uFill>
                <a:ea typeface="Courier New" panose="02070309020205020404" pitchFamily="49" charset="0"/>
                <a:cs typeface="Arial" panose="020B0604020202020204" pitchFamily="34" charset="0"/>
              </a:rPr>
              <a:t>16</a:t>
            </a:r>
            <a:r>
              <a:rPr lang="en-US" kern="100" dirty="0">
                <a:uFill>
                  <a:solidFill>
                    <a:srgbClr val="000000"/>
                  </a:solidFill>
                </a:uFill>
                <a:ea typeface="Courier New" panose="02070309020205020404" pitchFamily="49" charset="0"/>
                <a:cs typeface="Arial" panose="020B0604020202020204" pitchFamily="34" charset="0"/>
              </a:rPr>
              <a:t> For all that is in the world; the lust of the flesh, the lust of the eyes, and the pride of life; is not of the Father but is of the world. </a:t>
            </a:r>
            <a:r>
              <a:rPr lang="en-US" kern="100" baseline="30000" dirty="0">
                <a:uFill>
                  <a:solidFill>
                    <a:srgbClr val="000000"/>
                  </a:solidFill>
                </a:uFill>
                <a:ea typeface="Courier New" panose="02070309020205020404" pitchFamily="49" charset="0"/>
                <a:cs typeface="Arial" panose="020B0604020202020204" pitchFamily="34" charset="0"/>
              </a:rPr>
              <a:t>17</a:t>
            </a:r>
            <a:r>
              <a:rPr lang="en-US" kern="100" dirty="0">
                <a:uFill>
                  <a:solidFill>
                    <a:srgbClr val="000000"/>
                  </a:solidFill>
                </a:uFill>
                <a:ea typeface="Courier New" panose="02070309020205020404" pitchFamily="49" charset="0"/>
                <a:cs typeface="Arial" panose="020B0604020202020204" pitchFamily="34" charset="0"/>
              </a:rPr>
              <a:t> And the world is passing away, and the lust of it; but he who does the will of God abides forever.</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0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ABE7-8B20-3FF3-46EB-E441BA009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AE691-0B76-9BDA-AC91-14F9EDC9DB7B}"/>
              </a:ext>
            </a:extLst>
          </p:cNvPr>
          <p:cNvSpPr>
            <a:spLocks noGrp="1"/>
          </p:cNvSpPr>
          <p:nvPr>
            <p:ph type="title"/>
          </p:nvPr>
        </p:nvSpPr>
        <p:spPr/>
        <p:txBody>
          <a:bodyPr>
            <a:normAutofit/>
          </a:bodyPr>
          <a:lstStyle/>
          <a:p>
            <a:pPr marL="48260" marR="0" indent="-3175">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IV. WE ARE NOT TO LOVE THE WORLD</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D103070-56D6-05C2-FADB-307E8306127D}"/>
              </a:ext>
            </a:extLst>
          </p:cNvPr>
          <p:cNvSpPr>
            <a:spLocks noGrp="1"/>
          </p:cNvSpPr>
          <p:nvPr>
            <p:ph idx="1"/>
          </p:nvPr>
        </p:nvSpPr>
        <p:spPr/>
        <p:txBody>
          <a:bodyPr>
            <a:noAutofit/>
          </a:bodyPr>
          <a:lstStyle/>
          <a:p>
            <a:pPr marL="457200" marR="0" lvl="0" indent="-457200" fontAlgn="base">
              <a:lnSpc>
                <a:spcPct val="95000"/>
              </a:lnSpc>
              <a:spcBef>
                <a:spcPts val="0"/>
              </a:spcBef>
              <a:buClr>
                <a:srgbClr val="000000"/>
              </a:buClr>
              <a:buSzPct val="99000"/>
              <a:buFont typeface="+mj-lt"/>
              <a:buAutoNum type="alphaUcPeriod" startAt="3"/>
            </a:pPr>
            <a:r>
              <a:rPr lang="en-US" sz="2700" kern="100" dirty="0">
                <a:uFill>
                  <a:solidFill>
                    <a:srgbClr val="000000"/>
                  </a:solidFill>
                </a:uFill>
                <a:ea typeface="Courier New" panose="02070309020205020404" pitchFamily="49" charset="0"/>
                <a:cs typeface="Arial" panose="020B0604020202020204" pitchFamily="34" charset="0"/>
              </a:rPr>
              <a:t>James 4:4  Adulterers and adulteresses! Do you not know that friendship with the world is enmity with God? Whoever therefore wants to be a friend of the world makes himself an enemy of God.</a:t>
            </a:r>
            <a:endParaRPr lang="en-US" sz="27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95000"/>
              </a:lnSpc>
              <a:spcBef>
                <a:spcPts val="0"/>
              </a:spcBef>
              <a:buClr>
                <a:srgbClr val="000000"/>
              </a:buClr>
              <a:buSzPct val="99000"/>
              <a:buFont typeface="+mj-lt"/>
              <a:buAutoNum type="alphaUcPeriod" startAt="3"/>
            </a:pPr>
            <a:r>
              <a:rPr lang="en-US" sz="2700" kern="100" dirty="0">
                <a:uFill>
                  <a:solidFill>
                    <a:srgbClr val="000000"/>
                  </a:solidFill>
                </a:uFill>
                <a:ea typeface="Courier New" panose="02070309020205020404" pitchFamily="49" charset="0"/>
                <a:cs typeface="Arial" panose="020B0604020202020204" pitchFamily="34" charset="0"/>
              </a:rPr>
              <a:t>Mat 13:22 "Now he who received seed among the thorns is he who hears the word, and the cares of this world and the deceitfulness of riches choke the word, and he becomes unfruitful.</a:t>
            </a:r>
            <a:endParaRPr lang="en-US" sz="27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95000"/>
              </a:lnSpc>
              <a:spcBef>
                <a:spcPts val="0"/>
              </a:spcBef>
              <a:buClr>
                <a:srgbClr val="000000"/>
              </a:buClr>
              <a:buSzPct val="99000"/>
              <a:buFont typeface="+mj-lt"/>
              <a:buAutoNum type="alphaUcPeriod" startAt="3"/>
            </a:pPr>
            <a:r>
              <a:rPr lang="en-US" sz="2700" kern="100" dirty="0">
                <a:uFill>
                  <a:solidFill>
                    <a:srgbClr val="000000"/>
                  </a:solidFill>
                </a:uFill>
                <a:ea typeface="Courier New" panose="02070309020205020404" pitchFamily="49" charset="0"/>
                <a:cs typeface="Arial" panose="020B0604020202020204" pitchFamily="34" charset="0"/>
              </a:rPr>
              <a:t>Mat 16:26 "For what profit is it to a man if he gains the whole world* and loses his own soul? Or what will a man give in exchange for his soul?</a:t>
            </a:r>
            <a:endParaRPr lang="en-US" sz="27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95000"/>
              </a:lnSpc>
              <a:spcBef>
                <a:spcPts val="0"/>
              </a:spcBef>
              <a:buClr>
                <a:srgbClr val="000000"/>
              </a:buClr>
              <a:buSzPct val="99000"/>
              <a:buFont typeface="+mj-lt"/>
              <a:buAutoNum type="alphaUcPeriod" startAt="3"/>
            </a:pPr>
            <a:r>
              <a:rPr lang="en-US" sz="2700" kern="100" dirty="0">
                <a:uFill>
                  <a:solidFill>
                    <a:srgbClr val="000000"/>
                  </a:solidFill>
                </a:uFill>
                <a:ea typeface="Courier New" panose="02070309020205020404" pitchFamily="49" charset="0"/>
                <a:cs typeface="Arial" panose="020B0604020202020204" pitchFamily="34" charset="0"/>
              </a:rPr>
              <a:t>John 12:25 "He who loves his life will lose it, and he who hates his life in this world will keep it for eternal life.</a:t>
            </a:r>
            <a:endParaRPr lang="en-US" sz="2700" dirty="0"/>
          </a:p>
        </p:txBody>
      </p:sp>
    </p:spTree>
    <p:extLst>
      <p:ext uri="{BB962C8B-B14F-4D97-AF65-F5344CB8AC3E}">
        <p14:creationId xmlns:p14="http://schemas.microsoft.com/office/powerpoint/2010/main" val="234154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AC52-BC58-8879-87F9-2B3E32C3A0D0}"/>
              </a:ext>
            </a:extLst>
          </p:cNvPr>
          <p:cNvSpPr>
            <a:spLocks noGrp="1"/>
          </p:cNvSpPr>
          <p:nvPr>
            <p:ph type="title"/>
          </p:nvPr>
        </p:nvSpPr>
        <p:spPr/>
        <p:txBody>
          <a:bodyPr>
            <a:normAutofit/>
          </a:bodyPr>
          <a:lstStyle/>
          <a:p>
            <a:pPr marL="0" marR="0" indent="2540">
              <a:lnSpc>
                <a:spcPct val="80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  WE ARE TO BE AN INFLUENCE IN THE WORLD</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C5528F-0729-5090-5511-FF8A62663D71}"/>
              </a:ext>
            </a:extLst>
          </p:cNvPr>
          <p:cNvSpPr>
            <a:spLocks noGrp="1"/>
          </p:cNvSpPr>
          <p:nvPr>
            <p:ph idx="1"/>
          </p:nvPr>
        </p:nvSpPr>
        <p:spPr>
          <a:xfrm>
            <a:off x="220337" y="1325563"/>
            <a:ext cx="8923663" cy="5532436"/>
          </a:xfrm>
        </p:spPr>
        <p:txBody>
          <a:bodyPr>
            <a:noAutofit/>
          </a:bodyPr>
          <a:lstStyle/>
          <a:p>
            <a:pPr marL="457200" marR="0" lvl="0" indent="-457200" fontAlgn="base">
              <a:lnSpc>
                <a:spcPct val="95000"/>
              </a:lnSpc>
              <a:spcBef>
                <a:spcPts val="0"/>
              </a:spcBef>
              <a:buClr>
                <a:srgbClr val="000000"/>
              </a:buClr>
              <a:buSzPct val="99000"/>
              <a:buFont typeface="+mj-lt"/>
              <a:buAutoNum type="alphaUcPeriod"/>
            </a:pPr>
            <a:r>
              <a:rPr lang="en-US" sz="3100" kern="100" dirty="0">
                <a:uFill>
                  <a:solidFill>
                    <a:srgbClr val="000000"/>
                  </a:solidFill>
                </a:uFill>
                <a:ea typeface="Courier New" panose="02070309020205020404" pitchFamily="49" charset="0"/>
                <a:cs typeface="Arial" panose="020B0604020202020204" pitchFamily="34" charset="0"/>
              </a:rPr>
              <a:t>Mat 5:13-16 "You are the salt of the earth; but if the salt loses its flavor, how shall it be seasoned? It is then good for nothing but to be thrown out and trampled underfoot by men. </a:t>
            </a:r>
            <a:r>
              <a:rPr lang="en-US" sz="3100" kern="100" baseline="30000" dirty="0">
                <a:uFill>
                  <a:solidFill>
                    <a:srgbClr val="000000"/>
                  </a:solidFill>
                </a:uFill>
                <a:ea typeface="Courier New" panose="02070309020205020404" pitchFamily="49" charset="0"/>
                <a:cs typeface="Arial" panose="020B0604020202020204" pitchFamily="34" charset="0"/>
              </a:rPr>
              <a:t>14</a:t>
            </a:r>
            <a:r>
              <a:rPr lang="en-US" sz="3100" kern="100" dirty="0">
                <a:uFill>
                  <a:solidFill>
                    <a:srgbClr val="000000"/>
                  </a:solidFill>
                </a:uFill>
                <a:ea typeface="Courier New" panose="02070309020205020404" pitchFamily="49" charset="0"/>
                <a:cs typeface="Arial" panose="020B0604020202020204" pitchFamily="34" charset="0"/>
              </a:rPr>
              <a:t> "You are the light of the world. A city that is set on a hill cannot be hidden. </a:t>
            </a:r>
            <a:r>
              <a:rPr lang="en-US" sz="3100" kern="100" baseline="30000" dirty="0">
                <a:uFill>
                  <a:solidFill>
                    <a:srgbClr val="000000"/>
                  </a:solidFill>
                </a:uFill>
                <a:ea typeface="Courier New" panose="02070309020205020404" pitchFamily="49" charset="0"/>
                <a:cs typeface="Arial" panose="020B0604020202020204" pitchFamily="34" charset="0"/>
              </a:rPr>
              <a:t>15</a:t>
            </a:r>
            <a:r>
              <a:rPr lang="en-US" sz="3100" kern="100" dirty="0">
                <a:uFill>
                  <a:solidFill>
                    <a:srgbClr val="000000"/>
                  </a:solidFill>
                </a:uFill>
                <a:ea typeface="Courier New" panose="02070309020205020404" pitchFamily="49" charset="0"/>
                <a:cs typeface="Arial" panose="020B0604020202020204" pitchFamily="34" charset="0"/>
              </a:rPr>
              <a:t> "Nor do they light a lamp and put it under a basket, but on a lampstand, and it gives light to all who are in the house. </a:t>
            </a:r>
            <a:r>
              <a:rPr lang="en-US" sz="3100" kern="100" baseline="30000" dirty="0">
                <a:uFill>
                  <a:solidFill>
                    <a:srgbClr val="000000"/>
                  </a:solidFill>
                </a:uFill>
                <a:ea typeface="Courier New" panose="02070309020205020404" pitchFamily="49" charset="0"/>
                <a:cs typeface="Arial" panose="020B0604020202020204" pitchFamily="34" charset="0"/>
              </a:rPr>
              <a:t>16</a:t>
            </a:r>
            <a:r>
              <a:rPr lang="en-US" sz="3100" kern="100" dirty="0">
                <a:uFill>
                  <a:solidFill>
                    <a:srgbClr val="000000"/>
                  </a:solidFill>
                </a:uFill>
                <a:ea typeface="Courier New" panose="02070309020205020404" pitchFamily="49" charset="0"/>
                <a:cs typeface="Arial" panose="020B0604020202020204" pitchFamily="34" charset="0"/>
              </a:rPr>
              <a:t> "Let your light so shine before men, that they may see your good works and glorify your Father in heaven.</a:t>
            </a:r>
            <a:endParaRPr lang="en-US" sz="31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276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5157A-8581-5424-EAB4-D5C5C66AF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2C89E-0DCE-F42D-9277-D4CA5ABF46FE}"/>
              </a:ext>
            </a:extLst>
          </p:cNvPr>
          <p:cNvSpPr>
            <a:spLocks noGrp="1"/>
          </p:cNvSpPr>
          <p:nvPr>
            <p:ph type="title"/>
          </p:nvPr>
        </p:nvSpPr>
        <p:spPr/>
        <p:txBody>
          <a:bodyPr>
            <a:normAutofit/>
          </a:bodyPr>
          <a:lstStyle/>
          <a:p>
            <a:pPr marL="0" marR="0" indent="2540">
              <a:lnSpc>
                <a:spcPct val="80000"/>
              </a:lnSpc>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  WE ARE TO BE AN INFLUENCE IN THE WORLD</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FC15761-2B42-4485-0962-7A061A36E1AF}"/>
              </a:ext>
            </a:extLst>
          </p:cNvPr>
          <p:cNvSpPr>
            <a:spLocks noGrp="1"/>
          </p:cNvSpPr>
          <p:nvPr>
            <p:ph idx="1"/>
          </p:nvPr>
        </p:nvSpPr>
        <p:spPr>
          <a:xfrm>
            <a:off x="220337" y="1325563"/>
            <a:ext cx="8923663" cy="5532436"/>
          </a:xfrm>
        </p:spPr>
        <p:txBody>
          <a:bodyPr>
            <a:noAutofit/>
          </a:bodyPr>
          <a:lstStyle/>
          <a:p>
            <a:pPr marL="457200" marR="0" lvl="0" indent="-457200" fontAlgn="base">
              <a:spcBef>
                <a:spcPts val="0"/>
              </a:spcBef>
              <a:buClr>
                <a:srgbClr val="000000"/>
              </a:buClr>
              <a:buSzPct val="99000"/>
              <a:buFont typeface="+mj-lt"/>
              <a:buAutoNum type="alphaUcPeriod" startAt="2"/>
            </a:pPr>
            <a:r>
              <a:rPr lang="en-US" sz="3100" kern="100" dirty="0">
                <a:uFill>
                  <a:solidFill>
                    <a:srgbClr val="000000"/>
                  </a:solidFill>
                </a:uFill>
                <a:ea typeface="Courier New" panose="02070309020205020404" pitchFamily="49" charset="0"/>
                <a:cs typeface="Arial" panose="020B0604020202020204" pitchFamily="34" charset="0"/>
              </a:rPr>
              <a:t>Phil 2:15 that you may become blameless and harmless, children of God without fault in the midst of a crooked and perverse generation, among whom you shine as lights in the world.</a:t>
            </a:r>
            <a:endParaRPr lang="en-US" sz="31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spcBef>
                <a:spcPts val="0"/>
              </a:spcBef>
              <a:buClr>
                <a:srgbClr val="000000"/>
              </a:buClr>
              <a:buSzPct val="99000"/>
              <a:buFont typeface="+mj-lt"/>
              <a:buAutoNum type="alphaUcPeriod" startAt="2"/>
            </a:pPr>
            <a:r>
              <a:rPr lang="en-US" sz="3100" kern="100" dirty="0">
                <a:uFill>
                  <a:solidFill>
                    <a:srgbClr val="000000"/>
                  </a:solidFill>
                </a:uFill>
                <a:ea typeface="Courier New" panose="02070309020205020404" pitchFamily="49" charset="0"/>
                <a:cs typeface="Arial" panose="020B0604020202020204" pitchFamily="34" charset="0"/>
              </a:rPr>
              <a:t>1 John 4:4 You are of God, little children, and have overcome them, because He who is in you is greater than he who is in the world.</a:t>
            </a:r>
            <a:endParaRPr lang="en-US" sz="3100"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spcBef>
                <a:spcPts val="0"/>
              </a:spcBef>
              <a:buClr>
                <a:srgbClr val="000000"/>
              </a:buClr>
              <a:buSzPct val="99000"/>
              <a:buFont typeface="+mj-lt"/>
              <a:buAutoNum type="alphaUcPeriod" startAt="2"/>
            </a:pPr>
            <a:r>
              <a:rPr lang="en-US" sz="3100" kern="100" dirty="0">
                <a:uFill>
                  <a:solidFill>
                    <a:srgbClr val="000000"/>
                  </a:solidFill>
                </a:uFill>
                <a:ea typeface="Courier New" panose="02070309020205020404" pitchFamily="49" charset="0"/>
                <a:cs typeface="Arial" panose="020B0604020202020204" pitchFamily="34" charset="0"/>
              </a:rPr>
              <a:t>Titus 2:12 teaching us that, denying ungodliness and worldly lusts, we should live soberly, righteously, and godly in the present age.</a:t>
            </a:r>
            <a:endParaRPr lang="en-US" sz="3100" dirty="0"/>
          </a:p>
        </p:txBody>
      </p:sp>
    </p:spTree>
    <p:extLst>
      <p:ext uri="{BB962C8B-B14F-4D97-AF65-F5344CB8AC3E}">
        <p14:creationId xmlns:p14="http://schemas.microsoft.com/office/powerpoint/2010/main" val="21760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ABA0-85D3-7F31-AB79-53F769F72C2D}"/>
              </a:ext>
            </a:extLst>
          </p:cNvPr>
          <p:cNvSpPr>
            <a:spLocks noGrp="1"/>
          </p:cNvSpPr>
          <p:nvPr>
            <p:ph type="title"/>
          </p:nvPr>
        </p:nvSpPr>
        <p:spPr>
          <a:xfrm>
            <a:off x="0" y="0"/>
            <a:ext cx="9144000" cy="1854200"/>
          </a:xfrm>
        </p:spPr>
        <p:txBody>
          <a:bodyPr>
            <a:normAutofit/>
          </a:bodyPr>
          <a:lstStyle/>
          <a:p>
            <a:pPr marL="493395" marR="0" indent="-448310">
              <a:buNone/>
            </a:pPr>
            <a:r>
              <a:rPr lang="en-US" sz="4400"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WHAT IS YOUR RELATIONSHIP TO THE WORLD TODAY? </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71684D-DC94-EEF8-17DE-7410C6E5DF53}"/>
              </a:ext>
            </a:extLst>
          </p:cNvPr>
          <p:cNvSpPr>
            <a:spLocks noGrp="1"/>
          </p:cNvSpPr>
          <p:nvPr>
            <p:ph idx="1"/>
          </p:nvPr>
        </p:nvSpPr>
        <p:spPr>
          <a:xfrm>
            <a:off x="220337" y="1854200"/>
            <a:ext cx="8923663" cy="5003799"/>
          </a:xfrm>
        </p:spPr>
        <p:txBody>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In the world or the world in you?</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Conforming to the world being influenced by the world?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Loving the world wanting to be like the world?</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Influencing the world to be more godly?</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Are you working for the kingdom of God or the kingdom of Satan?</a:t>
            </a:r>
            <a:endParaRPr lang="en-US" dirty="0"/>
          </a:p>
        </p:txBody>
      </p:sp>
    </p:spTree>
    <p:extLst>
      <p:ext uri="{BB962C8B-B14F-4D97-AF65-F5344CB8AC3E}">
        <p14:creationId xmlns:p14="http://schemas.microsoft.com/office/powerpoint/2010/main" val="37268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DC78EE-9521-3141-9B32-C71305DF3411}"/>
              </a:ext>
            </a:extLst>
          </p:cNvPr>
          <p:cNvPicPr>
            <a:picLocks noChangeAspect="1"/>
          </p:cNvPicPr>
          <p:nvPr/>
        </p:nvPicPr>
        <p:blipFill rotWithShape="1">
          <a:blip r:embed="rId3"/>
          <a:srcRect t="25016" b="25015"/>
          <a:stretch>
            <a:fillRect/>
          </a:stretch>
        </p:blipFill>
        <p:spPr>
          <a:xfrm>
            <a:off x="0" y="-1"/>
            <a:ext cx="9144000" cy="6858001"/>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0" y="25400"/>
            <a:ext cx="9144000" cy="1371600"/>
          </a:xfrm>
          <a:noFill/>
        </p:spPr>
        <p:txBody>
          <a:bodyPr>
            <a:noAutofit/>
          </a:bodyPr>
          <a:lstStyle/>
          <a:p>
            <a:pPr algn="ctr"/>
            <a:r>
              <a:rPr lang="en-US" sz="3200" b="1" dirty="0">
                <a:latin typeface="Arial" panose="020B0604020202020204" pitchFamily="34" charset="0"/>
                <a:cs typeface="Arial" panose="020B0604020202020204" pitchFamily="34" charset="0"/>
              </a:rPr>
              <a:t>TONIGHT’S SERMON</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CHRIST BRINGS MEANING TO LIFE</a:t>
            </a:r>
            <a:endParaRPr lang="en-US" sz="32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77800" y="0"/>
            <a:ext cx="8737601" cy="6858000"/>
          </a:xfrm>
        </p:spPr>
        <p:txBody>
          <a:bodyPr>
            <a:noAutofit/>
          </a:bodyPr>
          <a:lstStyle/>
          <a:p>
            <a:pPr marR="0" lvl="0" fontAlgn="base">
              <a:buClr>
                <a:srgbClr val="000000"/>
              </a:buClr>
              <a:buSzPts val="1200"/>
            </a:pPr>
            <a:r>
              <a:rPr lang="en-US" sz="4000" kern="100" dirty="0">
                <a:uFill>
                  <a:solidFill>
                    <a:srgbClr val="000000"/>
                  </a:solidFill>
                </a:uFill>
                <a:ea typeface="Courier New" panose="02070309020205020404" pitchFamily="49" charset="0"/>
                <a:cs typeface="Arial" panose="020B0604020202020204" pitchFamily="34" charset="0"/>
              </a:rPr>
              <a:t>1 John 2:15-17 Do not love the world or the things in the world. If anyone loves the world, the love of the Father is not in him. </a:t>
            </a:r>
            <a:r>
              <a:rPr lang="en-US" sz="4000" kern="100" baseline="30000" dirty="0">
                <a:uFill>
                  <a:solidFill>
                    <a:srgbClr val="000000"/>
                  </a:solidFill>
                </a:uFill>
                <a:ea typeface="Courier New" panose="02070309020205020404" pitchFamily="49" charset="0"/>
                <a:cs typeface="Arial" panose="020B0604020202020204" pitchFamily="34" charset="0"/>
              </a:rPr>
              <a:t>16</a:t>
            </a:r>
            <a:r>
              <a:rPr lang="en-US" sz="4000" kern="100" dirty="0">
                <a:uFill>
                  <a:solidFill>
                    <a:srgbClr val="000000"/>
                  </a:solidFill>
                </a:uFill>
                <a:ea typeface="Courier New" panose="02070309020205020404" pitchFamily="49" charset="0"/>
                <a:cs typeface="Arial" panose="020B0604020202020204" pitchFamily="34" charset="0"/>
              </a:rPr>
              <a:t> For all that is in the world; the lust of the flesh, the lust of the eyes, and the pride of life; is not of the Father but is of the world. </a:t>
            </a:r>
            <a:r>
              <a:rPr lang="en-US" sz="4000" kern="100" baseline="30000" dirty="0">
                <a:uFill>
                  <a:solidFill>
                    <a:srgbClr val="000000"/>
                  </a:solidFill>
                </a:uFill>
                <a:ea typeface="Courier New" panose="02070309020205020404" pitchFamily="49" charset="0"/>
                <a:cs typeface="Arial" panose="020B0604020202020204" pitchFamily="34" charset="0"/>
              </a:rPr>
              <a:t>17</a:t>
            </a:r>
            <a:r>
              <a:rPr lang="en-US" sz="4000" kern="100" dirty="0">
                <a:uFill>
                  <a:solidFill>
                    <a:srgbClr val="000000"/>
                  </a:solidFill>
                </a:uFill>
                <a:ea typeface="Courier New" panose="02070309020205020404" pitchFamily="49" charset="0"/>
                <a:cs typeface="Arial" panose="020B0604020202020204" pitchFamily="34" charset="0"/>
              </a:rPr>
              <a:t> And the world is passing away, and the lust of it; but he who does the will of God abides forever.</a:t>
            </a:r>
            <a:endParaRPr lang="en-US" sz="40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46435</TotalTime>
  <Words>1664</Words>
  <Application>Microsoft Office PowerPoint</Application>
  <PresentationFormat>On-screen Show (4:3)</PresentationFormat>
  <Paragraphs>58</Paragraphs>
  <Slides>24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1 John 2:15-17 Do not love the world or the things in the world. If anyone loves the world, the love of the Father is not in him. 16 For all that is in the world; the lust of the flesh, the lust of the eyes, and the pride of life; is not of the Father but is of the world. 17 And the world is passing away, and the lust of it; but he who does the will of God abides forever.</vt:lpstr>
      <vt:lpstr>PowerPoint Presentation</vt:lpstr>
      <vt:lpstr>DANGERS THE CHURCH FACES – 3 WORLDLINESS</vt:lpstr>
      <vt:lpstr>WORLDLINESS</vt:lpstr>
      <vt:lpstr>l. THE WORLD BELONGS TO SATAN</vt:lpstr>
      <vt:lpstr>II. WE ARE NOT TO BE OF THE WORLD</vt:lpstr>
      <vt:lpstr>II. WE ARE NOT TO BE OF THE WORLD</vt:lpstr>
      <vt:lpstr>III. WE ARE NOT TO CONFORM  TO THE WORLD</vt:lpstr>
      <vt:lpstr>III. WE ARE NOT TO CONFORM  TO THE WORLD</vt:lpstr>
      <vt:lpstr>III. WE ARE NOT TO CONFORM  TO THE WORLD</vt:lpstr>
      <vt:lpstr>IV. WE ARE NOT TO LOVE THE WORLD</vt:lpstr>
      <vt:lpstr>IV. WE ARE NOT TO LOVE THE WORLD</vt:lpstr>
      <vt:lpstr>V.  WE ARE TO BE AN INFLUENCE IN THE WORLD</vt:lpstr>
      <vt:lpstr>V.  WE ARE TO BE AN INFLUENCE IN THE WORLD</vt:lpstr>
      <vt:lpstr>WHAT IS YOUR RELATIONSHIP TO THE WORLD TODAY? </vt:lpstr>
      <vt:lpstr>SINGING</vt:lpstr>
      <vt:lpstr>TONIGHT’S SERMON CHRIST BRINGS MEANING TO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2021-03-15T23:58:02Z</dcterms:created>
  <dcterms:modified xsi:type="dcterms:W3CDTF">2025-09-08T16:01:17Z</dcterms:modified>
</cp:coreProperties>
</file>