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 id="2147483673" r:id="rId2"/>
  </p:sldMasterIdLst>
  <p:notesMasterIdLst>
    <p:notesMasterId r:id="rId27"/>
  </p:notesMasterIdLst>
  <p:sldIdLst>
    <p:sldId id="425" r:id="rId3"/>
    <p:sldId id="283" r:id="rId4"/>
    <p:sldId id="493" r:id="rId5"/>
    <p:sldId id="376" r:id="rId6"/>
    <p:sldId id="291" r:id="rId7"/>
    <p:sldId id="434" r:id="rId8"/>
    <p:sldId id="508" r:id="rId9"/>
    <p:sldId id="531" r:id="rId10"/>
    <p:sldId id="523" r:id="rId11"/>
    <p:sldId id="532" r:id="rId12"/>
    <p:sldId id="542" r:id="rId13"/>
    <p:sldId id="541" r:id="rId14"/>
    <p:sldId id="540" r:id="rId15"/>
    <p:sldId id="539" r:id="rId16"/>
    <p:sldId id="538" r:id="rId17"/>
    <p:sldId id="543" r:id="rId18"/>
    <p:sldId id="537" r:id="rId19"/>
    <p:sldId id="536" r:id="rId20"/>
    <p:sldId id="535" r:id="rId21"/>
    <p:sldId id="534" r:id="rId22"/>
    <p:sldId id="544" r:id="rId23"/>
    <p:sldId id="290" r:id="rId24"/>
    <p:sldId id="507" r:id="rId25"/>
    <p:sldId id="485"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2C2C"/>
    <a:srgbClr val="100000"/>
    <a:srgbClr val="31007A"/>
    <a:srgbClr val="070000"/>
    <a:srgbClr val="84520C"/>
    <a:srgbClr val="0000CC"/>
    <a:srgbClr val="660033"/>
    <a:srgbClr val="17003A"/>
    <a:srgbClr val="1F004C"/>
    <a:srgbClr val="4000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1FED72-F034-4FB9-B836-01D8A5704263}" v="2" dt="2026-09-26T22:24:34.2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75" d="100"/>
          <a:sy n="75" d="100"/>
        </p:scale>
        <p:origin x="1272" y="78"/>
      </p:cViewPr>
      <p:guideLst/>
    </p:cSldViewPr>
  </p:slideViewPr>
  <p:outlineViewPr>
    <p:cViewPr>
      <p:scale>
        <a:sx n="33" d="100"/>
        <a:sy n="33" d="100"/>
      </p:scale>
      <p:origin x="0" y="-990"/>
    </p:cViewPr>
  </p:outlineViewPr>
  <p:notesTextViewPr>
    <p:cViewPr>
      <p:scale>
        <a:sx n="1" d="1"/>
        <a:sy n="1" d="1"/>
      </p:scale>
      <p:origin x="0" y="0"/>
    </p:cViewPr>
  </p:notesTextViewPr>
  <p:sorterViewPr>
    <p:cViewPr>
      <p:scale>
        <a:sx n="100" d="100"/>
        <a:sy n="100" d="100"/>
      </p:scale>
      <p:origin x="0" y="-695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ry Pasley" userId="4210087c675e610f" providerId="LiveId" clId="{E1E67E0E-F8CC-4AEA-933B-B7517B03CDDD}"/>
    <pc:docChg chg="custSel modSld">
      <pc:chgData name="Larry Pasley" userId="4210087c675e610f" providerId="LiveId" clId="{E1E67E0E-F8CC-4AEA-933B-B7517B03CDDD}" dt="2026-09-26T22:25:11.761" v="146" actId="1076"/>
      <pc:docMkLst>
        <pc:docMk/>
      </pc:docMkLst>
      <pc:sldChg chg="addSp delSp modSp mod">
        <pc:chgData name="Larry Pasley" userId="4210087c675e610f" providerId="LiveId" clId="{E1E67E0E-F8CC-4AEA-933B-B7517B03CDDD}" dt="2026-09-26T22:25:11.761" v="146" actId="1076"/>
        <pc:sldMkLst>
          <pc:docMk/>
          <pc:sldMk cId="2911468600" sldId="425"/>
        </pc:sldMkLst>
        <pc:spChg chg="add del mod">
          <ac:chgData name="Larry Pasley" userId="4210087c675e610f" providerId="LiveId" clId="{E1E67E0E-F8CC-4AEA-933B-B7517B03CDDD}" dt="2026-09-26T22:24:52.175" v="143" actId="478"/>
          <ac:spMkLst>
            <pc:docMk/>
            <pc:sldMk cId="2911468600" sldId="425"/>
            <ac:spMk id="5" creationId="{F8D2B24D-D636-9608-F1BC-542EE94DAB64}"/>
          </ac:spMkLst>
        </pc:spChg>
        <pc:picChg chg="add mod">
          <ac:chgData name="Larry Pasley" userId="4210087c675e610f" providerId="LiveId" clId="{E1E67E0E-F8CC-4AEA-933B-B7517B03CDDD}" dt="2026-09-26T22:25:11.761" v="146" actId="1076"/>
          <ac:picMkLst>
            <pc:docMk/>
            <pc:sldMk cId="2911468600" sldId="425"/>
            <ac:picMk id="3" creationId="{789F7723-AC41-966E-F400-5A429A4FE6D2}"/>
          </ac:picMkLst>
        </pc:picChg>
        <pc:picChg chg="del">
          <ac:chgData name="Larry Pasley" userId="4210087c675e610f" providerId="LiveId" clId="{E1E67E0E-F8CC-4AEA-933B-B7517B03CDDD}" dt="2026-09-26T22:23:13.424" v="88" actId="478"/>
          <ac:picMkLst>
            <pc:docMk/>
            <pc:sldMk cId="2911468600" sldId="425"/>
            <ac:picMk id="4" creationId="{E9852A6A-DF66-F8B6-82D4-B9107F4433C2}"/>
          </ac:picMkLst>
        </pc:picChg>
      </pc:sldChg>
      <pc:sldChg chg="addSp delSp modSp mod">
        <pc:chgData name="Larry Pasley" userId="4210087c675e610f" providerId="LiveId" clId="{E1E67E0E-F8CC-4AEA-933B-B7517B03CDDD}" dt="2026-09-26T22:22:55.773" v="87" actId="1076"/>
        <pc:sldMkLst>
          <pc:docMk/>
          <pc:sldMk cId="4147493541" sldId="485"/>
        </pc:sldMkLst>
        <pc:spChg chg="mod">
          <ac:chgData name="Larry Pasley" userId="4210087c675e610f" providerId="LiveId" clId="{E1E67E0E-F8CC-4AEA-933B-B7517B03CDDD}" dt="2026-09-26T22:22:55.773" v="87" actId="1076"/>
          <ac:spMkLst>
            <pc:docMk/>
            <pc:sldMk cId="4147493541" sldId="485"/>
            <ac:spMk id="2" creationId="{03001D3C-A1B6-E14E-9134-1DC7BA86B308}"/>
          </ac:spMkLst>
        </pc:spChg>
        <pc:spChg chg="add del mod">
          <ac:chgData name="Larry Pasley" userId="4210087c675e610f" providerId="LiveId" clId="{E1E67E0E-F8CC-4AEA-933B-B7517B03CDDD}" dt="2026-09-26T22:22:24.073" v="81" actId="478"/>
          <ac:spMkLst>
            <pc:docMk/>
            <pc:sldMk cId="4147493541" sldId="485"/>
            <ac:spMk id="6" creationId="{43A333CA-9908-EA89-6A08-84B1402486E0}"/>
          </ac:spMkLst>
        </pc:spChg>
        <pc:picChg chg="add mod">
          <ac:chgData name="Larry Pasley" userId="4210087c675e610f" providerId="LiveId" clId="{E1E67E0E-F8CC-4AEA-933B-B7517B03CDDD}" dt="2026-09-26T22:22:41.372" v="84" actId="1076"/>
          <ac:picMkLst>
            <pc:docMk/>
            <pc:sldMk cId="4147493541" sldId="485"/>
            <ac:picMk id="4" creationId="{CBE00930-73F7-FE9A-DBC5-2D734A20613D}"/>
          </ac:picMkLst>
        </pc:picChg>
        <pc:picChg chg="del">
          <ac:chgData name="Larry Pasley" userId="4210087c675e610f" providerId="LiveId" clId="{E1E67E0E-F8CC-4AEA-933B-B7517B03CDDD}" dt="2026-09-26T22:21:30.457" v="20" actId="478"/>
          <ac:picMkLst>
            <pc:docMk/>
            <pc:sldMk cId="4147493541" sldId="485"/>
            <ac:picMk id="5" creationId="{1D98831A-35F3-7850-E315-A1DDF82E8B1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984E85-DAE7-473F-B013-D76DDA0798DC}" type="datetimeFigureOut">
              <a:rPr lang="en-US" smtClean="0"/>
              <a:t>9/28/2026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90FFAB-2CAE-4E7B-B1BF-7E4BD00F76D5}" type="slidenum">
              <a:rPr lang="en-US" smtClean="0"/>
              <a:t>‹#›</a:t>
            </a:fld>
            <a:endParaRPr lang="en-US"/>
          </a:p>
        </p:txBody>
      </p:sp>
    </p:spTree>
    <p:extLst>
      <p:ext uri="{BB962C8B-B14F-4D97-AF65-F5344CB8AC3E}">
        <p14:creationId xmlns:p14="http://schemas.microsoft.com/office/powerpoint/2010/main" val="4237918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80A30491-E474-44C0-AFC9-A27A5448F5D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8F8F5A7F-B821-40D9-97F6-9B75BE34E01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100" name="Slide Number Placeholder 3">
            <a:extLst>
              <a:ext uri="{FF2B5EF4-FFF2-40B4-BE49-F238E27FC236}">
                <a16:creationId xmlns:a16="http://schemas.microsoft.com/office/drawing/2014/main" id="{BB1EA055-5EFC-4F75-8213-ECDA94C87760}"/>
              </a:ext>
            </a:extLst>
          </p:cNvPr>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965256F-3AF7-42B0-A79F-99AC9B3437E1}"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3924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7</a:t>
            </a:fld>
            <a:endParaRPr lang="en-US"/>
          </a:p>
        </p:txBody>
      </p:sp>
    </p:spTree>
    <p:extLst>
      <p:ext uri="{BB962C8B-B14F-4D97-AF65-F5344CB8AC3E}">
        <p14:creationId xmlns:p14="http://schemas.microsoft.com/office/powerpoint/2010/main" val="12898553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10</a:t>
            </a:fld>
            <a:endParaRPr lang="en-US"/>
          </a:p>
        </p:txBody>
      </p:sp>
    </p:spTree>
    <p:extLst>
      <p:ext uri="{BB962C8B-B14F-4D97-AF65-F5344CB8AC3E}">
        <p14:creationId xmlns:p14="http://schemas.microsoft.com/office/powerpoint/2010/main" val="1867714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90FFAB-2CAE-4E7B-B1BF-7E4BD00F76D5}" type="slidenum">
              <a:rPr lang="en-US" smtClean="0"/>
              <a:t>24</a:t>
            </a:fld>
            <a:endParaRPr lang="en-US"/>
          </a:p>
        </p:txBody>
      </p:sp>
    </p:spTree>
    <p:extLst>
      <p:ext uri="{BB962C8B-B14F-4D97-AF65-F5344CB8AC3E}">
        <p14:creationId xmlns:p14="http://schemas.microsoft.com/office/powerpoint/2010/main" val="721794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0127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325563"/>
          </a:xfrm>
        </p:spPr>
        <p:txBody>
          <a:bodyPr/>
          <a:lstStyle>
            <a:lvl1pPr algn="ctr">
              <a:defRPr b="1" i="0" baseline="0">
                <a:latin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220337" y="1123720"/>
            <a:ext cx="8923663" cy="5734279"/>
          </a:xfrm>
          <a:prstGeom prst="rect">
            <a:avLst/>
          </a:prstGeom>
        </p:spPr>
        <p:txBody>
          <a:bodyPr>
            <a:normAutofit/>
          </a:bodyPr>
          <a:lstStyle>
            <a:lvl1pPr>
              <a:defRPr sz="3200" b="1" i="0" baseline="0">
                <a:latin typeface="Arial" panose="020B0604020202020204" pitchFamily="34" charset="0"/>
              </a:defRPr>
            </a:lvl1pPr>
            <a:lvl2pPr>
              <a:defRPr sz="3200" b="1" i="0" baseline="0">
                <a:latin typeface="Arial" panose="020B0604020202020204" pitchFamily="34" charset="0"/>
              </a:defRPr>
            </a:lvl2pPr>
            <a:lvl3pPr>
              <a:defRPr sz="3200" b="1" i="0" baseline="0">
                <a:latin typeface="Arial" panose="020B0604020202020204" pitchFamily="34" charset="0"/>
              </a:defRPr>
            </a:lvl3pPr>
            <a:lvl4pPr>
              <a:defRPr sz="3200" b="1" i="0" baseline="0">
                <a:latin typeface="Arial" panose="020B0604020202020204" pitchFamily="34" charset="0"/>
              </a:defRPr>
            </a:lvl4pPr>
            <a:lvl5pPr>
              <a:defRPr sz="3200" b="1" i="0" baseline="0">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88557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a:prstGeom prst="rect">
            <a:avLst/>
          </a:prstGeo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8367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44493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500233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1229740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42557476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a:prstGeom prst="rect">
            <a:avLst/>
          </a:pr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830288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31354" y="1145754"/>
            <a:ext cx="8912646" cy="5712246"/>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2249128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E96F128-732F-4F50-9BB8-1FC606CCD1EE}" type="datetimeFigureOut">
              <a:rPr lang="en-US" smtClean="0"/>
              <a:t>9/28/2026</a:t>
            </a:fld>
            <a:endParaRPr 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3CF97A22-9AE2-4284-A218-9A8465B981D3}" type="slidenum">
              <a:rPr lang="en-US" smtClean="0"/>
              <a:t>‹#›</a:t>
            </a:fld>
            <a:endParaRPr lang="en-US"/>
          </a:p>
        </p:txBody>
      </p:sp>
    </p:spTree>
    <p:extLst>
      <p:ext uri="{BB962C8B-B14F-4D97-AF65-F5344CB8AC3E}">
        <p14:creationId xmlns:p14="http://schemas.microsoft.com/office/powerpoint/2010/main" val="2493530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9/28/2026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3274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9/28/2026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24602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B27A87D-6A80-4A43-B337-C59233659EAF}"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9/28/2026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3024ED8-BA85-424A-B34E-254D9CCD0148}"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0209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slideLayout" Target="../slideLayouts/slideLayout12.xml"/><Relationship Id="rId1" Type="http://schemas.openxmlformats.org/officeDocument/2006/relationships/slideLayout" Target="../slideLayouts/slideLayout11.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325563"/>
          </a:xfrm>
          <a:prstGeom prst="rect">
            <a:avLst/>
          </a:prstGeom>
        </p:spPr>
        <p:txBody>
          <a:bodyPr vert="horz" lIns="91440" tIns="45720" rIns="91440" bIns="45720" rtlCol="0" anchor="ctr">
            <a:normAutofit/>
          </a:bodyPr>
          <a:lstStyle/>
          <a:p>
            <a:r>
              <a:rPr lang="en-US"/>
              <a:t>Click to edit Master title style</a:t>
            </a:r>
          </a:p>
        </p:txBody>
      </p:sp>
    </p:spTree>
    <p:extLst>
      <p:ext uri="{BB962C8B-B14F-4D97-AF65-F5344CB8AC3E}">
        <p14:creationId xmlns:p14="http://schemas.microsoft.com/office/powerpoint/2010/main" val="915205747"/>
      </p:ext>
    </p:extLst>
  </p:cSld>
  <p:clrMap bg1="lt1" tx1="dk1" bg2="lt2" tx2="dk2" accent1="accent1" accent2="accent2" accent3="accent3" accent4="accent4" accent5="accent5" accent6="accent6" hlink="hlink" folHlink="folHlink"/>
  <p:sldLayoutIdLst>
    <p:sldLayoutId id="2147483662" r:id="rId1"/>
    <p:sldLayoutId id="2147483672" r:id="rId2"/>
    <p:sldLayoutId id="2147483663" r:id="rId3"/>
    <p:sldLayoutId id="2147483664" r:id="rId4"/>
    <p:sldLayoutId id="2147483665" r:id="rId5"/>
    <p:sldLayoutId id="2147483667" r:id="rId6"/>
    <p:sldLayoutId id="2147483668" r:id="rId7"/>
    <p:sldLayoutId id="2147483669" r:id="rId8"/>
    <p:sldLayoutId id="2147483670" r:id="rId9"/>
    <p:sldLayoutId id="2147483671" r:id="rId10"/>
  </p:sldLayoutIdLst>
  <p:txStyles>
    <p:titleStyle>
      <a:lvl1pPr algn="ctr" defTabSz="914400" rtl="0" eaLnBrk="1" latinLnBrk="0" hangingPunct="1">
        <a:lnSpc>
          <a:spcPct val="90000"/>
        </a:lnSpc>
        <a:spcBef>
          <a:spcPct val="0"/>
        </a:spcBef>
        <a:buNone/>
        <a:defRPr sz="4400" b="1" i="0" kern="1200" baseline="0">
          <a:solidFill>
            <a:schemeClr val="tx1"/>
          </a:solidFill>
          <a:latin typeface="Arial" panose="020B0604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3200" b="1" i="0" kern="1200" baseline="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27A87D-6A80-4A43-B337-C59233659EAF}" type="datetimeFigureOut">
              <a:rPr lang="en-US" smtClean="0"/>
              <a:t>9/28/2026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024ED8-BA85-424A-B34E-254D9CCD0148}" type="slidenum">
              <a:rPr lang="en-US" smtClean="0"/>
              <a:t>‹#›</a:t>
            </a:fld>
            <a:endParaRPr lang="en-US"/>
          </a:p>
        </p:txBody>
      </p:sp>
    </p:spTree>
    <p:extLst>
      <p:ext uri="{BB962C8B-B14F-4D97-AF65-F5344CB8AC3E}">
        <p14:creationId xmlns:p14="http://schemas.microsoft.com/office/powerpoint/2010/main" val="406548026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hyperlink" Target="https://www.freeimageslive.co.uk/free_stock_image/sheep-jp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www.enago.com/academy/time-management-tips-for-research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4" name="TextBox 5">
            <a:extLst>
              <a:ext uri="{FF2B5EF4-FFF2-40B4-BE49-F238E27FC236}">
                <a16:creationId xmlns:a16="http://schemas.microsoft.com/office/drawing/2014/main" id="{F1144962-7E55-4138-B559-0999E85A85AC}"/>
              </a:ext>
            </a:extLst>
          </p:cNvPr>
          <p:cNvSpPr txBox="1">
            <a:spLocks noChangeArrowheads="1"/>
          </p:cNvSpPr>
          <p:nvPr/>
        </p:nvSpPr>
        <p:spPr bwMode="auto">
          <a:xfrm>
            <a:off x="8627" y="6137246"/>
            <a:ext cx="9144000" cy="707886"/>
          </a:xfrm>
          <a:prstGeom prst="rect">
            <a:avLst/>
          </a:prstGeom>
          <a:solidFill>
            <a:schemeClr val="tx1">
              <a:alpha val="39000"/>
            </a:schemeClr>
          </a:solidFill>
          <a:ln w="9525">
            <a:noFill/>
            <a:miter lim="800000"/>
            <a:headEnd/>
            <a:tailEnd/>
          </a:ln>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PLEASE TURN OFF CELLPHONES</a:t>
            </a:r>
          </a:p>
        </p:txBody>
      </p:sp>
      <p:sp>
        <p:nvSpPr>
          <p:cNvPr id="8" name="Rectangle 7">
            <a:extLst>
              <a:ext uri="{FF2B5EF4-FFF2-40B4-BE49-F238E27FC236}">
                <a16:creationId xmlns:a16="http://schemas.microsoft.com/office/drawing/2014/main" id="{48E83C1B-51F2-4C54-BFE8-59DACB5F4871}"/>
              </a:ext>
            </a:extLst>
          </p:cNvPr>
          <p:cNvSpPr/>
          <p:nvPr/>
        </p:nvSpPr>
        <p:spPr>
          <a:xfrm>
            <a:off x="0" y="12868"/>
            <a:ext cx="9135373" cy="1323439"/>
          </a:xfrm>
          <a:prstGeom prst="rect">
            <a:avLst/>
          </a:prstGeom>
          <a:solidFill>
            <a:schemeClr val="tx1">
              <a:alpha val="42000"/>
            </a:schemeClr>
          </a:solidFill>
        </p:spPr>
        <p:txBody>
          <a:bodyPr wrap="squar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WELCOME TO THE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1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Bazooka" pitchFamily="2" charset="0"/>
                <a:ea typeface="+mn-ea"/>
                <a:cs typeface="+mn-cs"/>
              </a:rPr>
              <a:t>JACKSON STREET CHURCH OF CHRIST</a:t>
            </a:r>
            <a:endParaRPr kumimoji="0" lang="en-US" sz="4000" b="1" i="0" u="none" strike="noStrike" kern="1200" cap="none" spc="50" normalizeH="0" baseline="0" noProof="0">
              <a:ln w="9525" cmpd="sng">
                <a:solidFill>
                  <a:schemeClr val="bg1"/>
                </a:solidFill>
                <a:prstDash val="solid"/>
              </a:ln>
              <a:solidFill>
                <a:srgbClr val="FFFF00"/>
              </a:solidFill>
              <a:effectLst>
                <a:glow rad="38100">
                  <a:srgbClr val="4472C4">
                    <a:alpha val="40000"/>
                  </a:srgbClr>
                </a:glow>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789F7723-AC41-966E-F400-5A429A4FE6D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19291" y="1309378"/>
            <a:ext cx="7296789" cy="4854797"/>
          </a:xfrm>
          <a:prstGeom prst="rect">
            <a:avLst/>
          </a:prstGeom>
        </p:spPr>
      </p:pic>
    </p:spTree>
    <p:extLst>
      <p:ext uri="{BB962C8B-B14F-4D97-AF65-F5344CB8AC3E}">
        <p14:creationId xmlns:p14="http://schemas.microsoft.com/office/powerpoint/2010/main" val="29114686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sign&#10;&#10;Description automatically generated">
            <a:extLst>
              <a:ext uri="{FF2B5EF4-FFF2-40B4-BE49-F238E27FC236}">
                <a16:creationId xmlns:a16="http://schemas.microsoft.com/office/drawing/2014/main" id="{C667D9DE-9D87-427B-B0ED-89F09CFC50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8296" y="1776846"/>
            <a:ext cx="8665476" cy="3460172"/>
          </a:xfrm>
          <a:prstGeom prst="rect">
            <a:avLst/>
          </a:prstGeom>
        </p:spPr>
      </p:pic>
    </p:spTree>
    <p:extLst>
      <p:ext uri="{BB962C8B-B14F-4D97-AF65-F5344CB8AC3E}">
        <p14:creationId xmlns:p14="http://schemas.microsoft.com/office/powerpoint/2010/main" val="21403361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39888227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CAB2B975-B13F-44EA-AC1A-99B2C5CAA1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32172"/>
            <a:ext cx="9144000" cy="6393656"/>
          </a:xfrm>
          <a:prstGeom prst="rect">
            <a:avLst/>
          </a:prstGeom>
        </p:spPr>
      </p:pic>
      <p:sp>
        <p:nvSpPr>
          <p:cNvPr id="2" name="Title 1">
            <a:extLst>
              <a:ext uri="{FF2B5EF4-FFF2-40B4-BE49-F238E27FC236}">
                <a16:creationId xmlns:a16="http://schemas.microsoft.com/office/drawing/2014/main" id="{FC1DBD18-6094-44C9-98DA-566B089D018D}"/>
              </a:ext>
            </a:extLst>
          </p:cNvPr>
          <p:cNvSpPr>
            <a:spLocks noGrp="1"/>
          </p:cNvSpPr>
          <p:nvPr>
            <p:ph type="title"/>
          </p:nvPr>
        </p:nvSpPr>
        <p:spPr>
          <a:xfrm>
            <a:off x="172435" y="3972578"/>
            <a:ext cx="8799130" cy="1325563"/>
          </a:xfrm>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SINGING</a:t>
            </a:r>
          </a:p>
        </p:txBody>
      </p:sp>
    </p:spTree>
    <p:extLst>
      <p:ext uri="{BB962C8B-B14F-4D97-AF65-F5344CB8AC3E}">
        <p14:creationId xmlns:p14="http://schemas.microsoft.com/office/powerpoint/2010/main" val="3552900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able, indoor, sitting, woman&#10;&#10;Description automatically generated">
            <a:extLst>
              <a:ext uri="{FF2B5EF4-FFF2-40B4-BE49-F238E27FC236}">
                <a16:creationId xmlns:a16="http://schemas.microsoft.com/office/drawing/2014/main" id="{48179BA2-A667-4B4D-8F60-84C3156F1FB1}"/>
              </a:ext>
            </a:extLst>
          </p:cNvPr>
          <p:cNvPicPr>
            <a:picLocks noChangeAspect="1"/>
          </p:cNvPicPr>
          <p:nvPr/>
        </p:nvPicPr>
        <p:blipFill rotWithShape="1">
          <a:blip r:embed="rId2">
            <a:extLst>
              <a:ext uri="{28A0092B-C50C-407E-A947-70E740481C1C}">
                <a14:useLocalDpi xmlns:a14="http://schemas.microsoft.com/office/drawing/2010/main" val="0"/>
              </a:ext>
            </a:extLst>
          </a:blip>
          <a:srcRect b="25000"/>
          <a:stretch/>
        </p:blipFill>
        <p:spPr>
          <a:xfrm>
            <a:off x="0" y="0"/>
            <a:ext cx="9144000" cy="6858000"/>
          </a:xfrm>
          <a:prstGeom prst="rect">
            <a:avLst/>
          </a:prstGeom>
        </p:spPr>
      </p:pic>
      <p:sp>
        <p:nvSpPr>
          <p:cNvPr id="3" name="Title 1">
            <a:extLst>
              <a:ext uri="{FF2B5EF4-FFF2-40B4-BE49-F238E27FC236}">
                <a16:creationId xmlns:a16="http://schemas.microsoft.com/office/drawing/2014/main" id="{509D91C0-5C01-4485-9A77-3D75FEF307B5}"/>
              </a:ext>
            </a:extLst>
          </p:cNvPr>
          <p:cNvSpPr txBox="1">
            <a:spLocks/>
          </p:cNvSpPr>
          <p:nvPr/>
        </p:nvSpPr>
        <p:spPr>
          <a:xfrm>
            <a:off x="555077" y="5162309"/>
            <a:ext cx="7886700" cy="103731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IN REMEMBRANCE OF JESUS</a:t>
            </a:r>
          </a:p>
        </p:txBody>
      </p:sp>
    </p:spTree>
    <p:extLst>
      <p:ext uri="{BB962C8B-B14F-4D97-AF65-F5344CB8AC3E}">
        <p14:creationId xmlns:p14="http://schemas.microsoft.com/office/powerpoint/2010/main" val="1505018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brass, indoor, table&#10;&#10;Description automatically generated">
            <a:extLst>
              <a:ext uri="{FF2B5EF4-FFF2-40B4-BE49-F238E27FC236}">
                <a16:creationId xmlns:a16="http://schemas.microsoft.com/office/drawing/2014/main" id="{6DDCA11F-F4A4-400D-B832-3975866BE9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820" y="0"/>
            <a:ext cx="10335639" cy="6858000"/>
          </a:xfrm>
          <a:prstGeom prst="rect">
            <a:avLst/>
          </a:prstGeom>
        </p:spPr>
      </p:pic>
      <p:sp>
        <p:nvSpPr>
          <p:cNvPr id="2" name="Title 1">
            <a:extLst>
              <a:ext uri="{FF2B5EF4-FFF2-40B4-BE49-F238E27FC236}">
                <a16:creationId xmlns:a16="http://schemas.microsoft.com/office/drawing/2014/main" id="{C52202E1-4287-490E-9230-CF78EE794C68}"/>
              </a:ext>
            </a:extLst>
          </p:cNvPr>
          <p:cNvSpPr>
            <a:spLocks noGrp="1"/>
          </p:cNvSpPr>
          <p:nvPr>
            <p:ph type="title"/>
          </p:nvPr>
        </p:nvSpPr>
        <p:spPr>
          <a:xfrm>
            <a:off x="0" y="0"/>
            <a:ext cx="9144000" cy="1175657"/>
          </a:xfrm>
          <a:solidFill>
            <a:schemeClr val="tx1">
              <a:alpha val="24000"/>
            </a:schemeClr>
          </a:solidFill>
        </p:spPr>
        <p:txBody>
          <a:bodyPr>
            <a:normAutofit/>
          </a:bodyPr>
          <a:lstStyle/>
          <a:p>
            <a:pPr algn="ctr"/>
            <a:r>
              <a:rPr lang="en-US" sz="6000" b="1" dirty="0">
                <a:solidFill>
                  <a:schemeClr val="bg1"/>
                </a:solidFill>
                <a:latin typeface="Arial" panose="020B0604020202020204" pitchFamily="34" charset="0"/>
                <a:cs typeface="Arial" panose="020B0604020202020204" pitchFamily="34" charset="0"/>
              </a:rPr>
              <a:t>CONTRIBUTION</a:t>
            </a:r>
          </a:p>
        </p:txBody>
      </p:sp>
    </p:spTree>
    <p:extLst>
      <p:ext uri="{BB962C8B-B14F-4D97-AF65-F5344CB8AC3E}">
        <p14:creationId xmlns:p14="http://schemas.microsoft.com/office/powerpoint/2010/main" val="37293508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6EE38-1F66-9BE3-91F5-337D71249EDF}"/>
              </a:ext>
            </a:extLst>
          </p:cNvPr>
          <p:cNvSpPr>
            <a:spLocks noGrp="1"/>
          </p:cNvSpPr>
          <p:nvPr>
            <p:ph type="title"/>
          </p:nvPr>
        </p:nvSpPr>
        <p:spPr/>
        <p:txBody>
          <a:bodyPr/>
          <a:lstStyle/>
          <a:p>
            <a:endParaRPr lang="en-US" dirty="0"/>
          </a:p>
        </p:txBody>
      </p:sp>
      <p:pic>
        <p:nvPicPr>
          <p:cNvPr id="3" name="Picture 2">
            <a:extLst>
              <a:ext uri="{FF2B5EF4-FFF2-40B4-BE49-F238E27FC236}">
                <a16:creationId xmlns:a16="http://schemas.microsoft.com/office/drawing/2014/main" id="{2C51EA04-6F50-20C6-8A39-FA8DE45AF792}"/>
              </a:ext>
            </a:extLst>
          </p:cNvPr>
          <p:cNvPicPr>
            <a:picLocks noChangeAspect="1"/>
          </p:cNvPicPr>
          <p:nvPr/>
        </p:nvPicPr>
        <p:blipFill>
          <a:blip r:embed="rId3"/>
          <a:stretch>
            <a:fillRect/>
          </a:stretch>
        </p:blipFill>
        <p:spPr>
          <a:xfrm>
            <a:off x="0" y="231648"/>
            <a:ext cx="9144000" cy="6394703"/>
          </a:xfrm>
          <a:prstGeom prst="rect">
            <a:avLst/>
          </a:prstGeom>
        </p:spPr>
      </p:pic>
      <p:pic>
        <p:nvPicPr>
          <p:cNvPr id="5" name="Picture 4">
            <a:extLst>
              <a:ext uri="{FF2B5EF4-FFF2-40B4-BE49-F238E27FC236}">
                <a16:creationId xmlns:a16="http://schemas.microsoft.com/office/drawing/2014/main" id="{7401FC4F-EF53-BF20-DCC1-82F37192F4BD}"/>
              </a:ext>
            </a:extLst>
          </p:cNvPr>
          <p:cNvPicPr>
            <a:picLocks noChangeAspect="1"/>
          </p:cNvPicPr>
          <p:nvPr/>
        </p:nvPicPr>
        <p:blipFill>
          <a:blip r:embed="rId4"/>
          <a:stretch>
            <a:fillRect/>
          </a:stretch>
        </p:blipFill>
        <p:spPr>
          <a:xfrm>
            <a:off x="170306" y="4125906"/>
            <a:ext cx="8803387" cy="1603387"/>
          </a:xfrm>
          <a:prstGeom prst="rect">
            <a:avLst/>
          </a:prstGeom>
        </p:spPr>
      </p:pic>
    </p:spTree>
    <p:extLst>
      <p:ext uri="{BB962C8B-B14F-4D97-AF65-F5344CB8AC3E}">
        <p14:creationId xmlns:p14="http://schemas.microsoft.com/office/powerpoint/2010/main" val="2131105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B1445-E5E2-991B-4F4E-0F1760367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C454A7-44D5-C8FB-61EC-21499005393F}"/>
              </a:ext>
            </a:extLst>
          </p:cNvPr>
          <p:cNvSpPr>
            <a:spLocks noGrp="1"/>
          </p:cNvSpPr>
          <p:nvPr>
            <p:ph type="title"/>
          </p:nvPr>
        </p:nvSpPr>
        <p:spPr>
          <a:xfrm>
            <a:off x="203200" y="0"/>
            <a:ext cx="8712200" cy="6858000"/>
          </a:xfrm>
        </p:spPr>
        <p:txBody>
          <a:bodyPr>
            <a:noAutofit/>
          </a:bodyPr>
          <a:lstStyle/>
          <a:p>
            <a:pPr lvl="0">
              <a:lnSpc>
                <a:spcPct val="95000"/>
              </a:lnSpc>
              <a:spcAft>
                <a:spcPts val="800"/>
              </a:spcAft>
            </a:pPr>
            <a:r>
              <a:rPr lang="en-US" sz="3600" kern="100" dirty="0">
                <a:solidFill>
                  <a:prstClr val="black"/>
                </a:solidFill>
                <a:ea typeface="Aptos" panose="020B0004020202020204" pitchFamily="34" charset="0"/>
                <a:cs typeface="Times New Roman" panose="02020603050405020304" pitchFamily="18" charset="0"/>
              </a:rPr>
              <a:t>1 Th 1:6-8 And you became followers of us and of the Lord, having received the word in much affliction, with joy of the Holy Spirit, {7} so that you became examples to all in Macedonia and Achaia who believe. {8} For from you the word of the Lord has sounded forth, not only in Macedonia and Achaia, but also in every place, Your faith toward God has gone out, so that we do not need to say anything.</a:t>
            </a:r>
            <a:endParaRPr lang="en-US" sz="3600" kern="100" dirty="0">
              <a:solidFill>
                <a:prstClr val="black"/>
              </a:solidFill>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7199335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0A1D5D-69EC-3FB7-6245-BBF0A4C1B292}"/>
            </a:ext>
          </a:extLst>
        </p:cNvPr>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001C5790-7E76-65B5-B550-C7FFDE6BED14}"/>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spTree>
    <p:extLst>
      <p:ext uri="{BB962C8B-B14F-4D97-AF65-F5344CB8AC3E}">
        <p14:creationId xmlns:p14="http://schemas.microsoft.com/office/powerpoint/2010/main" val="2306736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B8EA14-FBF6-A46D-9EA5-242818E5AF26}"/>
              </a:ext>
            </a:extLst>
          </p:cNvPr>
          <p:cNvPicPr>
            <a:picLocks noChangeAspect="1"/>
          </p:cNvPicPr>
          <p:nvPr/>
        </p:nvPicPr>
        <p:blipFill rotWithShape="1">
          <a:blip r:embed="rId3"/>
          <a:srcRect t="4280" b="9128"/>
          <a:stretch>
            <a:fillRect/>
          </a:stretch>
        </p:blipFill>
        <p:spPr>
          <a:xfrm>
            <a:off x="0" y="-110268"/>
            <a:ext cx="9144000" cy="6978147"/>
          </a:xfrm>
          <a:prstGeom prst="rect">
            <a:avLst/>
          </a:prstGeom>
        </p:spPr>
      </p:pic>
      <p:sp>
        <p:nvSpPr>
          <p:cNvPr id="2" name="Title 1">
            <a:extLst>
              <a:ext uri="{FF2B5EF4-FFF2-40B4-BE49-F238E27FC236}">
                <a16:creationId xmlns:a16="http://schemas.microsoft.com/office/drawing/2014/main" id="{6A8799A8-8C72-1736-6299-B5C5DB54BE5B}"/>
              </a:ext>
            </a:extLst>
          </p:cNvPr>
          <p:cNvSpPr>
            <a:spLocks noGrp="1"/>
          </p:cNvSpPr>
          <p:nvPr>
            <p:ph type="title"/>
          </p:nvPr>
        </p:nvSpPr>
        <p:spPr>
          <a:xfrm>
            <a:off x="3881535" y="989045"/>
            <a:ext cx="5262465" cy="1325563"/>
          </a:xfrm>
        </p:spPr>
        <p:txBody>
          <a:bodyPr>
            <a:normAutofit fontScale="90000"/>
          </a:bodyPr>
          <a:lstStyle/>
          <a:p>
            <a:pPr>
              <a:lnSpc>
                <a:spcPct val="80000"/>
              </a:lnSpc>
            </a:pPr>
            <a:r>
              <a:rPr lang="en-US" sz="3600" b="1" kern="100" dirty="0">
                <a:effectLst/>
                <a:latin typeface="Aptos" panose="020B0004020202020204" pitchFamily="34" charset="0"/>
                <a:ea typeface="Aptos" panose="020B0004020202020204" pitchFamily="34" charset="0"/>
                <a:cs typeface="Times New Roman" panose="02020603050405020304" pitchFamily="18" charset="0"/>
              </a:rPr>
              <a:t>EXAMPLES 3</a:t>
            </a:r>
            <a:br>
              <a:rPr lang="en-US" sz="3600" b="1" kern="100" dirty="0">
                <a:effectLst/>
                <a:latin typeface="Aptos" panose="020B0004020202020204" pitchFamily="34" charset="0"/>
                <a:ea typeface="Aptos" panose="020B0004020202020204" pitchFamily="34" charset="0"/>
                <a:cs typeface="Times New Roman" panose="02020603050405020304" pitchFamily="18" charset="0"/>
              </a:rPr>
            </a:br>
            <a:r>
              <a:rPr lang="en-US" sz="3600" kern="100" dirty="0">
                <a:latin typeface="Aptos" panose="020B0004020202020204" pitchFamily="34" charset="0"/>
                <a:ea typeface="Aptos" panose="020B0004020202020204" pitchFamily="34" charset="0"/>
                <a:cs typeface="Times New Roman" panose="02020603050405020304" pitchFamily="18" charset="0"/>
              </a:rPr>
              <a:t>BEING </a:t>
            </a:r>
            <a:r>
              <a:rPr lang="en-US" sz="3600" b="1" kern="100" dirty="0">
                <a:effectLst/>
                <a:latin typeface="Aptos" panose="020B0004020202020204" pitchFamily="34" charset="0"/>
                <a:ea typeface="Aptos" panose="020B0004020202020204" pitchFamily="34" charset="0"/>
                <a:cs typeface="Times New Roman" panose="02020603050405020304" pitchFamily="18" charset="0"/>
              </a:rPr>
              <a:t>EXAMPLES TO </a:t>
            </a:r>
            <a:br>
              <a:rPr lang="en-US" sz="3600" b="1" kern="100" dirty="0">
                <a:effectLst/>
                <a:latin typeface="Aptos" panose="020B0004020202020204" pitchFamily="34" charset="0"/>
                <a:ea typeface="Aptos" panose="020B0004020202020204" pitchFamily="34" charset="0"/>
                <a:cs typeface="Times New Roman" panose="02020603050405020304" pitchFamily="18" charset="0"/>
              </a:rPr>
            </a:br>
            <a:r>
              <a:rPr lang="en-US" sz="3600" kern="100" dirty="0">
                <a:latin typeface="Aptos" panose="020B0004020202020204" pitchFamily="34" charset="0"/>
                <a:ea typeface="Aptos" panose="020B0004020202020204" pitchFamily="34" charset="0"/>
                <a:cs typeface="Times New Roman" panose="02020603050405020304" pitchFamily="18" charset="0"/>
              </a:rPr>
              <a:t>OTHER CHRISTIANS AND CHILDREN</a:t>
            </a:r>
            <a:endParaRPr lang="en-US" sz="3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89131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921F6-70BC-55A5-52B0-422FB3518AC7}"/>
              </a:ext>
            </a:extLst>
          </p:cNvPr>
          <p:cNvSpPr>
            <a:spLocks noGrp="1"/>
          </p:cNvSpPr>
          <p:nvPr>
            <p:ph type="title"/>
          </p:nvPr>
        </p:nvSpPr>
        <p:spPr>
          <a:xfrm>
            <a:off x="0" y="1"/>
            <a:ext cx="9144000" cy="857250"/>
          </a:xfrm>
        </p:spPr>
        <p:txBody>
          <a:bodyPr>
            <a:normAutofit/>
          </a:bodyPr>
          <a:lstStyle/>
          <a:p>
            <a:pPr>
              <a:lnSpc>
                <a:spcPct val="95000"/>
              </a:lnSpc>
              <a:spcAft>
                <a:spcPts val="800"/>
              </a:spcAft>
            </a:pPr>
            <a:r>
              <a:rPr lang="en-US" sz="2800" kern="100" dirty="0">
                <a:solidFill>
                  <a:srgbClr val="FF0000"/>
                </a:solidFill>
                <a:ea typeface="Aptos" panose="020B0004020202020204" pitchFamily="34" charset="0"/>
                <a:cs typeface="Times New Roman" panose="02020603050405020304" pitchFamily="18" charset="0"/>
              </a:rPr>
              <a:t>EXAMPLES TO OTHER CHRISTIANS AND CHILDREN</a:t>
            </a:r>
            <a:endParaRPr lang="en-US" sz="28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D394DC0-DE10-DA7E-1E89-B0D57358F144}"/>
              </a:ext>
            </a:extLst>
          </p:cNvPr>
          <p:cNvSpPr>
            <a:spLocks noGrp="1"/>
          </p:cNvSpPr>
          <p:nvPr>
            <p:ph idx="1"/>
          </p:nvPr>
        </p:nvSpPr>
        <p:spPr>
          <a:xfrm>
            <a:off x="220337" y="723900"/>
            <a:ext cx="8923663" cy="6343650"/>
          </a:xfrm>
        </p:spPr>
        <p:txBody>
          <a:bodyPr>
            <a:normAutofit fontScale="70000" lnSpcReduction="20000"/>
          </a:bodyPr>
          <a:lstStyle/>
          <a:p>
            <a:pPr marL="457200" marR="0" lvl="0" indent="-457200">
              <a:lnSpc>
                <a:spcPct val="100000"/>
              </a:lnSpc>
              <a:spcBef>
                <a:spcPts val="0"/>
              </a:spcBef>
              <a:buFont typeface="+mj-lt"/>
              <a:buAutoNum type="alphaUcPeriod"/>
            </a:pPr>
            <a:r>
              <a:rPr lang="en-US" sz="3600" kern="100" dirty="0">
                <a:ea typeface="Aptos" panose="020B0004020202020204" pitchFamily="34" charset="0"/>
                <a:cs typeface="Times New Roman" panose="02020603050405020304" pitchFamily="18" charset="0"/>
              </a:rPr>
              <a:t>1 Tim 4:12  Let no one despise your youth, but be an example to the believers in word, in conduct, in love, in spirit, in faith, in purity.</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a:pPr>
            <a:r>
              <a:rPr lang="en-US" sz="3600" kern="100" dirty="0">
                <a:ea typeface="Aptos" panose="020B0004020202020204" pitchFamily="34" charset="0"/>
                <a:cs typeface="Times New Roman" panose="02020603050405020304" pitchFamily="18" charset="0"/>
              </a:rPr>
              <a:t>2 Th 3:7-13 For you yourselves know how you ought to follow us, for we were not disorderly among you; {8} nor did we eat anyone's bread free of charge, but worked with labor and toil night and day, that we might not be a burden to any of you, {9} not because we do not have authority, but to make ourselves an example of how you should follow us, {10} For even when we were with you, we commanded you this: If anyone will not work, neither shall he eat. {11} For we hear that there are some who walk among you in a disorderly manner, not working at all, but are busybodies, {12} Now those who are such we command and exhort through our Lord Jesus Christ that they work in quietness and eat their own bread. {13} But as for you, brethren, do not grow weary in doing good.</a:t>
            </a:r>
            <a:endParaRPr lang="en-US" sz="36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Bef>
                <a:spcPts val="0"/>
              </a:spcBef>
              <a:buFont typeface="+mj-lt"/>
              <a:buAutoNum type="alphaUcPeriod"/>
            </a:pPr>
            <a:r>
              <a:rPr lang="en-US" sz="3600" kern="100" dirty="0">
                <a:ea typeface="Aptos" panose="020B0004020202020204" pitchFamily="34" charset="0"/>
                <a:cs typeface="Times New Roman" panose="02020603050405020304" pitchFamily="18" charset="0"/>
              </a:rPr>
              <a:t>1 Pet 5:3  nor as being lords over those entrusted to you, but being examples to the flock.</a:t>
            </a:r>
            <a:endParaRPr lang="en-US" dirty="0"/>
          </a:p>
        </p:txBody>
      </p:sp>
    </p:spTree>
    <p:extLst>
      <p:ext uri="{BB962C8B-B14F-4D97-AF65-F5344CB8AC3E}">
        <p14:creationId xmlns:p14="http://schemas.microsoft.com/office/powerpoint/2010/main" val="17182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0FD92-5FF5-E22D-1C6F-BC89489CB5AB}"/>
              </a:ext>
            </a:extLst>
          </p:cNvPr>
          <p:cNvSpPr>
            <a:spLocks noGrp="1"/>
          </p:cNvSpPr>
          <p:nvPr>
            <p:ph type="title"/>
          </p:nvPr>
        </p:nvSpPr>
        <p:spPr/>
        <p:txBody>
          <a:bodyPr>
            <a:normAutofit/>
          </a:bodyPr>
          <a:lstStyle/>
          <a:p>
            <a:pPr marL="0" marR="0">
              <a:lnSpc>
                <a:spcPct val="80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   THE EXAMPLE OF </a:t>
            </a:r>
            <a:br>
              <a:rPr lang="en-US" sz="3600" b="1" kern="100" dirty="0">
                <a:solidFill>
                  <a:srgbClr val="FF0000"/>
                </a:solidFill>
                <a:effectLst/>
                <a:ea typeface="Aptos" panose="020B0004020202020204" pitchFamily="34" charset="0"/>
                <a:cs typeface="Times New Roman" panose="02020603050405020304" pitchFamily="18" charset="0"/>
              </a:rPr>
            </a:br>
            <a:r>
              <a:rPr lang="en-US" sz="3600" b="1" kern="100" dirty="0">
                <a:solidFill>
                  <a:srgbClr val="FF0000"/>
                </a:solidFill>
                <a:effectLst/>
                <a:ea typeface="Aptos" panose="020B0004020202020204" pitchFamily="34" charset="0"/>
                <a:cs typeface="Times New Roman" panose="02020603050405020304" pitchFamily="18" charset="0"/>
              </a:rPr>
              <a:t>ASSEMBLING WITH THE SAINTS</a:t>
            </a:r>
            <a:r>
              <a:rPr lang="en-US" sz="3600" kern="100" dirty="0">
                <a:solidFill>
                  <a:srgbClr val="FF0000"/>
                </a:solidFill>
                <a:effectLst/>
                <a:ea typeface="Aptos" panose="020B0004020202020204" pitchFamily="34" charset="0"/>
                <a:cs typeface="Times New Roman" panose="02020603050405020304" pitchFamily="18" charset="0"/>
              </a:rPr>
              <a:t>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F451393-5792-71A9-BDF5-B08BFEEC4DC7}"/>
              </a:ext>
            </a:extLst>
          </p:cNvPr>
          <p:cNvSpPr>
            <a:spLocks noGrp="1"/>
          </p:cNvSpPr>
          <p:nvPr>
            <p:ph idx="1"/>
          </p:nvPr>
        </p:nvSpPr>
        <p:spPr>
          <a:xfrm>
            <a:off x="220337" y="1181100"/>
            <a:ext cx="8923663" cy="5676899"/>
          </a:xfrm>
        </p:spPr>
        <p:txBody>
          <a:bodyPr>
            <a:normAutofit fontScale="92500" lnSpcReduction="20000"/>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ASSEMBLING - Heb 10:25 not forsaking the assembling of ourselves together, as is the manner of some, but exhorting one another, and so much the more as you see the Day approaching.</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BIBLE STUDY - 2 Tim 2:15 Be diligent to present yourself approved to God, a worker who does not need to be ashamed, rightly dividing the word of truth.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EDIFICATION - Eph 4:16 from whom the whole body, joined and knit together by what every joint supplies, according to the effective working by which every part does its share, causes growth of the body for the edifying of itself in love.</a:t>
            </a:r>
            <a:endParaRPr lang="en-US" dirty="0"/>
          </a:p>
        </p:txBody>
      </p:sp>
    </p:spTree>
    <p:extLst>
      <p:ext uri="{BB962C8B-B14F-4D97-AF65-F5344CB8AC3E}">
        <p14:creationId xmlns:p14="http://schemas.microsoft.com/office/powerpoint/2010/main" val="4221157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159F5-AA15-2C63-EB16-A56AB0CF223F}"/>
              </a:ext>
            </a:extLst>
          </p:cNvPr>
          <p:cNvSpPr>
            <a:spLocks noGrp="1"/>
          </p:cNvSpPr>
          <p:nvPr>
            <p:ph type="title"/>
          </p:nvPr>
        </p:nvSpPr>
        <p:spPr>
          <a:xfrm>
            <a:off x="0" y="0"/>
            <a:ext cx="9144000" cy="857250"/>
          </a:xfrm>
        </p:spPr>
        <p:txBody>
          <a:bodyPr>
            <a:normAutofit/>
          </a:bodyPr>
          <a:lstStyle/>
          <a:p>
            <a:pPr marL="0" marR="0">
              <a:lnSpc>
                <a:spcPct val="95000"/>
              </a:lnSpc>
              <a:spcAft>
                <a:spcPts val="800"/>
              </a:spcAft>
              <a:buNone/>
            </a:pPr>
            <a:r>
              <a:rPr lang="en-US" sz="4000" b="1" kern="100" dirty="0">
                <a:solidFill>
                  <a:srgbClr val="FF0000"/>
                </a:solidFill>
                <a:effectLst/>
                <a:ea typeface="Aptos" panose="020B0004020202020204" pitchFamily="34" charset="0"/>
                <a:cs typeface="Times New Roman" panose="02020603050405020304" pitchFamily="18" charset="0"/>
              </a:rPr>
              <a:t>II.  THE EXAMPLE OF UNITY </a:t>
            </a:r>
            <a:endParaRPr lang="en-US" sz="40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69EA2D2-7820-A807-2F99-E3320127F4D6}"/>
              </a:ext>
            </a:extLst>
          </p:cNvPr>
          <p:cNvSpPr>
            <a:spLocks noGrp="1"/>
          </p:cNvSpPr>
          <p:nvPr>
            <p:ph idx="1"/>
          </p:nvPr>
        </p:nvSpPr>
        <p:spPr>
          <a:xfrm>
            <a:off x="220337" y="723900"/>
            <a:ext cx="8923663" cy="6134099"/>
          </a:xfrm>
        </p:spPr>
        <p:txBody>
          <a:bodyPr>
            <a:noAutofit/>
          </a:bodyPr>
          <a:lstStyle/>
          <a:p>
            <a:pPr marL="457200" marR="0" lvl="0" indent="-457200">
              <a:lnSpc>
                <a:spcPct val="85000"/>
              </a:lnSpc>
              <a:spcBef>
                <a:spcPts val="0"/>
              </a:spcBef>
              <a:buFont typeface="+mj-lt"/>
              <a:buAutoNum type="alphaUcPeriod"/>
            </a:pPr>
            <a:r>
              <a:rPr lang="en-US" sz="2700" kern="100" dirty="0">
                <a:ea typeface="Aptos" panose="020B0004020202020204" pitchFamily="34" charset="0"/>
                <a:cs typeface="Times New Roman" panose="02020603050405020304" pitchFamily="18" charset="0"/>
              </a:rPr>
              <a:t>John 17:20–23  “I do not pray for these alone, but also for those who will believe in Me through their word; </a:t>
            </a:r>
            <a:r>
              <a:rPr lang="en-US" sz="2700" kern="100" baseline="30000" dirty="0">
                <a:ea typeface="Aptos" panose="020B0004020202020204" pitchFamily="34" charset="0"/>
                <a:cs typeface="Times New Roman" panose="02020603050405020304" pitchFamily="18" charset="0"/>
              </a:rPr>
              <a:t>21</a:t>
            </a:r>
            <a:r>
              <a:rPr lang="en-US" sz="2700" kern="100" dirty="0">
                <a:ea typeface="Aptos" panose="020B0004020202020204" pitchFamily="34" charset="0"/>
                <a:cs typeface="Times New Roman" panose="02020603050405020304" pitchFamily="18" charset="0"/>
              </a:rPr>
              <a:t> that they all may be one, as You, Father, are in Me, and I in You; that they also may be one in Us, that the world may believe that You sent Me. </a:t>
            </a:r>
            <a:r>
              <a:rPr lang="en-US" sz="2700" kern="100" baseline="30000" dirty="0">
                <a:ea typeface="Aptos" panose="020B0004020202020204" pitchFamily="34" charset="0"/>
                <a:cs typeface="Times New Roman" panose="02020603050405020304" pitchFamily="18" charset="0"/>
              </a:rPr>
              <a:t>22</a:t>
            </a:r>
            <a:r>
              <a:rPr lang="en-US" sz="2700" kern="100" dirty="0">
                <a:ea typeface="Aptos" panose="020B0004020202020204" pitchFamily="34" charset="0"/>
                <a:cs typeface="Times New Roman" panose="02020603050405020304" pitchFamily="18" charset="0"/>
              </a:rPr>
              <a:t> And the glory which You gave Me I have given them, that they may be one just as We are one: </a:t>
            </a:r>
            <a:r>
              <a:rPr lang="en-US" sz="2700" kern="100" baseline="30000" dirty="0">
                <a:ea typeface="Aptos" panose="020B0004020202020204" pitchFamily="34" charset="0"/>
                <a:cs typeface="Times New Roman" panose="02020603050405020304" pitchFamily="18" charset="0"/>
              </a:rPr>
              <a:t>23</a:t>
            </a:r>
            <a:r>
              <a:rPr lang="en-US" sz="2700" kern="100" dirty="0">
                <a:ea typeface="Aptos" panose="020B0004020202020204" pitchFamily="34" charset="0"/>
                <a:cs typeface="Times New Roman" panose="02020603050405020304" pitchFamily="18" charset="0"/>
              </a:rPr>
              <a:t> I in them, and You in Me; that they may be made perfect in one, and that the world may know that You have sent Me, and have loved them as You have loved Me.</a:t>
            </a:r>
            <a:endParaRPr lang="en-US" sz="2700"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85000"/>
              </a:lnSpc>
              <a:spcBef>
                <a:spcPts val="0"/>
              </a:spcBef>
              <a:buFont typeface="+mj-lt"/>
              <a:buAutoNum type="alphaUcPeriod"/>
            </a:pPr>
            <a:r>
              <a:rPr lang="en-US" sz="2700" kern="100" dirty="0">
                <a:ea typeface="Aptos" panose="020B0004020202020204" pitchFamily="34" charset="0"/>
                <a:cs typeface="Times New Roman" panose="02020603050405020304" pitchFamily="18" charset="0"/>
              </a:rPr>
              <a:t>Eph 4:1  therefore, the prisoner of the Lord, beseech you to walk worthy of the calling with which you were called, {2} with all lowliness and gentleness, with longsuffering, bearing with one another in love, {3} endeavoring to keep the unity of the Spirit in the bond of peace.</a:t>
            </a:r>
            <a:endParaRPr lang="en-US" sz="2700" dirty="0"/>
          </a:p>
        </p:txBody>
      </p:sp>
    </p:spTree>
    <p:extLst>
      <p:ext uri="{BB962C8B-B14F-4D97-AF65-F5344CB8AC3E}">
        <p14:creationId xmlns:p14="http://schemas.microsoft.com/office/powerpoint/2010/main" val="3022446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7A158A-D115-5043-A139-ACB9833B07B0}"/>
              </a:ext>
            </a:extLst>
          </p:cNvPr>
          <p:cNvSpPr>
            <a:spLocks noGrp="1"/>
          </p:cNvSpPr>
          <p:nvPr>
            <p:ph type="title"/>
          </p:nvPr>
        </p:nvSpPr>
        <p:spPr>
          <a:xfrm>
            <a:off x="0" y="0"/>
            <a:ext cx="9144000" cy="3124200"/>
          </a:xfrm>
        </p:spPr>
        <p:txBody>
          <a:bodyPr>
            <a:no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III.  THE EXAMPLE OF STEWARDSHIP - HOW ARE WE USING WHAT WE HAVE FOR GOD – TIME, MONEY, ENERGY, POSSESSIONS, ETC.</a:t>
            </a:r>
            <a:r>
              <a:rPr lang="en-US" sz="3600" kern="100" dirty="0">
                <a:solidFill>
                  <a:srgbClr val="FF0000"/>
                </a:solidFill>
                <a:effectLst/>
                <a:ea typeface="Aptos" panose="020B0004020202020204" pitchFamily="34" charset="0"/>
                <a:cs typeface="Times New Roman" panose="02020603050405020304" pitchFamily="18" charset="0"/>
              </a:rPr>
              <a:t>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FC5E79E-3A89-9BB2-AA83-362F2BE3CBB7}"/>
              </a:ext>
            </a:extLst>
          </p:cNvPr>
          <p:cNvSpPr>
            <a:spLocks noGrp="1"/>
          </p:cNvSpPr>
          <p:nvPr>
            <p:ph idx="1"/>
          </p:nvPr>
        </p:nvSpPr>
        <p:spPr>
          <a:xfrm>
            <a:off x="220337" y="3124200"/>
            <a:ext cx="8923663" cy="3733799"/>
          </a:xfrm>
        </p:spPr>
        <p:txBody>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1 Cor 6:20 For you were bought at a price; therefore glorify God in your body and in your spirit, which are God's.</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1 Corinthians 10:31  Therefore, whether you eat or drink, or whatever you do, do all to the glory of God.</a:t>
            </a:r>
            <a:endParaRPr lang="en-US" dirty="0"/>
          </a:p>
        </p:txBody>
      </p:sp>
    </p:spTree>
    <p:extLst>
      <p:ext uri="{BB962C8B-B14F-4D97-AF65-F5344CB8AC3E}">
        <p14:creationId xmlns:p14="http://schemas.microsoft.com/office/powerpoint/2010/main" val="32786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7E5E7-EE95-CE5C-08F2-D4268178A871}"/>
              </a:ext>
            </a:extLst>
          </p:cNvPr>
          <p:cNvSpPr>
            <a:spLocks noGrp="1"/>
          </p:cNvSpPr>
          <p:nvPr>
            <p:ph type="title"/>
          </p:nvPr>
        </p:nvSpPr>
        <p:spPr>
          <a:xfrm>
            <a:off x="0" y="0"/>
            <a:ext cx="9144000" cy="1943100"/>
          </a:xfrm>
        </p:spPr>
        <p:txBody>
          <a:bodyPr>
            <a:no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IV.  THE EXAMPLE OF FELLOWSHIP - ENJOYING SPENDING TIME WITH OTHER CHRISTIANS</a:t>
            </a:r>
            <a:r>
              <a:rPr lang="en-US" sz="3600" kern="100" dirty="0">
                <a:solidFill>
                  <a:srgbClr val="FF0000"/>
                </a:solidFill>
                <a:effectLst/>
                <a:ea typeface="Aptos" panose="020B0004020202020204" pitchFamily="34" charset="0"/>
                <a:cs typeface="Times New Roman" panose="02020603050405020304" pitchFamily="18" charset="0"/>
              </a:rPr>
              <a:t>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FD4F72D-E451-58A3-48B1-01ECC9B2A156}"/>
              </a:ext>
            </a:extLst>
          </p:cNvPr>
          <p:cNvSpPr>
            <a:spLocks noGrp="1"/>
          </p:cNvSpPr>
          <p:nvPr>
            <p:ph idx="1"/>
          </p:nvPr>
        </p:nvSpPr>
        <p:spPr>
          <a:xfrm>
            <a:off x="220337" y="1809750"/>
            <a:ext cx="8923663" cy="5048249"/>
          </a:xfrm>
        </p:spPr>
        <p:txBody>
          <a:bodyPr>
            <a:normAutofit fontScale="85000" lnSpcReduction="20000"/>
          </a:bodyPr>
          <a:lstStyle/>
          <a:p>
            <a:pPr marL="457200" marR="0" lvl="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Acts 2:42-47 And they continued steadfastly in the apostles' doctrine and fellowship, in the breaking of bread} and in prayers. {43} Then fear came upon every soul, and many wonders and signs were done through the apostles. {44} Now al l who believed were together, and had all things in common, {45} and sold their possessions and goods, and divided them among all, as anyone had need, {46} So continuing daily with one accord in the temple, and breaking bread from house to house, they ate their food with gladness and simplicity of heart, {47} praising God and having favor with all the people. And the Lord added to the church daily those who were being saved.</a:t>
            </a:r>
            <a:endParaRPr lang="en-US" dirty="0"/>
          </a:p>
        </p:txBody>
      </p:sp>
    </p:spTree>
    <p:extLst>
      <p:ext uri="{BB962C8B-B14F-4D97-AF65-F5344CB8AC3E}">
        <p14:creationId xmlns:p14="http://schemas.microsoft.com/office/powerpoint/2010/main" val="770803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AB859-6370-122A-698C-702E07247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03F5C2-CF9A-5075-1440-E0880BF17DC3}"/>
              </a:ext>
            </a:extLst>
          </p:cNvPr>
          <p:cNvSpPr>
            <a:spLocks noGrp="1"/>
          </p:cNvSpPr>
          <p:nvPr>
            <p:ph type="title"/>
          </p:nvPr>
        </p:nvSpPr>
        <p:spPr>
          <a:xfrm>
            <a:off x="0" y="0"/>
            <a:ext cx="9144000" cy="1943100"/>
          </a:xfrm>
        </p:spPr>
        <p:txBody>
          <a:bodyPr>
            <a:noAutofit/>
          </a:bodyPr>
          <a:lstStyle/>
          <a:p>
            <a:pPr marL="0" marR="0">
              <a:lnSpc>
                <a:spcPct val="95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IV.  THE EXAMPLE OF FELLOWSHIP - ENJOYING SPENDING TIME WITH OTHER CHRISTIANS</a:t>
            </a:r>
            <a:r>
              <a:rPr lang="en-US" sz="3600" kern="100" dirty="0">
                <a:solidFill>
                  <a:srgbClr val="FF0000"/>
                </a:solidFill>
                <a:effectLst/>
                <a:ea typeface="Aptos" panose="020B0004020202020204" pitchFamily="34" charset="0"/>
                <a:cs typeface="Times New Roman" panose="02020603050405020304" pitchFamily="18" charset="0"/>
              </a:rPr>
              <a:t>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0E3E14F-4398-0A57-486F-B96EFED2CB86}"/>
              </a:ext>
            </a:extLst>
          </p:cNvPr>
          <p:cNvSpPr>
            <a:spLocks noGrp="1"/>
          </p:cNvSpPr>
          <p:nvPr>
            <p:ph idx="1"/>
          </p:nvPr>
        </p:nvSpPr>
        <p:spPr>
          <a:xfrm>
            <a:off x="220337" y="2114550"/>
            <a:ext cx="8923663" cy="4743449"/>
          </a:xfrm>
        </p:spPr>
        <p:txBody>
          <a:bodyPr>
            <a:normAutofit/>
          </a:bodyPr>
          <a:lstStyle/>
          <a:p>
            <a:pPr marL="514350" marR="0" lvl="0" indent="-514350">
              <a:lnSpc>
                <a:spcPct val="95000"/>
              </a:lnSpc>
              <a:spcAft>
                <a:spcPts val="800"/>
              </a:spcAft>
              <a:buFont typeface="+mj-lt"/>
              <a:buAutoNum type="alphaUcPeriod" startAt="2"/>
            </a:pPr>
            <a:r>
              <a:rPr lang="en-US" kern="100" dirty="0">
                <a:ea typeface="Aptos" panose="020B0004020202020204" pitchFamily="34" charset="0"/>
                <a:cs typeface="Times New Roman" panose="02020603050405020304" pitchFamily="18" charset="0"/>
              </a:rPr>
              <a:t>Hebrews 10:23–25  Let us hold fast the confession of our hope without wavering, for He who promised is faithful. </a:t>
            </a:r>
            <a:r>
              <a:rPr lang="en-US" kern="100" baseline="30000" dirty="0">
                <a:ea typeface="Aptos" panose="020B0004020202020204" pitchFamily="34" charset="0"/>
                <a:cs typeface="Times New Roman" panose="02020603050405020304" pitchFamily="18" charset="0"/>
              </a:rPr>
              <a:t>24</a:t>
            </a:r>
            <a:r>
              <a:rPr lang="en-US" kern="100" dirty="0">
                <a:ea typeface="Aptos" panose="020B0004020202020204" pitchFamily="34" charset="0"/>
                <a:cs typeface="Times New Roman" panose="02020603050405020304" pitchFamily="18" charset="0"/>
              </a:rPr>
              <a:t> And let us consider one another in order to stir up love and good works, </a:t>
            </a:r>
            <a:r>
              <a:rPr lang="en-US" kern="100" baseline="30000" dirty="0">
                <a:ea typeface="Aptos" panose="020B0004020202020204" pitchFamily="34" charset="0"/>
                <a:cs typeface="Times New Roman" panose="02020603050405020304" pitchFamily="18" charset="0"/>
              </a:rPr>
              <a:t>25</a:t>
            </a:r>
            <a:r>
              <a:rPr lang="en-US" kern="100" dirty="0">
                <a:ea typeface="Aptos" panose="020B0004020202020204" pitchFamily="34" charset="0"/>
                <a:cs typeface="Times New Roman" panose="02020603050405020304" pitchFamily="18" charset="0"/>
              </a:rPr>
              <a:t> not forsaking the assembling of ourselves together, as is the manner of some, but exhorting one another, and so much the more as you see the Day approaching.</a:t>
            </a:r>
            <a:endParaRPr lang="en-US" dirty="0"/>
          </a:p>
        </p:txBody>
      </p:sp>
    </p:spTree>
    <p:extLst>
      <p:ext uri="{BB962C8B-B14F-4D97-AF65-F5344CB8AC3E}">
        <p14:creationId xmlns:p14="http://schemas.microsoft.com/office/powerpoint/2010/main" val="2444797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2BAC4-34E0-9D72-644C-A805FA1CC964}"/>
              </a:ext>
            </a:extLst>
          </p:cNvPr>
          <p:cNvSpPr>
            <a:spLocks noGrp="1"/>
          </p:cNvSpPr>
          <p:nvPr>
            <p:ph type="title"/>
          </p:nvPr>
        </p:nvSpPr>
        <p:spPr>
          <a:xfrm>
            <a:off x="0" y="0"/>
            <a:ext cx="9144000" cy="2000250"/>
          </a:xfrm>
        </p:spPr>
        <p:txBody>
          <a:bodyPr>
            <a:normAutofit fontScale="90000"/>
          </a:bodyPr>
          <a:lstStyle/>
          <a:p>
            <a:pPr marL="0" marR="0">
              <a:lnSpc>
                <a:spcPct val="95000"/>
              </a:lnSpc>
              <a:spcAft>
                <a:spcPts val="800"/>
              </a:spcAft>
              <a:buNone/>
            </a:pPr>
            <a:r>
              <a:rPr lang="en-US" sz="4400" b="1" kern="100" dirty="0">
                <a:solidFill>
                  <a:srgbClr val="FF0000"/>
                </a:solidFill>
                <a:effectLst/>
                <a:ea typeface="Aptos" panose="020B0004020202020204" pitchFamily="34" charset="0"/>
                <a:cs typeface="Times New Roman" panose="02020603050405020304" pitchFamily="18" charset="0"/>
              </a:rPr>
              <a:t>V.  THE EXAMPLE IN EVANGELISM - CONCERN FOR THE LOST</a:t>
            </a:r>
            <a:endParaRPr lang="en-US" sz="44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43561B30-AB92-52C5-F482-0BFEA8E5155D}"/>
              </a:ext>
            </a:extLst>
          </p:cNvPr>
          <p:cNvSpPr>
            <a:spLocks noGrp="1"/>
          </p:cNvSpPr>
          <p:nvPr>
            <p:ph idx="1"/>
          </p:nvPr>
        </p:nvSpPr>
        <p:spPr>
          <a:xfrm>
            <a:off x="220337" y="2133600"/>
            <a:ext cx="8923663" cy="4724399"/>
          </a:xfrm>
        </p:spPr>
        <p:txBody>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2 Tim 2:2 And the things that you have heard from me among many witnesses, commit these to faithful men who will be able to teach others also.</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Jude 22–23  And on some have compassion, making a distinction; </a:t>
            </a:r>
            <a:r>
              <a:rPr lang="en-US" kern="100" baseline="30000" dirty="0">
                <a:ea typeface="Aptos" panose="020B0004020202020204" pitchFamily="34" charset="0"/>
                <a:cs typeface="Times New Roman" panose="02020603050405020304" pitchFamily="18" charset="0"/>
              </a:rPr>
              <a:t>23</a:t>
            </a:r>
            <a:r>
              <a:rPr lang="en-US" kern="100" dirty="0">
                <a:ea typeface="Aptos" panose="020B0004020202020204" pitchFamily="34" charset="0"/>
                <a:cs typeface="Times New Roman" panose="02020603050405020304" pitchFamily="18" charset="0"/>
              </a:rPr>
              <a:t> but others save with fear, pulling them out of the fire, hating even the garment defiled by the flesh.</a:t>
            </a:r>
            <a:endParaRPr lang="en-US" dirty="0"/>
          </a:p>
        </p:txBody>
      </p:sp>
    </p:spTree>
    <p:extLst>
      <p:ext uri="{BB962C8B-B14F-4D97-AF65-F5344CB8AC3E}">
        <p14:creationId xmlns:p14="http://schemas.microsoft.com/office/powerpoint/2010/main" val="421994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64F17-9EBA-62E0-F4DA-19BB9A40D19F}"/>
              </a:ext>
            </a:extLst>
          </p:cNvPr>
          <p:cNvSpPr>
            <a:spLocks noGrp="1"/>
          </p:cNvSpPr>
          <p:nvPr>
            <p:ph type="title"/>
          </p:nvPr>
        </p:nvSpPr>
        <p:spPr>
          <a:xfrm>
            <a:off x="0" y="0"/>
            <a:ext cx="9144000" cy="1828800"/>
          </a:xfrm>
        </p:spPr>
        <p:txBody>
          <a:bodyPr>
            <a:noAutofit/>
          </a:bodyPr>
          <a:lstStyle/>
          <a:p>
            <a:pPr marL="0" marR="0">
              <a:lnSpc>
                <a:spcPct val="80000"/>
              </a:lnSpc>
              <a:spcAft>
                <a:spcPts val="800"/>
              </a:spcAft>
              <a:buNone/>
            </a:pPr>
            <a:r>
              <a:rPr lang="en-US" sz="3600" b="1" kern="100" dirty="0">
                <a:solidFill>
                  <a:srgbClr val="FF0000"/>
                </a:solidFill>
                <a:effectLst/>
                <a:ea typeface="Aptos" panose="020B0004020202020204" pitchFamily="34" charset="0"/>
                <a:cs typeface="Times New Roman" panose="02020603050405020304" pitchFamily="18" charset="0"/>
              </a:rPr>
              <a:t>VI. THE EXAMPLE OF BENEVOLENCE - CARING ABOUT THE PHYSICAL NEEDS OF OTHERS</a:t>
            </a:r>
            <a:r>
              <a:rPr lang="en-US" sz="3600" kern="100" dirty="0">
                <a:solidFill>
                  <a:srgbClr val="FF0000"/>
                </a:solidFill>
                <a:effectLst/>
                <a:ea typeface="Aptos" panose="020B0004020202020204" pitchFamily="34" charset="0"/>
                <a:cs typeface="Times New Roman" panose="02020603050405020304" pitchFamily="18" charset="0"/>
              </a:rPr>
              <a:t>  </a:t>
            </a:r>
            <a:endParaRPr lang="en-US" sz="36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0FFEBAC-B199-97A6-6BFC-1E317521ED9D}"/>
              </a:ext>
            </a:extLst>
          </p:cNvPr>
          <p:cNvSpPr>
            <a:spLocks noGrp="1"/>
          </p:cNvSpPr>
          <p:nvPr>
            <p:ph idx="1"/>
          </p:nvPr>
        </p:nvSpPr>
        <p:spPr>
          <a:xfrm>
            <a:off x="220337" y="1676400"/>
            <a:ext cx="8923663" cy="5181599"/>
          </a:xfrm>
        </p:spPr>
        <p:txBody>
          <a:bodyPr>
            <a:normAutofit fontScale="92500" lnSpcReduction="20000"/>
          </a:bodyPr>
          <a:lstStyle/>
          <a:p>
            <a:pPr marL="457200" marR="0" lvl="0" indent="-457200">
              <a:lnSpc>
                <a:spcPct val="100000"/>
              </a:lnSpc>
              <a:buFont typeface="+mj-lt"/>
              <a:buAutoNum type="alphaUcPeriod"/>
            </a:pPr>
            <a:r>
              <a:rPr lang="en-US" kern="100" dirty="0">
                <a:ea typeface="Aptos" panose="020B0004020202020204" pitchFamily="34" charset="0"/>
                <a:cs typeface="Times New Roman" panose="02020603050405020304" pitchFamily="18" charset="0"/>
              </a:rPr>
              <a:t>Gal 6:10 Therefore, as we have opportunity, let us do good to all, especially to those who are of the household of faith.</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100000"/>
              </a:lnSpc>
              <a:spcAft>
                <a:spcPts val="800"/>
              </a:spcAft>
              <a:buFont typeface="+mj-lt"/>
              <a:buAutoNum type="alphaUcPeriod"/>
            </a:pPr>
            <a:r>
              <a:rPr lang="en-US" kern="100" dirty="0">
                <a:ea typeface="Aptos" panose="020B0004020202020204" pitchFamily="34" charset="0"/>
                <a:cs typeface="Times New Roman" panose="02020603050405020304" pitchFamily="18" charset="0"/>
              </a:rPr>
              <a:t>James 2:14–17  What does it profit, my brethren, if someone says he has faith but does not have works? Can faith save him? </a:t>
            </a:r>
            <a:r>
              <a:rPr lang="en-US" kern="100" baseline="30000" dirty="0">
                <a:ea typeface="Aptos" panose="020B0004020202020204" pitchFamily="34" charset="0"/>
                <a:cs typeface="Times New Roman" panose="02020603050405020304" pitchFamily="18" charset="0"/>
              </a:rPr>
              <a:t>15</a:t>
            </a:r>
            <a:r>
              <a:rPr lang="en-US" kern="100" dirty="0">
                <a:ea typeface="Aptos" panose="020B0004020202020204" pitchFamily="34" charset="0"/>
                <a:cs typeface="Times New Roman" panose="02020603050405020304" pitchFamily="18" charset="0"/>
              </a:rPr>
              <a:t> If a brother or sister is naked and destitute of daily food, </a:t>
            </a:r>
            <a:r>
              <a:rPr lang="en-US" kern="100" baseline="30000" dirty="0">
                <a:ea typeface="Aptos" panose="020B0004020202020204" pitchFamily="34" charset="0"/>
                <a:cs typeface="Times New Roman" panose="02020603050405020304" pitchFamily="18" charset="0"/>
              </a:rPr>
              <a:t>16</a:t>
            </a:r>
            <a:r>
              <a:rPr lang="en-US" kern="100" dirty="0">
                <a:ea typeface="Aptos" panose="020B0004020202020204" pitchFamily="34" charset="0"/>
                <a:cs typeface="Times New Roman" panose="02020603050405020304" pitchFamily="18" charset="0"/>
              </a:rPr>
              <a:t> and one of you says to them, “Depart in peace, be warmed and filled,” but you do not give them the things which are needed for the body, what does it profit? </a:t>
            </a:r>
            <a:r>
              <a:rPr lang="en-US" kern="100" baseline="30000" dirty="0">
                <a:ea typeface="Aptos" panose="020B0004020202020204" pitchFamily="34" charset="0"/>
                <a:cs typeface="Times New Roman" panose="02020603050405020304" pitchFamily="18" charset="0"/>
              </a:rPr>
              <a:t>17</a:t>
            </a:r>
            <a:r>
              <a:rPr lang="en-US" kern="100" dirty="0">
                <a:ea typeface="Aptos" panose="020B0004020202020204" pitchFamily="34" charset="0"/>
                <a:cs typeface="Times New Roman" panose="02020603050405020304" pitchFamily="18" charset="0"/>
              </a:rPr>
              <a:t> Thus also faith by itself, if it does not have works, is dead.</a:t>
            </a:r>
            <a:endParaRPr lang="en-US" dirty="0"/>
          </a:p>
        </p:txBody>
      </p:sp>
    </p:spTree>
    <p:extLst>
      <p:ext uri="{BB962C8B-B14F-4D97-AF65-F5344CB8AC3E}">
        <p14:creationId xmlns:p14="http://schemas.microsoft.com/office/powerpoint/2010/main" val="249319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B310B-2BD9-17EA-F19B-3F2886EEED72}"/>
              </a:ext>
            </a:extLst>
          </p:cNvPr>
          <p:cNvSpPr>
            <a:spLocks noGrp="1"/>
          </p:cNvSpPr>
          <p:nvPr>
            <p:ph type="title"/>
          </p:nvPr>
        </p:nvSpPr>
        <p:spPr>
          <a:xfrm>
            <a:off x="0" y="0"/>
            <a:ext cx="9144000" cy="2762250"/>
          </a:xfrm>
        </p:spPr>
        <p:txBody>
          <a:bodyPr>
            <a:noAutofit/>
          </a:bodyPr>
          <a:lstStyle/>
          <a:p>
            <a:pPr marL="0" marR="0">
              <a:lnSpc>
                <a:spcPct val="95000"/>
              </a:lnSpc>
              <a:spcAft>
                <a:spcPts val="800"/>
              </a:spcAft>
              <a:buNone/>
            </a:pPr>
            <a:r>
              <a:rPr lang="en-US" sz="3300" b="1" kern="100" dirty="0">
                <a:solidFill>
                  <a:srgbClr val="FF0000"/>
                </a:solidFill>
                <a:effectLst/>
                <a:ea typeface="Aptos" panose="020B0004020202020204" pitchFamily="34" charset="0"/>
                <a:cs typeface="Times New Roman" panose="02020603050405020304" pitchFamily="18" charset="0"/>
              </a:rPr>
              <a:t>VII. THE EXAMPLE OF PUTTING GOD FIRST IN YOUR LIFE, IN ALL OF THE ABOVE, BEFORE: RECREATION, RELAXATION, WORK, CLUBS, SPORTS, FAMILY, SELF. REALLY PUTTING GOD FIRST. </a:t>
            </a:r>
            <a:endParaRPr lang="en-US" sz="3300" kern="100" dirty="0">
              <a:solidFill>
                <a:srgbClr val="FF0000"/>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2AF930D-E3CC-477B-86A7-23DEC578BB2A}"/>
              </a:ext>
            </a:extLst>
          </p:cNvPr>
          <p:cNvSpPr>
            <a:spLocks noGrp="1"/>
          </p:cNvSpPr>
          <p:nvPr>
            <p:ph idx="1"/>
          </p:nvPr>
        </p:nvSpPr>
        <p:spPr>
          <a:xfrm>
            <a:off x="220337" y="2628900"/>
            <a:ext cx="8923663" cy="4229099"/>
          </a:xfrm>
        </p:spPr>
        <p:txBody>
          <a:bodyPr>
            <a:normAutofit fontScale="92500" lnSpcReduction="10000"/>
          </a:bodyPr>
          <a:lstStyle/>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Mark 12:29–30  Jesus answered him, “The first of all the commandments is: ‘Hear, O Israel, the LORD our God, the LORD is one. </a:t>
            </a:r>
            <a:r>
              <a:rPr lang="en-US" kern="100" baseline="30000" dirty="0">
                <a:ea typeface="Aptos" panose="020B0004020202020204" pitchFamily="34" charset="0"/>
                <a:cs typeface="Times New Roman" panose="02020603050405020304" pitchFamily="18" charset="0"/>
              </a:rPr>
              <a:t>30</a:t>
            </a:r>
            <a:r>
              <a:rPr lang="en-US" kern="100" dirty="0">
                <a:ea typeface="Aptos" panose="020B0004020202020204" pitchFamily="34" charset="0"/>
                <a:cs typeface="Times New Roman" panose="02020603050405020304" pitchFamily="18" charset="0"/>
              </a:rPr>
              <a:t> And you shall love the LORD your God with all your heart, with all your soul, with all your mind, and with all your strength.’ This is the first commandment.</a:t>
            </a: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457200" marR="0" lvl="0" indent="-457200">
              <a:lnSpc>
                <a:spcPct val="95000"/>
              </a:lnSpc>
              <a:buFont typeface="+mj-lt"/>
              <a:buAutoNum type="alphaUcPeriod"/>
            </a:pPr>
            <a:r>
              <a:rPr lang="en-US" kern="100" dirty="0">
                <a:ea typeface="Aptos" panose="020B0004020202020204" pitchFamily="34" charset="0"/>
                <a:cs typeface="Times New Roman" panose="02020603050405020304" pitchFamily="18" charset="0"/>
              </a:rPr>
              <a:t>Matthew 6:33  But seek first the kingdom of God and His righteousness, and all these things shall be added to you.</a:t>
            </a:r>
            <a:endParaRPr lang="en-US" dirty="0"/>
          </a:p>
        </p:txBody>
      </p:sp>
    </p:spTree>
    <p:extLst>
      <p:ext uri="{BB962C8B-B14F-4D97-AF65-F5344CB8AC3E}">
        <p14:creationId xmlns:p14="http://schemas.microsoft.com/office/powerpoint/2010/main" val="1944533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0B130-6574-AC84-F43D-74D13F9B8443}"/>
              </a:ext>
            </a:extLst>
          </p:cNvPr>
          <p:cNvSpPr>
            <a:spLocks noGrp="1"/>
          </p:cNvSpPr>
          <p:nvPr>
            <p:ph type="title"/>
          </p:nvPr>
        </p:nvSpPr>
        <p:spPr>
          <a:xfrm>
            <a:off x="0" y="1"/>
            <a:ext cx="9144000" cy="971550"/>
          </a:xfrm>
        </p:spPr>
        <p:txBody>
          <a:bodyPr>
            <a:normAutofit/>
          </a:bodyPr>
          <a:lstStyle/>
          <a:p>
            <a:pPr marL="0" marR="0">
              <a:lnSpc>
                <a:spcPct val="95000"/>
              </a:lnSpc>
              <a:spcAft>
                <a:spcPts val="800"/>
              </a:spcAft>
              <a:buNone/>
            </a:pPr>
            <a:r>
              <a:rPr lang="en-US" sz="4000" b="1"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'TWAS A SHEEP</a:t>
            </a:r>
          </a:p>
        </p:txBody>
      </p:sp>
      <p:sp>
        <p:nvSpPr>
          <p:cNvPr id="3" name="Content Placeholder 2">
            <a:extLst>
              <a:ext uri="{FF2B5EF4-FFF2-40B4-BE49-F238E27FC236}">
                <a16:creationId xmlns:a16="http://schemas.microsoft.com/office/drawing/2014/main" id="{264F1AAC-0473-CF07-39B2-34453226B87E}"/>
              </a:ext>
            </a:extLst>
          </p:cNvPr>
          <p:cNvSpPr>
            <a:spLocks noGrp="1"/>
          </p:cNvSpPr>
          <p:nvPr>
            <p:ph idx="1"/>
          </p:nvPr>
        </p:nvSpPr>
        <p:spPr>
          <a:xfrm>
            <a:off x="130629" y="838200"/>
            <a:ext cx="9013371" cy="6019799"/>
          </a:xfrm>
        </p:spPr>
        <p:txBody>
          <a:bodyPr>
            <a:normAutofit fontScale="40000" lnSpcReduction="20000"/>
          </a:bodyPr>
          <a:lstStyle/>
          <a:p>
            <a:pPr>
              <a:lnSpc>
                <a:spcPct val="140000"/>
              </a:lnSpc>
              <a:spcBef>
                <a:spcPts val="0"/>
              </a:spcBef>
              <a:buNone/>
            </a:pPr>
            <a:r>
              <a:rPr lang="en-US" sz="8000" kern="100" dirty="0" err="1">
                <a:ea typeface="Aptos" panose="020B0004020202020204" pitchFamily="34" charset="0"/>
                <a:cs typeface="Arial" panose="020B0604020202020204" pitchFamily="34" charset="0"/>
              </a:rPr>
              <a:t>‘Twas</a:t>
            </a:r>
            <a:r>
              <a:rPr lang="en-US" sz="8000" kern="100" dirty="0">
                <a:ea typeface="Aptos" panose="020B0004020202020204" pitchFamily="34" charset="0"/>
                <a:cs typeface="Arial" panose="020B0604020202020204" pitchFamily="34" charset="0"/>
              </a:rPr>
              <a:t> a sheep, not a lamb, that strayed away,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in a parable Jesus told,</a:t>
            </a:r>
          </a:p>
          <a:p>
            <a:pPr>
              <a:lnSpc>
                <a:spcPct val="140000"/>
              </a:lnSpc>
              <a:spcBef>
                <a:spcPts val="0"/>
              </a:spcBef>
              <a:buNone/>
            </a:pPr>
            <a:r>
              <a:rPr lang="en-US" sz="8000" kern="100" dirty="0">
                <a:ea typeface="Aptos" panose="020B0004020202020204" pitchFamily="34" charset="0"/>
                <a:cs typeface="Arial" panose="020B0604020202020204" pitchFamily="34" charset="0"/>
              </a:rPr>
              <a:t>A grown-up sheep, that had gone astray,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from ninety and nine in the fold.</a:t>
            </a:r>
          </a:p>
          <a:p>
            <a:pPr>
              <a:lnSpc>
                <a:spcPct val="140000"/>
              </a:lnSpc>
              <a:spcBef>
                <a:spcPts val="0"/>
              </a:spcBef>
              <a:buNone/>
            </a:pPr>
            <a:r>
              <a:rPr lang="en-US" sz="8000" kern="100" dirty="0">
                <a:ea typeface="Aptos" panose="020B0004020202020204" pitchFamily="34" charset="0"/>
                <a:cs typeface="Arial" panose="020B0604020202020204" pitchFamily="34" charset="0"/>
              </a:rPr>
              <a:t>Out on the hillside, out in the cold,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it was a sheep the good shepherd sought;</a:t>
            </a:r>
          </a:p>
          <a:p>
            <a:pPr>
              <a:lnSpc>
                <a:spcPct val="140000"/>
              </a:lnSpc>
              <a:spcBef>
                <a:spcPts val="0"/>
              </a:spcBef>
              <a:buNone/>
            </a:pPr>
            <a:r>
              <a:rPr lang="en-US" sz="8000" kern="100" dirty="0">
                <a:ea typeface="Aptos" panose="020B0004020202020204" pitchFamily="34" charset="0"/>
                <a:cs typeface="Arial" panose="020B0604020202020204" pitchFamily="34" charset="0"/>
              </a:rPr>
              <a:t>And back to the flock, safe in the fold,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'twas a sheep, the good shepherd brought.</a:t>
            </a:r>
          </a:p>
          <a:p>
            <a:pPr>
              <a:lnSpc>
                <a:spcPct val="140000"/>
              </a:lnSpc>
              <a:spcBef>
                <a:spcPts val="0"/>
              </a:spcBef>
              <a:buNone/>
            </a:pPr>
            <a:r>
              <a:rPr lang="en-US" sz="8000" kern="100" dirty="0">
                <a:ea typeface="Aptos" panose="020B0004020202020204" pitchFamily="34" charset="0"/>
                <a:cs typeface="Arial" panose="020B0604020202020204" pitchFamily="34" charset="0"/>
              </a:rPr>
              <a:t>Why for the sheep, should we earnestly long,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and as earnestly, hope and pray? </a:t>
            </a:r>
            <a:endParaRPr lang="en-US" dirty="0"/>
          </a:p>
        </p:txBody>
      </p:sp>
    </p:spTree>
    <p:extLst>
      <p:ext uri="{BB962C8B-B14F-4D97-AF65-F5344CB8AC3E}">
        <p14:creationId xmlns:p14="http://schemas.microsoft.com/office/powerpoint/2010/main" val="3926452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75AED-0573-59D7-29A7-DDAD95B17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6E5A26-41C6-3484-96AD-98BE2EF07BAB}"/>
              </a:ext>
            </a:extLst>
          </p:cNvPr>
          <p:cNvSpPr>
            <a:spLocks noGrp="1"/>
          </p:cNvSpPr>
          <p:nvPr>
            <p:ph type="title"/>
          </p:nvPr>
        </p:nvSpPr>
        <p:spPr>
          <a:xfrm>
            <a:off x="0" y="1"/>
            <a:ext cx="9144000" cy="971550"/>
          </a:xfrm>
        </p:spPr>
        <p:txBody>
          <a:bodyPr>
            <a:normAutofit/>
          </a:bodyPr>
          <a:lstStyle/>
          <a:p>
            <a:pPr marL="0" marR="0">
              <a:lnSpc>
                <a:spcPct val="95000"/>
              </a:lnSpc>
              <a:spcAft>
                <a:spcPts val="800"/>
              </a:spcAft>
              <a:buNone/>
            </a:pPr>
            <a:r>
              <a:rPr lang="en-US" sz="4000" b="1" kern="100" dirty="0">
                <a:solidFill>
                  <a:srgbClr val="FF0000"/>
                </a:solidFill>
                <a:effectLst/>
                <a:latin typeface="Arial" panose="020B0604020202020204" pitchFamily="34" charset="0"/>
                <a:ea typeface="Aptos" panose="020B0004020202020204" pitchFamily="34" charset="0"/>
                <a:cs typeface="Times New Roman" panose="02020603050405020304" pitchFamily="18" charset="0"/>
              </a:rPr>
              <a:t>'TWAS A SHEEP</a:t>
            </a:r>
          </a:p>
        </p:txBody>
      </p:sp>
      <p:sp>
        <p:nvSpPr>
          <p:cNvPr id="3" name="Content Placeholder 2">
            <a:extLst>
              <a:ext uri="{FF2B5EF4-FFF2-40B4-BE49-F238E27FC236}">
                <a16:creationId xmlns:a16="http://schemas.microsoft.com/office/drawing/2014/main" id="{D6CAE836-D13C-28ED-4C8B-A12731C6F24B}"/>
              </a:ext>
            </a:extLst>
          </p:cNvPr>
          <p:cNvSpPr>
            <a:spLocks noGrp="1"/>
          </p:cNvSpPr>
          <p:nvPr>
            <p:ph idx="1"/>
          </p:nvPr>
        </p:nvSpPr>
        <p:spPr>
          <a:xfrm>
            <a:off x="130629" y="838200"/>
            <a:ext cx="9013371" cy="6019799"/>
          </a:xfrm>
        </p:spPr>
        <p:txBody>
          <a:bodyPr>
            <a:normAutofit fontScale="40000" lnSpcReduction="20000"/>
          </a:bodyPr>
          <a:lstStyle/>
          <a:p>
            <a:pPr>
              <a:lnSpc>
                <a:spcPct val="140000"/>
              </a:lnSpc>
              <a:spcBef>
                <a:spcPts val="0"/>
              </a:spcBef>
              <a:buNone/>
            </a:pPr>
            <a:r>
              <a:rPr lang="en-US" sz="8000" kern="100" dirty="0">
                <a:ea typeface="Aptos" panose="020B0004020202020204" pitchFamily="34" charset="0"/>
                <a:cs typeface="Arial" panose="020B0604020202020204" pitchFamily="34" charset="0"/>
              </a:rPr>
              <a:t>Because there is danger; if they go wrong,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they will lead the lambs astray.</a:t>
            </a:r>
          </a:p>
          <a:p>
            <a:pPr>
              <a:lnSpc>
                <a:spcPct val="140000"/>
              </a:lnSpc>
              <a:spcBef>
                <a:spcPts val="0"/>
              </a:spcBef>
              <a:buNone/>
            </a:pPr>
            <a:r>
              <a:rPr lang="en-US" sz="8000" kern="100" dirty="0">
                <a:ea typeface="Aptos" panose="020B0004020202020204" pitchFamily="34" charset="0"/>
                <a:cs typeface="Arial" panose="020B0604020202020204" pitchFamily="34" charset="0"/>
              </a:rPr>
              <a:t>For the lambs will follow the sheep,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you know, wherever the sheep may stray, </a:t>
            </a:r>
          </a:p>
          <a:p>
            <a:pPr>
              <a:lnSpc>
                <a:spcPct val="140000"/>
              </a:lnSpc>
              <a:spcBef>
                <a:spcPts val="0"/>
              </a:spcBef>
              <a:buNone/>
            </a:pPr>
            <a:r>
              <a:rPr lang="en-US" sz="8000" kern="100" dirty="0">
                <a:ea typeface="Aptos" panose="020B0004020202020204" pitchFamily="34" charset="0"/>
                <a:cs typeface="Arial" panose="020B0604020202020204" pitchFamily="34" charset="0"/>
              </a:rPr>
              <a:t>When the sheep go wrong, it will not be long,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'til the lambs are as wrong as they.</a:t>
            </a:r>
          </a:p>
          <a:p>
            <a:pPr>
              <a:lnSpc>
                <a:spcPct val="140000"/>
              </a:lnSpc>
              <a:spcBef>
                <a:spcPts val="0"/>
              </a:spcBef>
              <a:buNone/>
            </a:pPr>
            <a:r>
              <a:rPr lang="en-US" sz="8000" kern="100" dirty="0">
                <a:ea typeface="Aptos" panose="020B0004020202020204" pitchFamily="34" charset="0"/>
                <a:cs typeface="Arial" panose="020B0604020202020204" pitchFamily="34" charset="0"/>
              </a:rPr>
              <a:t>And so with the sheep, we earnestly plead,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for the sake of the lambs today; </a:t>
            </a:r>
          </a:p>
          <a:p>
            <a:pPr>
              <a:lnSpc>
                <a:spcPct val="140000"/>
              </a:lnSpc>
              <a:spcBef>
                <a:spcPts val="0"/>
              </a:spcBef>
              <a:buNone/>
            </a:pPr>
            <a:r>
              <a:rPr lang="en-US" sz="8000" kern="100" dirty="0">
                <a:ea typeface="Aptos" panose="020B0004020202020204" pitchFamily="34" charset="0"/>
                <a:cs typeface="Arial" panose="020B0604020202020204" pitchFamily="34" charset="0"/>
              </a:rPr>
              <a:t>If the lambs are lost, what a terrible cost, </a:t>
            </a:r>
          </a:p>
          <a:p>
            <a:pPr marL="466725" indent="-466725">
              <a:lnSpc>
                <a:spcPct val="140000"/>
              </a:lnSpc>
              <a:spcBef>
                <a:spcPts val="0"/>
              </a:spcBef>
              <a:buNone/>
            </a:pPr>
            <a:r>
              <a:rPr lang="en-US" sz="8000" kern="100" dirty="0">
                <a:ea typeface="Aptos" panose="020B0004020202020204" pitchFamily="34" charset="0"/>
                <a:cs typeface="Arial" panose="020B0604020202020204" pitchFamily="34" charset="0"/>
              </a:rPr>
              <a:t>	some sheep will have to pay.</a:t>
            </a:r>
            <a:endParaRPr lang="en-US" dirty="0"/>
          </a:p>
        </p:txBody>
      </p:sp>
    </p:spTree>
    <p:extLst>
      <p:ext uri="{BB962C8B-B14F-4D97-AF65-F5344CB8AC3E}">
        <p14:creationId xmlns:p14="http://schemas.microsoft.com/office/powerpoint/2010/main" val="720483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ge, light, sky&#10;&#10;Description automatically generated">
            <a:extLst>
              <a:ext uri="{FF2B5EF4-FFF2-40B4-BE49-F238E27FC236}">
                <a16:creationId xmlns:a16="http://schemas.microsoft.com/office/drawing/2014/main" id="{E88DFCD8-702D-48B7-AE13-86C8D30E190D}"/>
              </a:ext>
            </a:extLst>
          </p:cNvPr>
          <p:cNvPicPr>
            <a:picLocks noChangeAspect="1"/>
          </p:cNvPicPr>
          <p:nvPr/>
        </p:nvPicPr>
        <p:blipFill>
          <a:blip r:embed="rId2">
            <a:extLst>
              <a:ext uri="{28A0092B-C50C-407E-A947-70E740481C1C}">
                <a14:useLocalDpi xmlns:a14="http://schemas.microsoft.com/office/drawing/2010/main" val="0"/>
              </a:ext>
            </a:extLst>
          </a:blip>
          <a:srcRect l="12500" r="12500"/>
          <a:stretch>
            <a:fillRect/>
          </a:stretch>
        </p:blipFill>
        <p:spPr>
          <a:xfrm>
            <a:off x="0" y="0"/>
            <a:ext cx="9144000" cy="6858000"/>
          </a:xfrm>
          <a:prstGeom prst="rect">
            <a:avLst/>
          </a:prstGeom>
        </p:spPr>
      </p:pic>
      <p:pic>
        <p:nvPicPr>
          <p:cNvPr id="4" name="Picture 3" descr="A picture containing drawing&#10;&#10;Description automatically generated">
            <a:extLst>
              <a:ext uri="{FF2B5EF4-FFF2-40B4-BE49-F238E27FC236}">
                <a16:creationId xmlns:a16="http://schemas.microsoft.com/office/drawing/2014/main" id="{5307BC7F-313F-E31F-A4CC-2EBA0A3495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2171"/>
            <a:ext cx="9144000" cy="6393656"/>
          </a:xfrm>
          <a:prstGeom prst="rect">
            <a:avLst/>
          </a:prstGeom>
        </p:spPr>
      </p:pic>
      <p:pic>
        <p:nvPicPr>
          <p:cNvPr id="5" name="Picture 4">
            <a:extLst>
              <a:ext uri="{FF2B5EF4-FFF2-40B4-BE49-F238E27FC236}">
                <a16:creationId xmlns:a16="http://schemas.microsoft.com/office/drawing/2014/main" id="{BF1EC0A4-ECB0-2EC1-09DD-E380B3AD5978}"/>
              </a:ext>
            </a:extLst>
          </p:cNvPr>
          <p:cNvPicPr>
            <a:picLocks noChangeAspect="1"/>
          </p:cNvPicPr>
          <p:nvPr/>
        </p:nvPicPr>
        <p:blipFill>
          <a:blip r:embed="rId4"/>
          <a:stretch>
            <a:fillRect/>
          </a:stretch>
        </p:blipFill>
        <p:spPr>
          <a:xfrm>
            <a:off x="170306" y="4075106"/>
            <a:ext cx="8803387" cy="1603387"/>
          </a:xfrm>
          <a:prstGeom prst="rect">
            <a:avLst/>
          </a:prstGeom>
        </p:spPr>
      </p:pic>
    </p:spTree>
    <p:extLst>
      <p:ext uri="{BB962C8B-B14F-4D97-AF65-F5344CB8AC3E}">
        <p14:creationId xmlns:p14="http://schemas.microsoft.com/office/powerpoint/2010/main" val="3171880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C0D1C-85AE-50FD-5922-75947A62E7E5}"/>
              </a:ext>
            </a:extLst>
          </p:cNvPr>
          <p:cNvSpPr>
            <a:spLocks noGrp="1"/>
          </p:cNvSpPr>
          <p:nvPr>
            <p:ph type="title"/>
          </p:nvPr>
        </p:nvSpPr>
        <p:spPr/>
        <p:txBody>
          <a:bodyPr/>
          <a:lstStyle/>
          <a:p>
            <a:pPr>
              <a:lnSpc>
                <a:spcPct val="100000"/>
              </a:lnSpc>
            </a:pPr>
            <a:r>
              <a:rPr lang="en-US" sz="4400" b="1" kern="100" dirty="0">
                <a:effectLst/>
                <a:latin typeface="Arial" panose="020B0604020202020204" pitchFamily="34" charset="0"/>
                <a:ea typeface="Times New Roman" panose="02020603050405020304" pitchFamily="18" charset="0"/>
                <a:cs typeface="Arial" panose="020B0604020202020204" pitchFamily="34" charset="0"/>
              </a:rPr>
              <a:t>PRAYER</a:t>
            </a:r>
            <a:endParaRPr lang="en-US" dirty="0"/>
          </a:p>
        </p:txBody>
      </p:sp>
      <p:sp>
        <p:nvSpPr>
          <p:cNvPr id="3" name="Content Placeholder 2">
            <a:extLst>
              <a:ext uri="{FF2B5EF4-FFF2-40B4-BE49-F238E27FC236}">
                <a16:creationId xmlns:a16="http://schemas.microsoft.com/office/drawing/2014/main" id="{6E395EB8-4290-DEA5-DA65-EC48B47240A6}"/>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3DDDF220-4CF1-D6B2-8C79-D435AD513628}"/>
              </a:ext>
            </a:extLst>
          </p:cNvPr>
          <p:cNvPicPr>
            <a:picLocks noChangeAspect="1"/>
          </p:cNvPicPr>
          <p:nvPr/>
        </p:nvPicPr>
        <p:blipFill>
          <a:blip r:embed="rId2"/>
          <a:stretch>
            <a:fillRect/>
          </a:stretch>
        </p:blipFill>
        <p:spPr>
          <a:xfrm>
            <a:off x="-1" y="-1"/>
            <a:ext cx="9143999" cy="6858000"/>
          </a:xfrm>
          <a:prstGeom prst="rect">
            <a:avLst/>
          </a:prstGeom>
        </p:spPr>
      </p:pic>
    </p:spTree>
    <p:extLst>
      <p:ext uri="{BB962C8B-B14F-4D97-AF65-F5344CB8AC3E}">
        <p14:creationId xmlns:p14="http://schemas.microsoft.com/office/powerpoint/2010/main" val="7906796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01D3C-A1B6-E14E-9134-1DC7BA86B308}"/>
              </a:ext>
            </a:extLst>
          </p:cNvPr>
          <p:cNvSpPr>
            <a:spLocks noGrp="1"/>
          </p:cNvSpPr>
          <p:nvPr>
            <p:ph type="title"/>
          </p:nvPr>
        </p:nvSpPr>
        <p:spPr>
          <a:xfrm>
            <a:off x="0" y="0"/>
            <a:ext cx="9144001" cy="1536191"/>
          </a:xfrm>
          <a:noFill/>
        </p:spPr>
        <p:txBody>
          <a:bodyPr>
            <a:noAutofit/>
          </a:bodyPr>
          <a:lstStyle/>
          <a:p>
            <a:pPr algn="ctr">
              <a:lnSpc>
                <a:spcPct val="100000"/>
              </a:lnSpc>
            </a:pPr>
            <a:r>
              <a:rPr lang="en-US" sz="4000" b="1" dirty="0">
                <a:solidFill>
                  <a:schemeClr val="bg1"/>
                </a:solidFill>
                <a:latin typeface="Arial" panose="020B0604020202020204" pitchFamily="34" charset="0"/>
                <a:cs typeface="Arial" panose="020B0604020202020204" pitchFamily="34" charset="0"/>
              </a:rPr>
              <a:t>TONIGHT’S SERMON: </a:t>
            </a:r>
            <a:br>
              <a:rPr lang="en-US" sz="4000" b="1" dirty="0">
                <a:solidFill>
                  <a:schemeClr val="bg1"/>
                </a:solidFill>
                <a:latin typeface="Arial" panose="020B0604020202020204" pitchFamily="34" charset="0"/>
                <a:cs typeface="Arial" panose="020B0604020202020204" pitchFamily="34" charset="0"/>
              </a:rPr>
            </a:br>
            <a:r>
              <a:rPr lang="en-US" sz="4000" b="1" dirty="0">
                <a:solidFill>
                  <a:schemeClr val="bg1"/>
                </a:solidFill>
                <a:latin typeface="Arial" panose="020B0604020202020204" pitchFamily="34" charset="0"/>
                <a:cs typeface="Arial" panose="020B0604020202020204" pitchFamily="34" charset="0"/>
              </a:rPr>
              <a:t>TAKE TIME TO BE HOLY</a:t>
            </a:r>
            <a:endParaRPr lang="en-US" sz="4000" b="1" cap="all" dirty="0">
              <a:solidFill>
                <a:schemeClr val="bg1"/>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CBE00930-73F7-FE9A-DBC5-2D734A20613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1527774"/>
            <a:ext cx="9296905" cy="5330226"/>
          </a:xfrm>
          <a:prstGeom prst="rect">
            <a:avLst/>
          </a:prstGeom>
        </p:spPr>
      </p:pic>
    </p:spTree>
    <p:extLst>
      <p:ext uri="{BB962C8B-B14F-4D97-AF65-F5344CB8AC3E}">
        <p14:creationId xmlns:p14="http://schemas.microsoft.com/office/powerpoint/2010/main" val="414749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0F85D239-1AA2-4A61-A26A-155CD289143E}" vid="{1F5DF8C1-90B5-4122-8C2B-1A05E6D43FC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12363</TotalTime>
  <Words>1558</Words>
  <Application>Microsoft Office PowerPoint</Application>
  <PresentationFormat>On-screen Show (4:3)</PresentationFormat>
  <Paragraphs>63</Paragraphs>
  <Slides>24</Slides>
  <Notes>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Aptos</vt:lpstr>
      <vt:lpstr>Arial</vt:lpstr>
      <vt:lpstr>Bazooka</vt:lpstr>
      <vt:lpstr>Calibri</vt:lpstr>
      <vt:lpstr>Calibri Light</vt:lpstr>
      <vt:lpstr>Office Theme</vt:lpstr>
      <vt:lpstr>1_Office Theme</vt:lpstr>
      <vt:lpstr>PowerPoint Presentation</vt:lpstr>
      <vt:lpstr>PowerPoint Presentation</vt:lpstr>
      <vt:lpstr>PowerPoint Presentation</vt:lpstr>
      <vt:lpstr>SINGING</vt:lpstr>
      <vt:lpstr>PowerPoint Presentation</vt:lpstr>
      <vt:lpstr>CONTRIBUTION</vt:lpstr>
      <vt:lpstr>PowerPoint Presentation</vt:lpstr>
      <vt:lpstr>1 Th 1:6-8 And you became followers of us and of the Lord, having received the word in much affliction, with joy of the Holy Spirit, {7} so that you became examples to all in Macedonia and Achaia who believe. {8} For from you the word of the Lord has sounded forth, not only in Macedonia and Achaia, but also in every place, Your faith toward God has gone out, so that we do not need to say anything.</vt:lpstr>
      <vt:lpstr>PowerPoint Presentation</vt:lpstr>
      <vt:lpstr>EXAMPLES 3 BEING EXAMPLES TO  OTHER CHRISTIANS AND CHILDREN</vt:lpstr>
      <vt:lpstr>EXAMPLES TO OTHER CHRISTIANS AND CHILDREN</vt:lpstr>
      <vt:lpstr>I.   THE EXAMPLE OF  ASSEMBLING WITH THE SAINTS </vt:lpstr>
      <vt:lpstr>II.  THE EXAMPLE OF UNITY </vt:lpstr>
      <vt:lpstr>III.  THE EXAMPLE OF STEWARDSHIP - HOW ARE WE USING WHAT WE HAVE FOR GOD – TIME, MONEY, ENERGY, POSSESSIONS, ETC. </vt:lpstr>
      <vt:lpstr>IV.  THE EXAMPLE OF FELLOWSHIP - ENJOYING SPENDING TIME WITH OTHER CHRISTIANS </vt:lpstr>
      <vt:lpstr>IV.  THE EXAMPLE OF FELLOWSHIP - ENJOYING SPENDING TIME WITH OTHER CHRISTIANS </vt:lpstr>
      <vt:lpstr>V.  THE EXAMPLE IN EVANGELISM - CONCERN FOR THE LOST</vt:lpstr>
      <vt:lpstr>VI. THE EXAMPLE OF BENEVOLENCE - CARING ABOUT THE PHYSICAL NEEDS OF OTHERS  </vt:lpstr>
      <vt:lpstr>VII. THE EXAMPLE OF PUTTING GOD FIRST IN YOUR LIFE, IN ALL OF THE ABOVE, BEFORE: RECREATION, RELAXATION, WORK, CLUBS, SPORTS, FAMILY, SELF. REALLY PUTTING GOD FIRST. </vt:lpstr>
      <vt:lpstr>'TWAS A SHEEP</vt:lpstr>
      <vt:lpstr>'TWAS A SHEEP</vt:lpstr>
      <vt:lpstr>PowerPoint Presentation</vt:lpstr>
      <vt:lpstr>PRAYER</vt:lpstr>
      <vt:lpstr>TONIGHT’S SERMON:  TAKE TIME TO BE HOLY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Larry Pasley</dc:creator>
  <cp:lastModifiedBy>Larry Pasley</cp:lastModifiedBy>
  <cp:revision>3</cp:revision>
  <dcterms:created xsi:type="dcterms:W3CDTF">2021-03-15T23:58:02Z</dcterms:created>
  <dcterms:modified xsi:type="dcterms:W3CDTF">2026-09-28T20:36:11Z</dcterms:modified>
</cp:coreProperties>
</file>