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3">
  <p:sldMasterIdLst>
    <p:sldMasterId id="2147483660" r:id="rId1"/>
    <p:sldMasterId id="2147483673" r:id="rId2"/>
  </p:sldMasterIdLst>
  <p:notesMasterIdLst>
    <p:notesMasterId r:id="rId28"/>
  </p:notesMasterIdLst>
  <p:sldIdLst>
    <p:sldId id="425" r:id="rId3"/>
    <p:sldId id="283" r:id="rId4"/>
    <p:sldId id="493" r:id="rId5"/>
    <p:sldId id="376" r:id="rId6"/>
    <p:sldId id="291" r:id="rId7"/>
    <p:sldId id="434" r:id="rId8"/>
    <p:sldId id="508" r:id="rId9"/>
    <p:sldId id="531" r:id="rId10"/>
    <p:sldId id="523" r:id="rId11"/>
    <p:sldId id="532" r:id="rId12"/>
    <p:sldId id="539" r:id="rId13"/>
    <p:sldId id="540" r:id="rId14"/>
    <p:sldId id="541" r:id="rId15"/>
    <p:sldId id="538" r:id="rId16"/>
    <p:sldId id="542" r:id="rId17"/>
    <p:sldId id="537" r:id="rId18"/>
    <p:sldId id="543" r:id="rId19"/>
    <p:sldId id="536" r:id="rId20"/>
    <p:sldId id="544" r:id="rId21"/>
    <p:sldId id="535" r:id="rId22"/>
    <p:sldId id="534" r:id="rId23"/>
    <p:sldId id="533" r:id="rId24"/>
    <p:sldId id="290" r:id="rId25"/>
    <p:sldId id="507" r:id="rId26"/>
    <p:sldId id="485" r:id="rId27"/>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60000"/>
    <a:srgbClr val="100000"/>
    <a:srgbClr val="2C2C2C"/>
    <a:srgbClr val="31007A"/>
    <a:srgbClr val="070000"/>
    <a:srgbClr val="84520C"/>
    <a:srgbClr val="0000CC"/>
    <a:srgbClr val="660033"/>
    <a:srgbClr val="17003A"/>
    <a:srgbClr val="1F004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4580" autoAdjust="0"/>
    <p:restoredTop sz="86410" autoAdjust="0"/>
  </p:normalViewPr>
  <p:slideViewPr>
    <p:cSldViewPr snapToGrid="0">
      <p:cViewPr varScale="1">
        <p:scale>
          <a:sx n="75" d="100"/>
          <a:sy n="75" d="100"/>
        </p:scale>
        <p:origin x="1272" y="78"/>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6954"/>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microsoft.com/office/2016/11/relationships/changesInfo" Target="changesInfos/changesInfo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viewProps" Target="viewProps.xml"/><Relationship Id="rId8" Type="http://schemas.openxmlformats.org/officeDocument/2006/relationships/slide" Target="slides/slide6.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arry Pasley" userId="4210087c675e610f" providerId="LiveId" clId="{E1E67E0E-F8CC-4AEA-933B-B7517B03CDDD}"/>
    <pc:docChg chg="custSel modSld">
      <pc:chgData name="Larry Pasley" userId="4210087c675e610f" providerId="LiveId" clId="{E1E67E0E-F8CC-4AEA-933B-B7517B03CDDD}" dt="2026-10-01T20:49:16.027" v="2" actId="20577"/>
      <pc:docMkLst>
        <pc:docMk/>
      </pc:docMkLst>
      <pc:sldChg chg="modSp mod">
        <pc:chgData name="Larry Pasley" userId="4210087c675e610f" providerId="LiveId" clId="{E1E67E0E-F8CC-4AEA-933B-B7517B03CDDD}" dt="2026-10-01T20:49:16.027" v="2" actId="20577"/>
        <pc:sldMkLst>
          <pc:docMk/>
          <pc:sldMk cId="1620970593" sldId="541"/>
        </pc:sldMkLst>
        <pc:spChg chg="mod">
          <ac:chgData name="Larry Pasley" userId="4210087c675e610f" providerId="LiveId" clId="{E1E67E0E-F8CC-4AEA-933B-B7517B03CDDD}" dt="2026-10-01T20:49:16.027" v="2" actId="20577"/>
          <ac:spMkLst>
            <pc:docMk/>
            <pc:sldMk cId="1620970593" sldId="541"/>
            <ac:spMk id="3" creationId="{B5FCF678-9F92-F65E-DBE4-EEC98C618B6A}"/>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3984E85-DAE7-473F-B013-D76DDA0798DC}" type="datetimeFigureOut">
              <a:rPr lang="en-US" smtClean="0"/>
              <a:t>10/5/2026</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490FFAB-2CAE-4E7B-B1BF-7E4BD00F76D5}" type="slidenum">
              <a:rPr lang="en-US" smtClean="0"/>
              <a:t>‹#›</a:t>
            </a:fld>
            <a:endParaRPr lang="en-US"/>
          </a:p>
        </p:txBody>
      </p:sp>
    </p:spTree>
    <p:extLst>
      <p:ext uri="{BB962C8B-B14F-4D97-AF65-F5344CB8AC3E}">
        <p14:creationId xmlns:p14="http://schemas.microsoft.com/office/powerpoint/2010/main" val="42379181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Slide Image Placeholder 1">
            <a:extLst>
              <a:ext uri="{FF2B5EF4-FFF2-40B4-BE49-F238E27FC236}">
                <a16:creationId xmlns:a16="http://schemas.microsoft.com/office/drawing/2014/main" id="{80A30491-E474-44C0-AFC9-A27A5448F5D6}"/>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9" name="Notes Placeholder 2">
            <a:extLst>
              <a:ext uri="{FF2B5EF4-FFF2-40B4-BE49-F238E27FC236}">
                <a16:creationId xmlns:a16="http://schemas.microsoft.com/office/drawing/2014/main" id="{8F8F5A7F-B821-40D9-97F6-9B75BE34E01D}"/>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4100" name="Slide Number Placeholder 3">
            <a:extLst>
              <a:ext uri="{FF2B5EF4-FFF2-40B4-BE49-F238E27FC236}">
                <a16:creationId xmlns:a16="http://schemas.microsoft.com/office/drawing/2014/main" id="{BB1EA055-5EFC-4F75-8213-ECDA94C87760}"/>
              </a:ext>
            </a:extLst>
          </p:cNvPr>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3965256F-3AF7-42B0-A79F-99AC9B3437E1}" type="slidenum">
              <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a:t>
            </a:fld>
            <a:endPar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8392498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490FFAB-2CAE-4E7B-B1BF-7E4BD00F76D5}" type="slidenum">
              <a:rPr lang="en-US" smtClean="0"/>
              <a:t>7</a:t>
            </a:fld>
            <a:endParaRPr lang="en-US"/>
          </a:p>
        </p:txBody>
      </p:sp>
    </p:spTree>
    <p:extLst>
      <p:ext uri="{BB962C8B-B14F-4D97-AF65-F5344CB8AC3E}">
        <p14:creationId xmlns:p14="http://schemas.microsoft.com/office/powerpoint/2010/main" val="128985530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490FFAB-2CAE-4E7B-B1BF-7E4BD00F76D5}" type="slidenum">
              <a:rPr lang="en-US" smtClean="0"/>
              <a:t>25</a:t>
            </a:fld>
            <a:endParaRPr lang="en-US"/>
          </a:p>
        </p:txBody>
      </p:sp>
    </p:spTree>
    <p:extLst>
      <p:ext uri="{BB962C8B-B14F-4D97-AF65-F5344CB8AC3E}">
        <p14:creationId xmlns:p14="http://schemas.microsoft.com/office/powerpoint/2010/main" val="72179470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325563"/>
          </a:xfrm>
        </p:spPr>
        <p:txBody>
          <a:bodyPr/>
          <a:lstStyle>
            <a:lvl1pPr algn="ctr">
              <a:defRPr b="1" i="0" baseline="0">
                <a:latin typeface="Arial" panose="020B0604020202020204" pitchFamily="34" charset="0"/>
              </a:defRPr>
            </a:lvl1pPr>
          </a:lstStyle>
          <a:p>
            <a:r>
              <a:rPr lang="en-US"/>
              <a:t>Click to edit Master title style</a:t>
            </a:r>
          </a:p>
        </p:txBody>
      </p:sp>
      <p:sp>
        <p:nvSpPr>
          <p:cNvPr id="3" name="Content Placeholder 2"/>
          <p:cNvSpPr>
            <a:spLocks noGrp="1"/>
          </p:cNvSpPr>
          <p:nvPr>
            <p:ph idx="1"/>
          </p:nvPr>
        </p:nvSpPr>
        <p:spPr>
          <a:xfrm>
            <a:off x="220337" y="1123720"/>
            <a:ext cx="8923663" cy="5734279"/>
          </a:xfrm>
          <a:prstGeom prst="rect">
            <a:avLst/>
          </a:prstGeom>
        </p:spPr>
        <p:txBody>
          <a:bodyPr>
            <a:normAutofit/>
          </a:bodyPr>
          <a:lstStyle>
            <a:lvl1pPr>
              <a:defRPr sz="3200" b="1" i="0" baseline="0">
                <a:latin typeface="Arial" panose="020B0604020202020204" pitchFamily="34" charset="0"/>
              </a:defRPr>
            </a:lvl1pPr>
            <a:lvl2pPr>
              <a:defRPr sz="3200" b="1" i="0" baseline="0">
                <a:latin typeface="Arial" panose="020B0604020202020204" pitchFamily="34" charset="0"/>
              </a:defRPr>
            </a:lvl2pPr>
            <a:lvl3pPr>
              <a:defRPr sz="3200" b="1" i="0" baseline="0">
                <a:latin typeface="Arial" panose="020B0604020202020204" pitchFamily="34" charset="0"/>
              </a:defRPr>
            </a:lvl3pPr>
            <a:lvl4pPr>
              <a:defRPr sz="3200" b="1" i="0" baseline="0">
                <a:latin typeface="Arial" panose="020B0604020202020204" pitchFamily="34" charset="0"/>
              </a:defRPr>
            </a:lvl4pPr>
            <a:lvl5pPr>
              <a:defRPr sz="3200" b="1" i="0" baseline="0">
                <a:latin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590127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325563"/>
          </a:xfrm>
        </p:spPr>
        <p:txBody>
          <a:bodyPr/>
          <a:lstStyle>
            <a:lvl1pPr algn="ctr">
              <a:defRPr b="1" i="0" baseline="0">
                <a:latin typeface="Arial" panose="020B0604020202020204" pitchFamily="34" charset="0"/>
              </a:defRPr>
            </a:lvl1pPr>
          </a:lstStyle>
          <a:p>
            <a:r>
              <a:rPr lang="en-US"/>
              <a:t>Click to edit Master title style</a:t>
            </a:r>
          </a:p>
        </p:txBody>
      </p:sp>
      <p:sp>
        <p:nvSpPr>
          <p:cNvPr id="3" name="Content Placeholder 2"/>
          <p:cNvSpPr>
            <a:spLocks noGrp="1"/>
          </p:cNvSpPr>
          <p:nvPr>
            <p:ph idx="1"/>
          </p:nvPr>
        </p:nvSpPr>
        <p:spPr>
          <a:xfrm>
            <a:off x="220337" y="1123720"/>
            <a:ext cx="8923663" cy="5734279"/>
          </a:xfrm>
          <a:prstGeom prst="rect">
            <a:avLst/>
          </a:prstGeom>
        </p:spPr>
        <p:txBody>
          <a:bodyPr>
            <a:normAutofit/>
          </a:bodyPr>
          <a:lstStyle>
            <a:lvl1pPr>
              <a:defRPr sz="3200" b="1" i="0" baseline="0">
                <a:latin typeface="Arial" panose="020B0604020202020204" pitchFamily="34" charset="0"/>
              </a:defRPr>
            </a:lvl1pPr>
            <a:lvl2pPr>
              <a:defRPr sz="3200" b="1" i="0" baseline="0">
                <a:latin typeface="Arial" panose="020B0604020202020204" pitchFamily="34" charset="0"/>
              </a:defRPr>
            </a:lvl2pPr>
            <a:lvl3pPr>
              <a:defRPr sz="3200" b="1" i="0" baseline="0">
                <a:latin typeface="Arial" panose="020B0604020202020204" pitchFamily="34" charset="0"/>
              </a:defRPr>
            </a:lvl3pPr>
            <a:lvl4pPr>
              <a:defRPr sz="3200" b="1" i="0" baseline="0">
                <a:latin typeface="Arial" panose="020B0604020202020204" pitchFamily="34" charset="0"/>
              </a:defRPr>
            </a:lvl4pPr>
            <a:lvl5pPr>
              <a:defRPr sz="3200" b="1" i="0" baseline="0">
                <a:latin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4885574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623888" y="4589464"/>
            <a:ext cx="7886700" cy="1500187"/>
          </a:xfrm>
          <a:prstGeom prst="rect">
            <a:avLst/>
          </a:prstGeo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DE96F128-732F-4F50-9BB8-1FC606CCD1EE}" type="datetimeFigureOut">
              <a:rPr lang="en-US" smtClean="0"/>
              <a:t>10/5/2026</a:t>
            </a:fld>
            <a:endParaRPr lang="en-US"/>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p>
            <a:fld id="{3CF97A22-9AE2-4284-A218-9A8465B981D3}" type="slidenum">
              <a:rPr lang="en-US" smtClean="0"/>
              <a:t>‹#›</a:t>
            </a:fld>
            <a:endParaRPr lang="en-US"/>
          </a:p>
        </p:txBody>
      </p:sp>
    </p:spTree>
    <p:extLst>
      <p:ext uri="{BB962C8B-B14F-4D97-AF65-F5344CB8AC3E}">
        <p14:creationId xmlns:p14="http://schemas.microsoft.com/office/powerpoint/2010/main" val="12836780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862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29150" y="1825625"/>
            <a:ext cx="38862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DE96F128-732F-4F50-9BB8-1FC606CCD1EE}" type="datetimeFigureOut">
              <a:rPr lang="en-US" smtClean="0"/>
              <a:t>10/5/2026</a:t>
            </a:fld>
            <a:endParaRPr lang="en-US"/>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457950" y="6356351"/>
            <a:ext cx="2057400" cy="365125"/>
          </a:xfrm>
          <a:prstGeom prst="rect">
            <a:avLst/>
          </a:prstGeom>
        </p:spPr>
        <p:txBody>
          <a:bodyPr/>
          <a:lstStyle/>
          <a:p>
            <a:fld id="{3CF97A22-9AE2-4284-A218-9A8465B981D3}" type="slidenum">
              <a:rPr lang="en-US" smtClean="0"/>
              <a:t>‹#›</a:t>
            </a:fld>
            <a:endParaRPr lang="en-US"/>
          </a:p>
        </p:txBody>
      </p:sp>
    </p:spTree>
    <p:extLst>
      <p:ext uri="{BB962C8B-B14F-4D97-AF65-F5344CB8AC3E}">
        <p14:creationId xmlns:p14="http://schemas.microsoft.com/office/powerpoint/2010/main" val="25444930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p:cNvSpPr>
            <a:spLocks noGrp="1"/>
          </p:cNvSpPr>
          <p:nvPr>
            <p:ph type="body" idx="1"/>
          </p:nvPr>
        </p:nvSpPr>
        <p:spPr>
          <a:xfrm>
            <a:off x="629842" y="1681163"/>
            <a:ext cx="3868340"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391"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628650" y="6356351"/>
            <a:ext cx="2057400" cy="365125"/>
          </a:xfrm>
          <a:prstGeom prst="rect">
            <a:avLst/>
          </a:prstGeom>
        </p:spPr>
        <p:txBody>
          <a:bodyPr/>
          <a:lstStyle/>
          <a:p>
            <a:fld id="{DE96F128-732F-4F50-9BB8-1FC606CCD1EE}" type="datetimeFigureOut">
              <a:rPr lang="en-US" smtClean="0"/>
              <a:t>10/5/2026</a:t>
            </a:fld>
            <a:endParaRPr lang="en-US"/>
          </a:p>
        </p:txBody>
      </p:sp>
      <p:sp>
        <p:nvSpPr>
          <p:cNvPr id="8" name="Footer Placeholder 7"/>
          <p:cNvSpPr>
            <a:spLocks noGrp="1"/>
          </p:cNvSpPr>
          <p:nvPr>
            <p:ph type="ftr" sz="quarter" idx="11"/>
          </p:nvPr>
        </p:nvSpPr>
        <p:spPr>
          <a:xfrm>
            <a:off x="3028950" y="6356351"/>
            <a:ext cx="3086100" cy="365125"/>
          </a:xfrm>
          <a:prstGeom prst="rect">
            <a:avLst/>
          </a:prstGeom>
        </p:spPr>
        <p:txBody>
          <a:bodyPr/>
          <a:lstStyle/>
          <a:p>
            <a:endParaRPr lang="en-US"/>
          </a:p>
        </p:txBody>
      </p:sp>
      <p:sp>
        <p:nvSpPr>
          <p:cNvPr id="9" name="Slide Number Placeholder 8"/>
          <p:cNvSpPr>
            <a:spLocks noGrp="1"/>
          </p:cNvSpPr>
          <p:nvPr>
            <p:ph type="sldNum" sz="quarter" idx="12"/>
          </p:nvPr>
        </p:nvSpPr>
        <p:spPr>
          <a:xfrm>
            <a:off x="6457950" y="6356351"/>
            <a:ext cx="2057400" cy="365125"/>
          </a:xfrm>
          <a:prstGeom prst="rect">
            <a:avLst/>
          </a:prstGeom>
        </p:spPr>
        <p:txBody>
          <a:bodyPr/>
          <a:lstStyle/>
          <a:p>
            <a:fld id="{3CF97A22-9AE2-4284-A218-9A8465B981D3}" type="slidenum">
              <a:rPr lang="en-US" smtClean="0"/>
              <a:t>‹#›</a:t>
            </a:fld>
            <a:endParaRPr lang="en-US"/>
          </a:p>
        </p:txBody>
      </p:sp>
    </p:spTree>
    <p:extLst>
      <p:ext uri="{BB962C8B-B14F-4D97-AF65-F5344CB8AC3E}">
        <p14:creationId xmlns:p14="http://schemas.microsoft.com/office/powerpoint/2010/main" val="25002339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28650" y="6356351"/>
            <a:ext cx="2057400" cy="365125"/>
          </a:xfrm>
          <a:prstGeom prst="rect">
            <a:avLst/>
          </a:prstGeom>
        </p:spPr>
        <p:txBody>
          <a:bodyPr/>
          <a:lstStyle/>
          <a:p>
            <a:fld id="{DE96F128-732F-4F50-9BB8-1FC606CCD1EE}" type="datetimeFigureOut">
              <a:rPr lang="en-US" smtClean="0"/>
              <a:t>10/5/2026</a:t>
            </a:fld>
            <a:endParaRPr lang="en-US"/>
          </a:p>
        </p:txBody>
      </p:sp>
      <p:sp>
        <p:nvSpPr>
          <p:cNvPr id="3" name="Footer Placeholder 2"/>
          <p:cNvSpPr>
            <a:spLocks noGrp="1"/>
          </p:cNvSpPr>
          <p:nvPr>
            <p:ph type="ftr" sz="quarter" idx="11"/>
          </p:nvPr>
        </p:nvSpPr>
        <p:spPr>
          <a:xfrm>
            <a:off x="3028950" y="6356351"/>
            <a:ext cx="3086100" cy="365125"/>
          </a:xfrm>
          <a:prstGeom prst="rect">
            <a:avLst/>
          </a:prstGeom>
        </p:spPr>
        <p:txBody>
          <a:bodyPr/>
          <a:lstStyle/>
          <a:p>
            <a:endParaRPr lang="en-US"/>
          </a:p>
        </p:txBody>
      </p:sp>
      <p:sp>
        <p:nvSpPr>
          <p:cNvPr id="4" name="Slide Number Placeholder 3"/>
          <p:cNvSpPr>
            <a:spLocks noGrp="1"/>
          </p:cNvSpPr>
          <p:nvPr>
            <p:ph type="sldNum" sz="quarter" idx="12"/>
          </p:nvPr>
        </p:nvSpPr>
        <p:spPr>
          <a:xfrm>
            <a:off x="6457950" y="6356351"/>
            <a:ext cx="2057400" cy="365125"/>
          </a:xfrm>
          <a:prstGeom prst="rect">
            <a:avLst/>
          </a:prstGeom>
        </p:spPr>
        <p:txBody>
          <a:bodyPr/>
          <a:lstStyle/>
          <a:p>
            <a:fld id="{3CF97A22-9AE2-4284-A218-9A8465B981D3}" type="slidenum">
              <a:rPr lang="en-US" smtClean="0"/>
              <a:t>‹#›</a:t>
            </a:fld>
            <a:endParaRPr lang="en-US"/>
          </a:p>
        </p:txBody>
      </p:sp>
    </p:spTree>
    <p:extLst>
      <p:ext uri="{BB962C8B-B14F-4D97-AF65-F5344CB8AC3E}">
        <p14:creationId xmlns:p14="http://schemas.microsoft.com/office/powerpoint/2010/main" val="12297407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3887391" y="987426"/>
            <a:ext cx="462915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29841" y="2057400"/>
            <a:ext cx="2949178"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DE96F128-732F-4F50-9BB8-1FC606CCD1EE}" type="datetimeFigureOut">
              <a:rPr lang="en-US" smtClean="0"/>
              <a:t>10/5/2026</a:t>
            </a:fld>
            <a:endParaRPr lang="en-US"/>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457950" y="6356351"/>
            <a:ext cx="2057400" cy="365125"/>
          </a:xfrm>
          <a:prstGeom prst="rect">
            <a:avLst/>
          </a:prstGeom>
        </p:spPr>
        <p:txBody>
          <a:bodyPr/>
          <a:lstStyle/>
          <a:p>
            <a:fld id="{3CF97A22-9AE2-4284-A218-9A8465B981D3}" type="slidenum">
              <a:rPr lang="en-US" smtClean="0"/>
              <a:t>‹#›</a:t>
            </a:fld>
            <a:endParaRPr lang="en-US"/>
          </a:p>
        </p:txBody>
      </p:sp>
    </p:spTree>
    <p:extLst>
      <p:ext uri="{BB962C8B-B14F-4D97-AF65-F5344CB8AC3E}">
        <p14:creationId xmlns:p14="http://schemas.microsoft.com/office/powerpoint/2010/main" val="42557476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3887391" y="987426"/>
            <a:ext cx="4629150" cy="4873625"/>
          </a:xfrm>
          <a:prstGeom prst="rect">
            <a:avLst/>
          </a:prstGeo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629841" y="2057400"/>
            <a:ext cx="2949178"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DE96F128-732F-4F50-9BB8-1FC606CCD1EE}" type="datetimeFigureOut">
              <a:rPr lang="en-US" smtClean="0"/>
              <a:t>10/5/2026</a:t>
            </a:fld>
            <a:endParaRPr lang="en-US"/>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457950" y="6356351"/>
            <a:ext cx="2057400" cy="365125"/>
          </a:xfrm>
          <a:prstGeom prst="rect">
            <a:avLst/>
          </a:prstGeom>
        </p:spPr>
        <p:txBody>
          <a:bodyPr/>
          <a:lstStyle/>
          <a:p>
            <a:fld id="{3CF97A22-9AE2-4284-A218-9A8465B981D3}" type="slidenum">
              <a:rPr lang="en-US" smtClean="0"/>
              <a:t>‹#›</a:t>
            </a:fld>
            <a:endParaRPr lang="en-US"/>
          </a:p>
        </p:txBody>
      </p:sp>
    </p:spTree>
    <p:extLst>
      <p:ext uri="{BB962C8B-B14F-4D97-AF65-F5344CB8AC3E}">
        <p14:creationId xmlns:p14="http://schemas.microsoft.com/office/powerpoint/2010/main" val="28302882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a:xfrm>
            <a:off x="231354" y="1145754"/>
            <a:ext cx="8912646" cy="5712246"/>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DE96F128-732F-4F50-9BB8-1FC606CCD1EE}" type="datetimeFigureOut">
              <a:rPr lang="en-US" smtClean="0"/>
              <a:t>10/5/2026</a:t>
            </a:fld>
            <a:endParaRPr lang="en-US"/>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p>
            <a:fld id="{3CF97A22-9AE2-4284-A218-9A8465B981D3}" type="slidenum">
              <a:rPr lang="en-US" smtClean="0"/>
              <a:t>‹#›</a:t>
            </a:fld>
            <a:endParaRPr lang="en-US"/>
          </a:p>
        </p:txBody>
      </p:sp>
    </p:spTree>
    <p:extLst>
      <p:ext uri="{BB962C8B-B14F-4D97-AF65-F5344CB8AC3E}">
        <p14:creationId xmlns:p14="http://schemas.microsoft.com/office/powerpoint/2010/main" val="22249128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365125"/>
            <a:ext cx="5800725" cy="58118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DE96F128-732F-4F50-9BB8-1FC606CCD1EE}" type="datetimeFigureOut">
              <a:rPr lang="en-US" smtClean="0"/>
              <a:t>10/5/2026</a:t>
            </a:fld>
            <a:endParaRPr lang="en-US"/>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p>
            <a:fld id="{3CF97A22-9AE2-4284-A218-9A8465B981D3}" type="slidenum">
              <a:rPr lang="en-US" smtClean="0"/>
              <a:t>‹#›</a:t>
            </a:fld>
            <a:endParaRPr lang="en-US"/>
          </a:p>
        </p:txBody>
      </p:sp>
    </p:spTree>
    <p:extLst>
      <p:ext uri="{BB962C8B-B14F-4D97-AF65-F5344CB8AC3E}">
        <p14:creationId xmlns:p14="http://schemas.microsoft.com/office/powerpoint/2010/main" val="249353046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1B27A87D-6A80-4A43-B337-C59233659EAF}"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10/5/2026</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Footer Placeholder 2"/>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Slide Number Placeholder 3"/>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3024ED8-BA85-424A-B34E-254D9CCD0148}"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9432742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1B27A87D-6A80-4A43-B337-C59233659EAF}"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10/5/2026</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Footer Placeholder 3"/>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3024ED8-BA85-424A-B34E-254D9CCD0148}"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5246028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1B27A87D-6A80-4A43-B337-C59233659EAF}"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10/5/2026</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3024ED8-BA85-424A-B34E-254D9CCD0148}"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302093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slideLayout" Target="../slideLayouts/slideLayout12.xml"/><Relationship Id="rId1" Type="http://schemas.openxmlformats.org/officeDocument/2006/relationships/slideLayout" Target="../slideLayouts/slideLayout11.xml"/><Relationship Id="rId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1325563"/>
          </a:xfrm>
          <a:prstGeom prst="rect">
            <a:avLst/>
          </a:prstGeom>
        </p:spPr>
        <p:txBody>
          <a:bodyPr vert="horz" lIns="91440" tIns="45720" rIns="91440" bIns="45720" rtlCol="0" anchor="ctr">
            <a:normAutofit/>
          </a:bodyPr>
          <a:lstStyle/>
          <a:p>
            <a:r>
              <a:rPr lang="en-US"/>
              <a:t>Click to edit Master title style</a:t>
            </a:r>
          </a:p>
        </p:txBody>
      </p:sp>
    </p:spTree>
    <p:extLst>
      <p:ext uri="{BB962C8B-B14F-4D97-AF65-F5344CB8AC3E}">
        <p14:creationId xmlns:p14="http://schemas.microsoft.com/office/powerpoint/2010/main" val="915205747"/>
      </p:ext>
    </p:extLst>
  </p:cSld>
  <p:clrMap bg1="lt1" tx1="dk1" bg2="lt2" tx2="dk2" accent1="accent1" accent2="accent2" accent3="accent3" accent4="accent4" accent5="accent5" accent6="accent6" hlink="hlink" folHlink="folHlink"/>
  <p:sldLayoutIdLst>
    <p:sldLayoutId id="2147483662" r:id="rId1"/>
    <p:sldLayoutId id="2147483672" r:id="rId2"/>
    <p:sldLayoutId id="2147483663" r:id="rId3"/>
    <p:sldLayoutId id="2147483664" r:id="rId4"/>
    <p:sldLayoutId id="2147483665" r:id="rId5"/>
    <p:sldLayoutId id="2147483667" r:id="rId6"/>
    <p:sldLayoutId id="2147483668" r:id="rId7"/>
    <p:sldLayoutId id="2147483669" r:id="rId8"/>
    <p:sldLayoutId id="2147483670" r:id="rId9"/>
    <p:sldLayoutId id="2147483671" r:id="rId10"/>
  </p:sldLayoutIdLst>
  <p:txStyles>
    <p:titleStyle>
      <a:lvl1pPr algn="ctr" defTabSz="914400" rtl="0" eaLnBrk="1" latinLnBrk="0" hangingPunct="1">
        <a:lnSpc>
          <a:spcPct val="90000"/>
        </a:lnSpc>
        <a:spcBef>
          <a:spcPct val="0"/>
        </a:spcBef>
        <a:buNone/>
        <a:defRPr sz="4400" b="1" i="0" kern="1200" baseline="0">
          <a:solidFill>
            <a:schemeClr val="tx1"/>
          </a:solidFill>
          <a:latin typeface="Arial" panose="020B0604020202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3200" b="1" i="0" kern="1200" baseline="0">
          <a:solidFill>
            <a:schemeClr val="tx1"/>
          </a:solidFill>
          <a:latin typeface="Arial" panose="020B0604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3200" b="1" i="0" kern="1200" baseline="0">
          <a:solidFill>
            <a:schemeClr val="tx1"/>
          </a:solidFill>
          <a:latin typeface="Arial" panose="020B0604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3200" b="1" i="0" kern="1200" baseline="0">
          <a:solidFill>
            <a:schemeClr val="tx1"/>
          </a:solidFill>
          <a:latin typeface="Arial" panose="020B0604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3200" b="1" i="0" kern="1200" baseline="0">
          <a:solidFill>
            <a:schemeClr val="tx1"/>
          </a:solidFill>
          <a:latin typeface="Arial" panose="020B0604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3200" b="1" i="0" kern="1200" baseline="0">
          <a:solidFill>
            <a:schemeClr val="tx1"/>
          </a:solidFill>
          <a:latin typeface="Arial" panose="020B06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B27A87D-6A80-4A43-B337-C59233659EAF}" type="datetimeFigureOut">
              <a:rPr lang="en-US" smtClean="0"/>
              <a:t>10/5/2026</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3024ED8-BA85-424A-B34E-254D9CCD0148}" type="slidenum">
              <a:rPr lang="en-US" smtClean="0"/>
              <a:t>‹#›</a:t>
            </a:fld>
            <a:endParaRPr lang="en-US"/>
          </a:p>
        </p:txBody>
      </p:sp>
    </p:spTree>
    <p:extLst>
      <p:ext uri="{BB962C8B-B14F-4D97-AF65-F5344CB8AC3E}">
        <p14:creationId xmlns:p14="http://schemas.microsoft.com/office/powerpoint/2010/main" val="4065480260"/>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3.xml"/><Relationship Id="rId4" Type="http://schemas.openxmlformats.org/officeDocument/2006/relationships/hyperlink" Target="https://www.stock-free.org/grape-grapes-large-grapes-harvest-blue-grapes.html" TargetMode="Externa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1.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1.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1.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12.xml"/><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hyperlink" Target="https://plainbibleteaching.com/2024/08/14/how-much-time-should-we-spend-on-the-lords-supper/" TargetMode="External"/><Relationship Id="rId2" Type="http://schemas.openxmlformats.org/officeDocument/2006/relationships/image" Target="../media/image9.jpg"/><Relationship Id="rId1" Type="http://schemas.openxmlformats.org/officeDocument/2006/relationships/slideLayout" Target="../slideLayouts/slideLayout2.xml"/><Relationship Id="rId5" Type="http://schemas.openxmlformats.org/officeDocument/2006/relationships/hyperlink" Target="https://www.publicdomainpictures.net/en/view-image.php?image=38930&amp;picture=church-plate" TargetMode="External"/><Relationship Id="rId4" Type="http://schemas.openxmlformats.org/officeDocument/2006/relationships/image" Target="../media/image10.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11.xml"/><Relationship Id="rId4" Type="http://schemas.openxmlformats.org/officeDocument/2006/relationships/image" Target="../media/image8.png"/></Relationships>
</file>

<file path=ppt/slides/_rels/slide2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xml"/><Relationship Id="rId1" Type="http://schemas.openxmlformats.org/officeDocument/2006/relationships/slideLayout" Target="../slideLayouts/slideLayout12.xml"/><Relationship Id="rId4" Type="http://schemas.openxmlformats.org/officeDocument/2006/relationships/hyperlink" Target="https://openclipart.org/detail/244854/"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054" name="TextBox 5">
            <a:extLst>
              <a:ext uri="{FF2B5EF4-FFF2-40B4-BE49-F238E27FC236}">
                <a16:creationId xmlns:a16="http://schemas.microsoft.com/office/drawing/2014/main" id="{F1144962-7E55-4138-B559-0999E85A85AC}"/>
              </a:ext>
            </a:extLst>
          </p:cNvPr>
          <p:cNvSpPr txBox="1">
            <a:spLocks noChangeArrowheads="1"/>
          </p:cNvSpPr>
          <p:nvPr/>
        </p:nvSpPr>
        <p:spPr bwMode="auto">
          <a:xfrm>
            <a:off x="8627" y="6137246"/>
            <a:ext cx="9144000" cy="707886"/>
          </a:xfrm>
          <a:prstGeom prst="rect">
            <a:avLst/>
          </a:prstGeom>
          <a:solidFill>
            <a:schemeClr val="tx1">
              <a:alpha val="39000"/>
            </a:schemeClr>
          </a:solidFill>
          <a:ln w="9525">
            <a:noFill/>
            <a:miter lim="800000"/>
            <a:headEnd/>
            <a:tailEnd/>
          </a:ln>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4000" b="1" i="0" u="none" strike="noStrike" kern="1100" cap="none" spc="50" normalizeH="0" baseline="0" noProof="0">
                <a:ln w="9525" cmpd="sng">
                  <a:solidFill>
                    <a:schemeClr val="bg1"/>
                  </a:solidFill>
                  <a:prstDash val="solid"/>
                </a:ln>
                <a:solidFill>
                  <a:srgbClr val="FFFF00"/>
                </a:solidFill>
                <a:effectLst>
                  <a:glow rad="38100">
                    <a:srgbClr val="4472C4">
                      <a:alpha val="40000"/>
                    </a:srgbClr>
                  </a:glow>
                </a:effectLst>
                <a:uLnTx/>
                <a:uFillTx/>
                <a:latin typeface="Bazooka" pitchFamily="2" charset="0"/>
                <a:ea typeface="+mn-ea"/>
                <a:cs typeface="+mn-cs"/>
              </a:rPr>
              <a:t>PLEASE TURN OFF CELLPHONES</a:t>
            </a:r>
          </a:p>
        </p:txBody>
      </p:sp>
      <p:sp>
        <p:nvSpPr>
          <p:cNvPr id="8" name="Rectangle 7">
            <a:extLst>
              <a:ext uri="{FF2B5EF4-FFF2-40B4-BE49-F238E27FC236}">
                <a16:creationId xmlns:a16="http://schemas.microsoft.com/office/drawing/2014/main" id="{48E83C1B-51F2-4C54-BFE8-59DACB5F4871}"/>
              </a:ext>
            </a:extLst>
          </p:cNvPr>
          <p:cNvSpPr/>
          <p:nvPr/>
        </p:nvSpPr>
        <p:spPr>
          <a:xfrm>
            <a:off x="0" y="12868"/>
            <a:ext cx="9135373" cy="1323439"/>
          </a:xfrm>
          <a:prstGeom prst="rect">
            <a:avLst/>
          </a:prstGeom>
          <a:solidFill>
            <a:schemeClr val="tx1">
              <a:alpha val="42000"/>
            </a:schemeClr>
          </a:solidFill>
        </p:spPr>
        <p:txBody>
          <a:bodyPr wrap="squar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4000" b="1" i="0" u="none" strike="noStrike" kern="1100" cap="none" spc="50" normalizeH="0" baseline="0" noProof="0">
                <a:ln w="9525" cmpd="sng">
                  <a:solidFill>
                    <a:schemeClr val="bg1"/>
                  </a:solidFill>
                  <a:prstDash val="solid"/>
                </a:ln>
                <a:solidFill>
                  <a:srgbClr val="FFFF00"/>
                </a:solidFill>
                <a:effectLst>
                  <a:glow rad="38100">
                    <a:srgbClr val="4472C4">
                      <a:alpha val="40000"/>
                    </a:srgbClr>
                  </a:glow>
                </a:effectLst>
                <a:uLnTx/>
                <a:uFillTx/>
                <a:latin typeface="Bazooka" pitchFamily="2" charset="0"/>
                <a:ea typeface="+mn-ea"/>
                <a:cs typeface="+mn-cs"/>
              </a:rPr>
              <a:t>WELCOME TO THE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4000" b="1" i="0" u="none" strike="noStrike" kern="1100" cap="none" spc="50" normalizeH="0" baseline="0" noProof="0">
                <a:ln w="9525" cmpd="sng">
                  <a:solidFill>
                    <a:schemeClr val="bg1"/>
                  </a:solidFill>
                  <a:prstDash val="solid"/>
                </a:ln>
                <a:solidFill>
                  <a:srgbClr val="FFFF00"/>
                </a:solidFill>
                <a:effectLst>
                  <a:glow rad="38100">
                    <a:srgbClr val="4472C4">
                      <a:alpha val="40000"/>
                    </a:srgbClr>
                  </a:glow>
                </a:effectLst>
                <a:uLnTx/>
                <a:uFillTx/>
                <a:latin typeface="Bazooka" pitchFamily="2" charset="0"/>
                <a:ea typeface="+mn-ea"/>
                <a:cs typeface="+mn-cs"/>
              </a:rPr>
              <a:t>JACKSON STREET CHURCH OF CHRIST</a:t>
            </a:r>
            <a:endParaRPr kumimoji="0" lang="en-US" sz="4000" b="1" i="0" u="none" strike="noStrike" kern="1200" cap="none" spc="50" normalizeH="0" baseline="0" noProof="0">
              <a:ln w="9525" cmpd="sng">
                <a:solidFill>
                  <a:schemeClr val="bg1"/>
                </a:solidFill>
                <a:prstDash val="solid"/>
              </a:ln>
              <a:solidFill>
                <a:srgbClr val="FFFF00"/>
              </a:solidFill>
              <a:effectLst>
                <a:glow rad="38100">
                  <a:srgbClr val="4472C4">
                    <a:alpha val="40000"/>
                  </a:srgbClr>
                </a:glow>
              </a:effectLst>
              <a:uLnTx/>
              <a:uFillTx/>
              <a:latin typeface="Calibri" panose="020F0502020204030204"/>
              <a:ea typeface="+mn-ea"/>
              <a:cs typeface="+mn-cs"/>
            </a:endParaRPr>
          </a:p>
        </p:txBody>
      </p:sp>
      <p:pic>
        <p:nvPicPr>
          <p:cNvPr id="3" name="Picture 2">
            <a:extLst>
              <a:ext uri="{FF2B5EF4-FFF2-40B4-BE49-F238E27FC236}">
                <a16:creationId xmlns:a16="http://schemas.microsoft.com/office/drawing/2014/main" id="{96FE90F5-0FD0-7EFE-82D6-BAB242A94D96}"/>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1234440" y="1314471"/>
            <a:ext cx="6675120" cy="4822775"/>
          </a:xfrm>
          <a:prstGeom prst="rect">
            <a:avLst/>
          </a:prstGeom>
        </p:spPr>
      </p:pic>
    </p:spTree>
    <p:extLst>
      <p:ext uri="{BB962C8B-B14F-4D97-AF65-F5344CB8AC3E}">
        <p14:creationId xmlns:p14="http://schemas.microsoft.com/office/powerpoint/2010/main" val="29114686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close up of a sign&#10;&#10;Description automatically generated">
            <a:extLst>
              <a:ext uri="{FF2B5EF4-FFF2-40B4-BE49-F238E27FC236}">
                <a16:creationId xmlns:a16="http://schemas.microsoft.com/office/drawing/2014/main" id="{C667D9DE-9D87-427B-B0ED-89F09CFC509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8296" y="1776846"/>
            <a:ext cx="8665476" cy="3460172"/>
          </a:xfrm>
          <a:prstGeom prst="rect">
            <a:avLst/>
          </a:prstGeom>
        </p:spPr>
      </p:pic>
    </p:spTree>
    <p:extLst>
      <p:ext uri="{BB962C8B-B14F-4D97-AF65-F5344CB8AC3E}">
        <p14:creationId xmlns:p14="http://schemas.microsoft.com/office/powerpoint/2010/main" val="21403361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0A1D5D-69EC-3FB7-6245-BBF0A4C1B292}"/>
            </a:ext>
          </a:extLst>
        </p:cNvPr>
        <p:cNvGrpSpPr/>
        <p:nvPr/>
      </p:nvGrpSpPr>
      <p:grpSpPr>
        <a:xfrm>
          <a:off x="0" y="0"/>
          <a:ext cx="0" cy="0"/>
          <a:chOff x="0" y="0"/>
          <a:chExt cx="0" cy="0"/>
        </a:xfrm>
      </p:grpSpPr>
      <p:pic>
        <p:nvPicPr>
          <p:cNvPr id="3" name="Picture 2" descr="A picture containing stage, light, sky&#10;&#10;Description automatically generated">
            <a:extLst>
              <a:ext uri="{FF2B5EF4-FFF2-40B4-BE49-F238E27FC236}">
                <a16:creationId xmlns:a16="http://schemas.microsoft.com/office/drawing/2014/main" id="{001C5790-7E76-65B5-B550-C7FFDE6BED14}"/>
              </a:ext>
            </a:extLst>
          </p:cNvPr>
          <p:cNvPicPr>
            <a:picLocks noChangeAspect="1"/>
          </p:cNvPicPr>
          <p:nvPr/>
        </p:nvPicPr>
        <p:blipFill>
          <a:blip r:embed="rId2">
            <a:extLst>
              <a:ext uri="{28A0092B-C50C-407E-A947-70E740481C1C}">
                <a14:useLocalDpi xmlns:a14="http://schemas.microsoft.com/office/drawing/2010/main" val="0"/>
              </a:ext>
            </a:extLst>
          </a:blip>
          <a:srcRect l="12500" r="12500"/>
          <a:stretch>
            <a:fillRect/>
          </a:stretch>
        </p:blipFill>
        <p:spPr>
          <a:xfrm>
            <a:off x="0" y="0"/>
            <a:ext cx="9144000" cy="6858000"/>
          </a:xfrm>
          <a:prstGeom prst="rect">
            <a:avLst/>
          </a:prstGeom>
        </p:spPr>
      </p:pic>
    </p:spTree>
    <p:extLst>
      <p:ext uri="{BB962C8B-B14F-4D97-AF65-F5344CB8AC3E}">
        <p14:creationId xmlns:p14="http://schemas.microsoft.com/office/powerpoint/2010/main" val="39888227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icture containing drawing&#10;&#10;Description automatically generated">
            <a:extLst>
              <a:ext uri="{FF2B5EF4-FFF2-40B4-BE49-F238E27FC236}">
                <a16:creationId xmlns:a16="http://schemas.microsoft.com/office/drawing/2014/main" id="{CAB2B975-B13F-44EA-AC1A-99B2C5CAA17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32172"/>
            <a:ext cx="9144000" cy="6393656"/>
          </a:xfrm>
          <a:prstGeom prst="rect">
            <a:avLst/>
          </a:prstGeom>
        </p:spPr>
      </p:pic>
      <p:sp>
        <p:nvSpPr>
          <p:cNvPr id="2" name="Title 1">
            <a:extLst>
              <a:ext uri="{FF2B5EF4-FFF2-40B4-BE49-F238E27FC236}">
                <a16:creationId xmlns:a16="http://schemas.microsoft.com/office/drawing/2014/main" id="{FC1DBD18-6094-44C9-98DA-566B089D018D}"/>
              </a:ext>
            </a:extLst>
          </p:cNvPr>
          <p:cNvSpPr>
            <a:spLocks noGrp="1"/>
          </p:cNvSpPr>
          <p:nvPr>
            <p:ph type="title"/>
          </p:nvPr>
        </p:nvSpPr>
        <p:spPr>
          <a:xfrm>
            <a:off x="172435" y="3972578"/>
            <a:ext cx="8799130" cy="1325563"/>
          </a:xfrm>
        </p:spPr>
        <p:txBody>
          <a:bodyPr>
            <a:normAutofit/>
          </a:bodyPr>
          <a:lstStyle/>
          <a:p>
            <a:pPr algn="ctr"/>
            <a:r>
              <a:rPr lang="en-US" sz="6000" b="1" dirty="0">
                <a:solidFill>
                  <a:schemeClr val="bg1"/>
                </a:solidFill>
                <a:latin typeface="Arial" panose="020B0604020202020204" pitchFamily="34" charset="0"/>
                <a:cs typeface="Arial" panose="020B0604020202020204" pitchFamily="34" charset="0"/>
              </a:rPr>
              <a:t>SINGING</a:t>
            </a:r>
          </a:p>
        </p:txBody>
      </p:sp>
    </p:spTree>
    <p:extLst>
      <p:ext uri="{BB962C8B-B14F-4D97-AF65-F5344CB8AC3E}">
        <p14:creationId xmlns:p14="http://schemas.microsoft.com/office/powerpoint/2010/main" val="35529009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picture containing table, indoor, sitting, woman&#10;&#10;Description automatically generated">
            <a:extLst>
              <a:ext uri="{FF2B5EF4-FFF2-40B4-BE49-F238E27FC236}">
                <a16:creationId xmlns:a16="http://schemas.microsoft.com/office/drawing/2014/main" id="{48179BA2-A667-4B4D-8F60-84C3156F1FB1}"/>
              </a:ext>
            </a:extLst>
          </p:cNvPr>
          <p:cNvPicPr>
            <a:picLocks noChangeAspect="1"/>
          </p:cNvPicPr>
          <p:nvPr/>
        </p:nvPicPr>
        <p:blipFill rotWithShape="1">
          <a:blip r:embed="rId2">
            <a:extLst>
              <a:ext uri="{28A0092B-C50C-407E-A947-70E740481C1C}">
                <a14:useLocalDpi xmlns:a14="http://schemas.microsoft.com/office/drawing/2010/main" val="0"/>
              </a:ext>
            </a:extLst>
          </a:blip>
          <a:srcRect b="25000"/>
          <a:stretch/>
        </p:blipFill>
        <p:spPr>
          <a:xfrm>
            <a:off x="0" y="0"/>
            <a:ext cx="9144000" cy="6858000"/>
          </a:xfrm>
          <a:prstGeom prst="rect">
            <a:avLst/>
          </a:prstGeom>
        </p:spPr>
      </p:pic>
      <p:sp>
        <p:nvSpPr>
          <p:cNvPr id="3" name="Title 1">
            <a:extLst>
              <a:ext uri="{FF2B5EF4-FFF2-40B4-BE49-F238E27FC236}">
                <a16:creationId xmlns:a16="http://schemas.microsoft.com/office/drawing/2014/main" id="{509D91C0-5C01-4485-9A77-3D75FEF307B5}"/>
              </a:ext>
            </a:extLst>
          </p:cNvPr>
          <p:cNvSpPr txBox="1">
            <a:spLocks/>
          </p:cNvSpPr>
          <p:nvPr/>
        </p:nvSpPr>
        <p:spPr>
          <a:xfrm>
            <a:off x="555077" y="5162309"/>
            <a:ext cx="7886700" cy="1037318"/>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3600" b="1" i="0" u="none" strike="noStrike" kern="1200" cap="none" spc="0" normalizeH="0" baseline="0" noProof="0">
                <a:ln>
                  <a:noFill/>
                </a:ln>
                <a:solidFill>
                  <a:prstClr val="white"/>
                </a:solidFill>
                <a:effectLst/>
                <a:uLnTx/>
                <a:uFillTx/>
                <a:latin typeface="Arial" panose="020B0604020202020204" pitchFamily="34" charset="0"/>
                <a:ea typeface="+mj-ea"/>
                <a:cs typeface="Arial" panose="020B0604020202020204" pitchFamily="34" charset="0"/>
              </a:rPr>
              <a:t>IN REMEMBRANCE OF JESUS</a:t>
            </a:r>
          </a:p>
        </p:txBody>
      </p:sp>
    </p:spTree>
    <p:extLst>
      <p:ext uri="{BB962C8B-B14F-4D97-AF65-F5344CB8AC3E}">
        <p14:creationId xmlns:p14="http://schemas.microsoft.com/office/powerpoint/2010/main" val="15050185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picture containing person, brass, indoor, table&#10;&#10;Description automatically generated">
            <a:extLst>
              <a:ext uri="{FF2B5EF4-FFF2-40B4-BE49-F238E27FC236}">
                <a16:creationId xmlns:a16="http://schemas.microsoft.com/office/drawing/2014/main" id="{6DDCA11F-F4A4-400D-B832-3975866BE99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5820" y="0"/>
            <a:ext cx="10335639" cy="6858000"/>
          </a:xfrm>
          <a:prstGeom prst="rect">
            <a:avLst/>
          </a:prstGeom>
        </p:spPr>
      </p:pic>
      <p:sp>
        <p:nvSpPr>
          <p:cNvPr id="2" name="Title 1">
            <a:extLst>
              <a:ext uri="{FF2B5EF4-FFF2-40B4-BE49-F238E27FC236}">
                <a16:creationId xmlns:a16="http://schemas.microsoft.com/office/drawing/2014/main" id="{C52202E1-4287-490E-9230-CF78EE794C68}"/>
              </a:ext>
            </a:extLst>
          </p:cNvPr>
          <p:cNvSpPr>
            <a:spLocks noGrp="1"/>
          </p:cNvSpPr>
          <p:nvPr>
            <p:ph type="title"/>
          </p:nvPr>
        </p:nvSpPr>
        <p:spPr>
          <a:xfrm>
            <a:off x="0" y="0"/>
            <a:ext cx="9144000" cy="1175657"/>
          </a:xfrm>
          <a:solidFill>
            <a:schemeClr val="tx1">
              <a:alpha val="24000"/>
            </a:schemeClr>
          </a:solidFill>
        </p:spPr>
        <p:txBody>
          <a:bodyPr>
            <a:normAutofit/>
          </a:bodyPr>
          <a:lstStyle/>
          <a:p>
            <a:pPr algn="ctr"/>
            <a:r>
              <a:rPr lang="en-US" sz="6000" b="1" dirty="0">
                <a:solidFill>
                  <a:schemeClr val="bg1"/>
                </a:solidFill>
                <a:latin typeface="Arial" panose="020B0604020202020204" pitchFamily="34" charset="0"/>
                <a:cs typeface="Arial" panose="020B0604020202020204" pitchFamily="34" charset="0"/>
              </a:rPr>
              <a:t>CONTRIBUTION</a:t>
            </a:r>
          </a:p>
        </p:txBody>
      </p:sp>
    </p:spTree>
    <p:extLst>
      <p:ext uri="{BB962C8B-B14F-4D97-AF65-F5344CB8AC3E}">
        <p14:creationId xmlns:p14="http://schemas.microsoft.com/office/powerpoint/2010/main" val="37293508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36EE38-1F66-9BE3-91F5-337D71249EDF}"/>
              </a:ext>
            </a:extLst>
          </p:cNvPr>
          <p:cNvSpPr>
            <a:spLocks noGrp="1"/>
          </p:cNvSpPr>
          <p:nvPr>
            <p:ph type="title"/>
          </p:nvPr>
        </p:nvSpPr>
        <p:spPr/>
        <p:txBody>
          <a:bodyPr/>
          <a:lstStyle/>
          <a:p>
            <a:endParaRPr lang="en-US" dirty="0"/>
          </a:p>
        </p:txBody>
      </p:sp>
      <p:pic>
        <p:nvPicPr>
          <p:cNvPr id="3" name="Picture 2">
            <a:extLst>
              <a:ext uri="{FF2B5EF4-FFF2-40B4-BE49-F238E27FC236}">
                <a16:creationId xmlns:a16="http://schemas.microsoft.com/office/drawing/2014/main" id="{2C51EA04-6F50-20C6-8A39-FA8DE45AF792}"/>
              </a:ext>
            </a:extLst>
          </p:cNvPr>
          <p:cNvPicPr>
            <a:picLocks noChangeAspect="1"/>
          </p:cNvPicPr>
          <p:nvPr/>
        </p:nvPicPr>
        <p:blipFill>
          <a:blip r:embed="rId3"/>
          <a:stretch>
            <a:fillRect/>
          </a:stretch>
        </p:blipFill>
        <p:spPr>
          <a:xfrm>
            <a:off x="0" y="231648"/>
            <a:ext cx="9144000" cy="6394703"/>
          </a:xfrm>
          <a:prstGeom prst="rect">
            <a:avLst/>
          </a:prstGeom>
        </p:spPr>
      </p:pic>
      <p:pic>
        <p:nvPicPr>
          <p:cNvPr id="5" name="Picture 4">
            <a:extLst>
              <a:ext uri="{FF2B5EF4-FFF2-40B4-BE49-F238E27FC236}">
                <a16:creationId xmlns:a16="http://schemas.microsoft.com/office/drawing/2014/main" id="{7401FC4F-EF53-BF20-DCC1-82F37192F4BD}"/>
              </a:ext>
            </a:extLst>
          </p:cNvPr>
          <p:cNvPicPr>
            <a:picLocks noChangeAspect="1"/>
          </p:cNvPicPr>
          <p:nvPr/>
        </p:nvPicPr>
        <p:blipFill>
          <a:blip r:embed="rId4"/>
          <a:stretch>
            <a:fillRect/>
          </a:stretch>
        </p:blipFill>
        <p:spPr>
          <a:xfrm>
            <a:off x="170306" y="4125906"/>
            <a:ext cx="8803387" cy="1603387"/>
          </a:xfrm>
          <a:prstGeom prst="rect">
            <a:avLst/>
          </a:prstGeom>
        </p:spPr>
      </p:pic>
    </p:spTree>
    <p:extLst>
      <p:ext uri="{BB962C8B-B14F-4D97-AF65-F5344CB8AC3E}">
        <p14:creationId xmlns:p14="http://schemas.microsoft.com/office/powerpoint/2010/main" val="213110578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AB1445-E5E2-991B-4F4E-0F176036732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4C454A7-44D5-C8FB-61EC-21499005393F}"/>
              </a:ext>
            </a:extLst>
          </p:cNvPr>
          <p:cNvSpPr>
            <a:spLocks noGrp="1"/>
          </p:cNvSpPr>
          <p:nvPr>
            <p:ph type="title"/>
          </p:nvPr>
        </p:nvSpPr>
        <p:spPr>
          <a:xfrm>
            <a:off x="203200" y="0"/>
            <a:ext cx="8712200" cy="6858000"/>
          </a:xfrm>
        </p:spPr>
        <p:txBody>
          <a:bodyPr>
            <a:noAutofit/>
          </a:bodyPr>
          <a:lstStyle/>
          <a:p>
            <a:pPr lvl="0"/>
            <a:r>
              <a:rPr lang="en-US" sz="3600" kern="100" dirty="0">
                <a:solidFill>
                  <a:prstClr val="black"/>
                </a:solidFill>
                <a:ea typeface="Aptos" panose="020B0004020202020204" pitchFamily="34" charset="0"/>
                <a:cs typeface="Times New Roman" panose="02020603050405020304" pitchFamily="18" charset="0"/>
              </a:rPr>
              <a:t>1 Corinthians 10:1–5  Moreover, brethren, I do not want you to be unaware that all our fathers were under the cloud, all passed through the sea, </a:t>
            </a:r>
            <a:r>
              <a:rPr lang="en-US" sz="3600" kern="100" baseline="30000" dirty="0">
                <a:solidFill>
                  <a:prstClr val="black"/>
                </a:solidFill>
                <a:ea typeface="Aptos" panose="020B0004020202020204" pitchFamily="34" charset="0"/>
                <a:cs typeface="Times New Roman" panose="02020603050405020304" pitchFamily="18" charset="0"/>
              </a:rPr>
              <a:t>2</a:t>
            </a:r>
            <a:r>
              <a:rPr lang="en-US" sz="3600" kern="100" dirty="0">
                <a:solidFill>
                  <a:prstClr val="black"/>
                </a:solidFill>
                <a:ea typeface="Aptos" panose="020B0004020202020204" pitchFamily="34" charset="0"/>
                <a:cs typeface="Times New Roman" panose="02020603050405020304" pitchFamily="18" charset="0"/>
              </a:rPr>
              <a:t> all were baptized into Moses in the cloud and in the sea, </a:t>
            </a:r>
            <a:r>
              <a:rPr lang="en-US" sz="3600" kern="100" baseline="30000" dirty="0">
                <a:solidFill>
                  <a:prstClr val="black"/>
                </a:solidFill>
                <a:ea typeface="Aptos" panose="020B0004020202020204" pitchFamily="34" charset="0"/>
                <a:cs typeface="Times New Roman" panose="02020603050405020304" pitchFamily="18" charset="0"/>
              </a:rPr>
              <a:t>3</a:t>
            </a:r>
            <a:r>
              <a:rPr lang="en-US" sz="3600" kern="100" dirty="0">
                <a:solidFill>
                  <a:prstClr val="black"/>
                </a:solidFill>
                <a:ea typeface="Aptos" panose="020B0004020202020204" pitchFamily="34" charset="0"/>
                <a:cs typeface="Times New Roman" panose="02020603050405020304" pitchFamily="18" charset="0"/>
              </a:rPr>
              <a:t> all ate the same spiritual food, </a:t>
            </a:r>
            <a:r>
              <a:rPr lang="en-US" sz="3600" kern="100" baseline="30000" dirty="0">
                <a:solidFill>
                  <a:prstClr val="black"/>
                </a:solidFill>
                <a:ea typeface="Aptos" panose="020B0004020202020204" pitchFamily="34" charset="0"/>
                <a:cs typeface="Times New Roman" panose="02020603050405020304" pitchFamily="18" charset="0"/>
              </a:rPr>
              <a:t>4</a:t>
            </a:r>
            <a:r>
              <a:rPr lang="en-US" sz="3600" kern="100" dirty="0">
                <a:solidFill>
                  <a:prstClr val="black"/>
                </a:solidFill>
                <a:ea typeface="Aptos" panose="020B0004020202020204" pitchFamily="34" charset="0"/>
                <a:cs typeface="Times New Roman" panose="02020603050405020304" pitchFamily="18" charset="0"/>
              </a:rPr>
              <a:t> and all drank the same spiritual drink. For they drank of that spiritual Rock that followed them, and that Rock was Christ. </a:t>
            </a:r>
            <a:r>
              <a:rPr lang="en-US" sz="3600" kern="100" baseline="30000" dirty="0">
                <a:solidFill>
                  <a:prstClr val="black"/>
                </a:solidFill>
                <a:ea typeface="Aptos" panose="020B0004020202020204" pitchFamily="34" charset="0"/>
                <a:cs typeface="Times New Roman" panose="02020603050405020304" pitchFamily="18" charset="0"/>
              </a:rPr>
              <a:t>5</a:t>
            </a:r>
            <a:r>
              <a:rPr lang="en-US" sz="3600" kern="100" dirty="0">
                <a:solidFill>
                  <a:prstClr val="black"/>
                </a:solidFill>
                <a:ea typeface="Aptos" panose="020B0004020202020204" pitchFamily="34" charset="0"/>
                <a:cs typeface="Times New Roman" panose="02020603050405020304" pitchFamily="18" charset="0"/>
              </a:rPr>
              <a:t> But with most of them God was not well pleased, for their bodies were scattered in the wilderness.</a:t>
            </a:r>
            <a:endParaRPr lang="en-US" sz="3600" kern="100" dirty="0">
              <a:solidFill>
                <a:prstClr val="black"/>
              </a:solidFill>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71993357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0A1D5D-69EC-3FB7-6245-BBF0A4C1B292}"/>
            </a:ext>
          </a:extLst>
        </p:cNvPr>
        <p:cNvGrpSpPr/>
        <p:nvPr/>
      </p:nvGrpSpPr>
      <p:grpSpPr>
        <a:xfrm>
          <a:off x="0" y="0"/>
          <a:ext cx="0" cy="0"/>
          <a:chOff x="0" y="0"/>
          <a:chExt cx="0" cy="0"/>
        </a:xfrm>
      </p:grpSpPr>
      <p:pic>
        <p:nvPicPr>
          <p:cNvPr id="3" name="Picture 2" descr="A picture containing stage, light, sky&#10;&#10;Description automatically generated">
            <a:extLst>
              <a:ext uri="{FF2B5EF4-FFF2-40B4-BE49-F238E27FC236}">
                <a16:creationId xmlns:a16="http://schemas.microsoft.com/office/drawing/2014/main" id="{001C5790-7E76-65B5-B550-C7FFDE6BED14}"/>
              </a:ext>
            </a:extLst>
          </p:cNvPr>
          <p:cNvPicPr>
            <a:picLocks noChangeAspect="1"/>
          </p:cNvPicPr>
          <p:nvPr/>
        </p:nvPicPr>
        <p:blipFill>
          <a:blip r:embed="rId2">
            <a:extLst>
              <a:ext uri="{28A0092B-C50C-407E-A947-70E740481C1C}">
                <a14:useLocalDpi xmlns:a14="http://schemas.microsoft.com/office/drawing/2010/main" val="0"/>
              </a:ext>
            </a:extLst>
          </a:blip>
          <a:srcRect l="12500" r="12500"/>
          <a:stretch>
            <a:fillRect/>
          </a:stretch>
        </p:blipFill>
        <p:spPr>
          <a:xfrm>
            <a:off x="0" y="0"/>
            <a:ext cx="9144000" cy="6858000"/>
          </a:xfrm>
          <a:prstGeom prst="rect">
            <a:avLst/>
          </a:prstGeom>
        </p:spPr>
      </p:pic>
    </p:spTree>
    <p:extLst>
      <p:ext uri="{BB962C8B-B14F-4D97-AF65-F5344CB8AC3E}">
        <p14:creationId xmlns:p14="http://schemas.microsoft.com/office/powerpoint/2010/main" val="230673620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00FE2D-235C-EC7C-6EF4-2F7C07D4F9A1}"/>
              </a:ext>
            </a:extLst>
          </p:cNvPr>
          <p:cNvSpPr>
            <a:spLocks noGrp="1"/>
          </p:cNvSpPr>
          <p:nvPr>
            <p:ph type="title"/>
          </p:nvPr>
        </p:nvSpPr>
        <p:spPr>
          <a:xfrm>
            <a:off x="0" y="1"/>
            <a:ext cx="9144000" cy="765104"/>
          </a:xfrm>
          <a:solidFill>
            <a:schemeClr val="bg2">
              <a:lumMod val="25000"/>
              <a:alpha val="84000"/>
            </a:schemeClr>
          </a:solidFill>
        </p:spPr>
        <p:txBody>
          <a:bodyPr>
            <a:normAutofit/>
          </a:bodyPr>
          <a:lstStyle/>
          <a:p>
            <a:pPr marL="0" marR="0" algn="ctr">
              <a:lnSpc>
                <a:spcPct val="115000"/>
              </a:lnSpc>
              <a:spcAft>
                <a:spcPts val="800"/>
              </a:spcAft>
              <a:buNone/>
            </a:pPr>
            <a:r>
              <a:rPr lang="en-US" sz="4000" b="1" kern="100" dirty="0">
                <a:solidFill>
                  <a:schemeClr val="bg1"/>
                </a:solidFill>
                <a:effectLst/>
                <a:ea typeface="Aptos" panose="020B0004020202020204" pitchFamily="34" charset="0"/>
                <a:cs typeface="Times New Roman" panose="02020603050405020304" pitchFamily="18" charset="0"/>
              </a:rPr>
              <a:t>THE LORD'S SUPPER</a:t>
            </a:r>
            <a:endParaRPr lang="en-US" sz="40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pic>
        <p:nvPicPr>
          <p:cNvPr id="5" name="Picture 4">
            <a:extLst>
              <a:ext uri="{FF2B5EF4-FFF2-40B4-BE49-F238E27FC236}">
                <a16:creationId xmlns:a16="http://schemas.microsoft.com/office/drawing/2014/main" id="{DD130C34-8BB2-7B36-0CFD-4B34BE316611}"/>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26125" y="1159329"/>
            <a:ext cx="9117875" cy="5698672"/>
          </a:xfrm>
          <a:prstGeom prst="rect">
            <a:avLst/>
          </a:prstGeom>
        </p:spPr>
      </p:pic>
      <p:pic>
        <p:nvPicPr>
          <p:cNvPr id="8" name="Picture 7">
            <a:extLst>
              <a:ext uri="{FF2B5EF4-FFF2-40B4-BE49-F238E27FC236}">
                <a16:creationId xmlns:a16="http://schemas.microsoft.com/office/drawing/2014/main" id="{DCEB0803-34C7-C58D-58D3-97E4F7EDEBD8}"/>
              </a:ext>
            </a:extLst>
          </p:cNvPr>
          <p:cNvPicPr>
            <a:picLocks noChangeAspect="1"/>
          </p:cNvPicPr>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12441" y="765104"/>
            <a:ext cx="9156441" cy="6118167"/>
          </a:xfrm>
          <a:prstGeom prst="rect">
            <a:avLst/>
          </a:prstGeom>
        </p:spPr>
      </p:pic>
    </p:spTree>
    <p:extLst>
      <p:ext uri="{BB962C8B-B14F-4D97-AF65-F5344CB8AC3E}">
        <p14:creationId xmlns:p14="http://schemas.microsoft.com/office/powerpoint/2010/main" val="476254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984518-C0A9-CDA7-9A16-883E970A6BEA}"/>
              </a:ext>
            </a:extLst>
          </p:cNvPr>
          <p:cNvSpPr>
            <a:spLocks noGrp="1"/>
          </p:cNvSpPr>
          <p:nvPr>
            <p:ph type="title"/>
          </p:nvPr>
        </p:nvSpPr>
        <p:spPr/>
        <p:txBody>
          <a:bodyPr>
            <a:normAutofit/>
          </a:bodyPr>
          <a:lstStyle/>
          <a:p>
            <a:pPr marL="0" marR="0">
              <a:lnSpc>
                <a:spcPct val="115000"/>
              </a:lnSpc>
              <a:spcAft>
                <a:spcPts val="800"/>
              </a:spcAft>
              <a:buNone/>
            </a:pPr>
            <a:r>
              <a:rPr lang="en-US" sz="4400" b="1" kern="100" dirty="0">
                <a:solidFill>
                  <a:srgbClr val="FF0000"/>
                </a:solidFill>
                <a:effectLst/>
                <a:ea typeface="Aptos" panose="020B0004020202020204" pitchFamily="34" charset="0"/>
                <a:cs typeface="Times New Roman" panose="02020603050405020304" pitchFamily="18" charset="0"/>
              </a:rPr>
              <a:t>THE LORD’S SUPPER</a:t>
            </a:r>
            <a:endParaRPr lang="en-US" sz="4400" kern="100" dirty="0">
              <a:solidFill>
                <a:srgbClr val="FF0000"/>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2B3CBF70-96C6-41D9-768F-C9C2D50B345B}"/>
              </a:ext>
            </a:extLst>
          </p:cNvPr>
          <p:cNvSpPr>
            <a:spLocks noGrp="1"/>
          </p:cNvSpPr>
          <p:nvPr>
            <p:ph idx="1"/>
          </p:nvPr>
        </p:nvSpPr>
        <p:spPr/>
        <p:txBody>
          <a:bodyPr>
            <a:normAutofit fontScale="92500" lnSpcReduction="20000"/>
          </a:bodyPr>
          <a:lstStyle/>
          <a:p>
            <a:pPr marL="342900" marR="0" lvl="0" indent="-342900">
              <a:lnSpc>
                <a:spcPct val="110000"/>
              </a:lnSpc>
              <a:spcBef>
                <a:spcPts val="0"/>
              </a:spcBef>
              <a:buFont typeface="+mj-lt"/>
              <a:buAutoNum type="alphaUcPeriod"/>
            </a:pPr>
            <a:r>
              <a:rPr lang="en-US" kern="100" dirty="0">
                <a:ea typeface="Aptos" panose="020B0004020202020204" pitchFamily="34" charset="0"/>
                <a:cs typeface="Times New Roman" panose="02020603050405020304" pitchFamily="18" charset="0"/>
              </a:rPr>
              <a:t>PAUL USES AN ANALOGY TO LEAD INTO HIS DISCUSSION OF THE LORD’S SUPPER IN CHAPTER 11. - 1 Corinthians 10:1–5  Moreover, brethren, I do not want you to be unaware that all our fathers were under the cloud, all passed through the sea, </a:t>
            </a:r>
            <a:r>
              <a:rPr lang="en-US" kern="100" baseline="30000" dirty="0">
                <a:ea typeface="Aptos" panose="020B0004020202020204" pitchFamily="34" charset="0"/>
                <a:cs typeface="Times New Roman" panose="02020603050405020304" pitchFamily="18" charset="0"/>
              </a:rPr>
              <a:t>2</a:t>
            </a:r>
            <a:r>
              <a:rPr lang="en-US" kern="100" dirty="0">
                <a:ea typeface="Aptos" panose="020B0004020202020204" pitchFamily="34" charset="0"/>
                <a:cs typeface="Times New Roman" panose="02020603050405020304" pitchFamily="18" charset="0"/>
              </a:rPr>
              <a:t> </a:t>
            </a:r>
            <a:r>
              <a:rPr lang="en-US" u="sng" kern="100" dirty="0">
                <a:ea typeface="Aptos" panose="020B0004020202020204" pitchFamily="34" charset="0"/>
                <a:cs typeface="Times New Roman" panose="02020603050405020304" pitchFamily="18" charset="0"/>
              </a:rPr>
              <a:t>all were baptized</a:t>
            </a:r>
            <a:r>
              <a:rPr lang="en-US" kern="100" dirty="0">
                <a:ea typeface="Aptos" panose="020B0004020202020204" pitchFamily="34" charset="0"/>
                <a:cs typeface="Times New Roman" panose="02020603050405020304" pitchFamily="18" charset="0"/>
              </a:rPr>
              <a:t> into Moses in the cloud and in the sea, </a:t>
            </a:r>
            <a:r>
              <a:rPr lang="en-US" kern="100" baseline="30000" dirty="0">
                <a:ea typeface="Aptos" panose="020B0004020202020204" pitchFamily="34" charset="0"/>
                <a:cs typeface="Times New Roman" panose="02020603050405020304" pitchFamily="18" charset="0"/>
              </a:rPr>
              <a:t>3</a:t>
            </a:r>
            <a:r>
              <a:rPr lang="en-US" kern="100" dirty="0">
                <a:ea typeface="Aptos" panose="020B0004020202020204" pitchFamily="34" charset="0"/>
                <a:cs typeface="Times New Roman" panose="02020603050405020304" pitchFamily="18" charset="0"/>
              </a:rPr>
              <a:t> </a:t>
            </a:r>
            <a:r>
              <a:rPr lang="en-US" u="sng" kern="100" dirty="0">
                <a:ea typeface="Aptos" panose="020B0004020202020204" pitchFamily="34" charset="0"/>
                <a:cs typeface="Times New Roman" panose="02020603050405020304" pitchFamily="18" charset="0"/>
              </a:rPr>
              <a:t>all ate the same spiritual food, </a:t>
            </a:r>
            <a:r>
              <a:rPr lang="en-US" u="sng" kern="100" baseline="30000" dirty="0">
                <a:ea typeface="Aptos" panose="020B0004020202020204" pitchFamily="34" charset="0"/>
                <a:cs typeface="Times New Roman" panose="02020603050405020304" pitchFamily="18" charset="0"/>
              </a:rPr>
              <a:t>4</a:t>
            </a:r>
            <a:r>
              <a:rPr lang="en-US" u="sng" kern="100" dirty="0">
                <a:ea typeface="Aptos" panose="020B0004020202020204" pitchFamily="34" charset="0"/>
                <a:cs typeface="Times New Roman" panose="02020603050405020304" pitchFamily="18" charset="0"/>
              </a:rPr>
              <a:t> and all drank the same spiritual drink.</a:t>
            </a:r>
            <a:r>
              <a:rPr lang="en-US" kern="100" dirty="0">
                <a:ea typeface="Aptos" panose="020B0004020202020204" pitchFamily="34" charset="0"/>
                <a:cs typeface="Times New Roman" panose="02020603050405020304" pitchFamily="18" charset="0"/>
              </a:rPr>
              <a:t> For they drank of that spiritual Rock that followed them, and that Rock was Christ. </a:t>
            </a:r>
            <a:r>
              <a:rPr lang="en-US" kern="100" baseline="30000" dirty="0">
                <a:ea typeface="Aptos" panose="020B0004020202020204" pitchFamily="34" charset="0"/>
                <a:cs typeface="Times New Roman" panose="02020603050405020304" pitchFamily="18" charset="0"/>
              </a:rPr>
              <a:t>5</a:t>
            </a:r>
            <a:r>
              <a:rPr lang="en-US" kern="100" dirty="0">
                <a:ea typeface="Aptos" panose="020B0004020202020204" pitchFamily="34" charset="0"/>
                <a:cs typeface="Times New Roman" panose="02020603050405020304" pitchFamily="18" charset="0"/>
              </a:rPr>
              <a:t> </a:t>
            </a:r>
            <a:r>
              <a:rPr lang="en-US" u="sng" kern="100" dirty="0">
                <a:ea typeface="Aptos" panose="020B0004020202020204" pitchFamily="34" charset="0"/>
                <a:cs typeface="Times New Roman" panose="02020603050405020304" pitchFamily="18" charset="0"/>
              </a:rPr>
              <a:t>But with most of them God was not well pleased, for their bodies were scattered in the wilderness.</a:t>
            </a:r>
            <a:endParaRPr lang="en-US" kern="100" dirty="0">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7969004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BB21C5-A32C-D8CE-767B-698D73243DE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1450431-67A3-F2CB-0617-A285EB92A2AD}"/>
              </a:ext>
            </a:extLst>
          </p:cNvPr>
          <p:cNvSpPr>
            <a:spLocks noGrp="1"/>
          </p:cNvSpPr>
          <p:nvPr>
            <p:ph type="title"/>
          </p:nvPr>
        </p:nvSpPr>
        <p:spPr/>
        <p:txBody>
          <a:bodyPr>
            <a:normAutofit/>
          </a:bodyPr>
          <a:lstStyle/>
          <a:p>
            <a:pPr marL="0" marR="0">
              <a:lnSpc>
                <a:spcPct val="115000"/>
              </a:lnSpc>
              <a:spcAft>
                <a:spcPts val="800"/>
              </a:spcAft>
              <a:buNone/>
            </a:pPr>
            <a:r>
              <a:rPr lang="en-US" sz="4400" b="1" kern="100" dirty="0">
                <a:solidFill>
                  <a:srgbClr val="FF0000"/>
                </a:solidFill>
                <a:effectLst/>
                <a:ea typeface="Aptos" panose="020B0004020202020204" pitchFamily="34" charset="0"/>
                <a:cs typeface="Times New Roman" panose="02020603050405020304" pitchFamily="18" charset="0"/>
              </a:rPr>
              <a:t>THE LORD’S SUPPER</a:t>
            </a:r>
            <a:endParaRPr lang="en-US" sz="4400" kern="100" dirty="0">
              <a:solidFill>
                <a:srgbClr val="FF0000"/>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FE66A105-C934-33E4-C7DF-2E71E5EE2BD3}"/>
              </a:ext>
            </a:extLst>
          </p:cNvPr>
          <p:cNvSpPr>
            <a:spLocks noGrp="1"/>
          </p:cNvSpPr>
          <p:nvPr>
            <p:ph idx="1"/>
          </p:nvPr>
        </p:nvSpPr>
        <p:spPr/>
        <p:txBody>
          <a:bodyPr>
            <a:normAutofit/>
          </a:bodyPr>
          <a:lstStyle/>
          <a:p>
            <a:pPr marL="514350" marR="0" lvl="0" indent="-514350">
              <a:lnSpc>
                <a:spcPct val="110000"/>
              </a:lnSpc>
              <a:spcBef>
                <a:spcPts val="0"/>
              </a:spcBef>
              <a:buFont typeface="+mj-lt"/>
              <a:buAutoNum type="alphaUcPeriod" startAt="2"/>
            </a:pPr>
            <a:r>
              <a:rPr lang="en-US" kern="100" dirty="0">
                <a:ea typeface="Aptos" panose="020B0004020202020204" pitchFamily="34" charset="0"/>
                <a:cs typeface="Times New Roman" panose="02020603050405020304" pitchFamily="18" charset="0"/>
              </a:rPr>
              <a:t>THE LORD’S SUPPER WAS INSTITUTED BY JESUS - Mat 26:26-28 And as they were eating, Jesus took bread, blessed and broke it, and gave it to the disciples and said, Take eat; this is My body. {27} Then He took the cup, and gave thanks, and gave it to them, saying, Drink from it, all of you. {28} For this is My blood of the new covenant, which is shed for many for the remission of sins,</a:t>
            </a:r>
            <a:endParaRPr lang="en-US" kern="100" dirty="0">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58726473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0C206A-CC4E-5AC7-F8A3-9FBA1EBAD50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530D366-B132-57FE-BA58-D2FD641850F2}"/>
              </a:ext>
            </a:extLst>
          </p:cNvPr>
          <p:cNvSpPr>
            <a:spLocks noGrp="1"/>
          </p:cNvSpPr>
          <p:nvPr>
            <p:ph type="title"/>
          </p:nvPr>
        </p:nvSpPr>
        <p:spPr/>
        <p:txBody>
          <a:bodyPr>
            <a:normAutofit/>
          </a:bodyPr>
          <a:lstStyle/>
          <a:p>
            <a:pPr marL="0" marR="0">
              <a:lnSpc>
                <a:spcPct val="115000"/>
              </a:lnSpc>
              <a:spcAft>
                <a:spcPts val="800"/>
              </a:spcAft>
              <a:buNone/>
            </a:pPr>
            <a:r>
              <a:rPr lang="en-US" sz="4400" b="1" kern="100" dirty="0">
                <a:solidFill>
                  <a:srgbClr val="FF0000"/>
                </a:solidFill>
                <a:effectLst/>
                <a:ea typeface="Aptos" panose="020B0004020202020204" pitchFamily="34" charset="0"/>
                <a:cs typeface="Times New Roman" panose="02020603050405020304" pitchFamily="18" charset="0"/>
              </a:rPr>
              <a:t>THE LORD’S SUPPER</a:t>
            </a:r>
            <a:endParaRPr lang="en-US" sz="4400" kern="100" dirty="0">
              <a:solidFill>
                <a:srgbClr val="FF0000"/>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B5FCF678-9F92-F65E-DBE4-EEC98C618B6A}"/>
              </a:ext>
            </a:extLst>
          </p:cNvPr>
          <p:cNvSpPr>
            <a:spLocks noGrp="1"/>
          </p:cNvSpPr>
          <p:nvPr>
            <p:ph idx="1"/>
          </p:nvPr>
        </p:nvSpPr>
        <p:spPr/>
        <p:txBody>
          <a:bodyPr>
            <a:normAutofit fontScale="92500" lnSpcReduction="10000"/>
          </a:bodyPr>
          <a:lstStyle/>
          <a:p>
            <a:pPr marL="514350" marR="0" lvl="0" indent="-514350">
              <a:lnSpc>
                <a:spcPct val="110000"/>
              </a:lnSpc>
              <a:spcBef>
                <a:spcPts val="0"/>
              </a:spcBef>
              <a:buFont typeface="+mj-lt"/>
              <a:buAutoNum type="alphaUcPeriod" startAt="3"/>
            </a:pPr>
            <a:r>
              <a:rPr lang="en-US" kern="100" dirty="0">
                <a:ea typeface="Aptos" panose="020B0004020202020204" pitchFamily="34" charset="0"/>
                <a:cs typeface="Times New Roman" panose="02020603050405020304" pitchFamily="18" charset="0"/>
              </a:rPr>
              <a:t>IT WAS CONTINUED IN THE CHURCHES - 1 </a:t>
            </a:r>
            <a:r>
              <a:rPr lang="en-US" kern="100">
                <a:ea typeface="Aptos" panose="020B0004020202020204" pitchFamily="34" charset="0"/>
                <a:cs typeface="Times New Roman" panose="02020603050405020304" pitchFamily="18" charset="0"/>
              </a:rPr>
              <a:t>Cor 11:23-25 </a:t>
            </a:r>
            <a:r>
              <a:rPr lang="en-US" kern="100" dirty="0">
                <a:ea typeface="Aptos" panose="020B0004020202020204" pitchFamily="34" charset="0"/>
                <a:cs typeface="Times New Roman" panose="02020603050405020304" pitchFamily="18" charset="0"/>
              </a:rPr>
              <a:t>For I received from the Lord that which I also delivered to you: that the Lord Jesus on the same night in which He was betrayed took bread; {24} and when He had given thanks, He broke it and said, Take eat; this is My body which is broken for you; do this in remembrance of Me. {25} In the same manner He also took the cup after supper, saying, “This cup is the new covenant in My blood. This do, as often as you drink it, in remembrance of Me, "</a:t>
            </a:r>
            <a:endParaRPr lang="en-US" dirty="0"/>
          </a:p>
        </p:txBody>
      </p:sp>
    </p:spTree>
    <p:extLst>
      <p:ext uri="{BB962C8B-B14F-4D97-AF65-F5344CB8AC3E}">
        <p14:creationId xmlns:p14="http://schemas.microsoft.com/office/powerpoint/2010/main" val="162097059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9D010B-B527-5C30-D061-9108A88F4D52}"/>
              </a:ext>
            </a:extLst>
          </p:cNvPr>
          <p:cNvSpPr>
            <a:spLocks noGrp="1"/>
          </p:cNvSpPr>
          <p:nvPr>
            <p:ph type="title"/>
          </p:nvPr>
        </p:nvSpPr>
        <p:spPr/>
        <p:txBody>
          <a:bodyPr>
            <a:normAutofit/>
          </a:bodyPr>
          <a:lstStyle/>
          <a:p>
            <a:pPr marL="228600" marR="0" indent="-228600">
              <a:lnSpc>
                <a:spcPct val="80000"/>
              </a:lnSpc>
              <a:buNone/>
            </a:pPr>
            <a:r>
              <a:rPr lang="en-US" sz="4000" b="1" kern="100" dirty="0">
                <a:solidFill>
                  <a:srgbClr val="FF0000"/>
                </a:solidFill>
                <a:effectLst/>
                <a:ea typeface="Aptos" panose="020B0004020202020204" pitchFamily="34" charset="0"/>
                <a:cs typeface="Times New Roman" panose="02020603050405020304" pitchFamily="18" charset="0"/>
              </a:rPr>
              <a:t>WHAT ARE THE ELEMENTS OF THE LORD'S SUPPER?</a:t>
            </a:r>
            <a:endParaRPr lang="en-US" sz="4000" kern="100" dirty="0">
              <a:solidFill>
                <a:srgbClr val="FF0000"/>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FF70238E-C683-5AA1-2BD5-EC796C240C80}"/>
              </a:ext>
            </a:extLst>
          </p:cNvPr>
          <p:cNvSpPr>
            <a:spLocks noGrp="1"/>
          </p:cNvSpPr>
          <p:nvPr>
            <p:ph idx="1"/>
          </p:nvPr>
        </p:nvSpPr>
        <p:spPr/>
        <p:txBody>
          <a:bodyPr>
            <a:normAutofit fontScale="92500" lnSpcReduction="10000"/>
          </a:bodyPr>
          <a:lstStyle/>
          <a:p>
            <a:pPr marL="342900" marR="0" lvl="0" indent="-342900">
              <a:lnSpc>
                <a:spcPct val="110000"/>
              </a:lnSpc>
              <a:spcBef>
                <a:spcPts val="0"/>
              </a:spcBef>
              <a:buFont typeface="+mj-lt"/>
              <a:buAutoNum type="alphaUcPeriod"/>
            </a:pPr>
            <a:r>
              <a:rPr lang="en-US" kern="100" dirty="0">
                <a:ea typeface="Aptos" panose="020B0004020202020204" pitchFamily="34" charset="0"/>
                <a:cs typeface="Times New Roman" panose="02020603050405020304" pitchFamily="18" charset="0"/>
              </a:rPr>
              <a:t>BREAD ONLY OR BREAD AND FRUIT OF THE VINE?</a:t>
            </a:r>
            <a:endParaRPr lang="en-US" kern="100" dirty="0">
              <a:latin typeface="Aptos" panose="020B0004020202020204" pitchFamily="34" charset="0"/>
              <a:ea typeface="Aptos" panose="020B0004020202020204" pitchFamily="34" charset="0"/>
              <a:cs typeface="Times New Roman" panose="02020603050405020304" pitchFamily="18" charset="0"/>
            </a:endParaRPr>
          </a:p>
          <a:p>
            <a:pPr marL="914400" lvl="1" indent="-457200">
              <a:lnSpc>
                <a:spcPct val="110000"/>
              </a:lnSpc>
              <a:spcBef>
                <a:spcPts val="0"/>
              </a:spcBef>
              <a:buFont typeface="+mj-lt"/>
              <a:buAutoNum type="arabicPeriod"/>
            </a:pPr>
            <a:r>
              <a:rPr lang="en-US" kern="100" dirty="0">
                <a:ea typeface="Aptos" panose="020B0004020202020204" pitchFamily="34" charset="0"/>
                <a:cs typeface="Times New Roman" panose="02020603050405020304" pitchFamily="18" charset="0"/>
              </a:rPr>
              <a:t>1 Cor 11:26 For as often as you eat this bread and drink this cup, you proclaim the Lord's death till He comes.</a:t>
            </a:r>
            <a:endParaRPr lang="en-US" kern="100" dirty="0">
              <a:latin typeface="Aptos" panose="020B0004020202020204" pitchFamily="34" charset="0"/>
              <a:ea typeface="Aptos" panose="020B0004020202020204" pitchFamily="34" charset="0"/>
              <a:cs typeface="Times New Roman" panose="02020603050405020304" pitchFamily="18" charset="0"/>
            </a:endParaRPr>
          </a:p>
          <a:p>
            <a:pPr marL="914400" lvl="1" indent="-457200">
              <a:lnSpc>
                <a:spcPct val="110000"/>
              </a:lnSpc>
              <a:spcBef>
                <a:spcPts val="0"/>
              </a:spcBef>
              <a:buFont typeface="+mj-lt"/>
              <a:buAutoNum type="arabicPeriod"/>
            </a:pPr>
            <a:r>
              <a:rPr lang="en-US" kern="100" dirty="0">
                <a:ea typeface="Aptos" panose="020B0004020202020204" pitchFamily="34" charset="0"/>
                <a:cs typeface="Times New Roman" panose="02020603050405020304" pitchFamily="18" charset="0"/>
              </a:rPr>
              <a:t>2 Cor 10:16-17 The cup of blessing which we bless, is it not the communion of the blood of Christ? The bread which we break, is it not the communion of the body of Christ? {17} For we, though many, are one bread and one body; for we all partake of that one bread. </a:t>
            </a:r>
            <a:endParaRPr lang="en-US" kern="100" dirty="0">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5607765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0A619E-B971-48C7-ED49-636E818989D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E35F38B-59EE-7983-FF6C-CD3B181ABA73}"/>
              </a:ext>
            </a:extLst>
          </p:cNvPr>
          <p:cNvSpPr>
            <a:spLocks noGrp="1"/>
          </p:cNvSpPr>
          <p:nvPr>
            <p:ph type="title"/>
          </p:nvPr>
        </p:nvSpPr>
        <p:spPr/>
        <p:txBody>
          <a:bodyPr>
            <a:normAutofit/>
          </a:bodyPr>
          <a:lstStyle/>
          <a:p>
            <a:pPr marL="228600" marR="0" indent="-228600">
              <a:lnSpc>
                <a:spcPct val="80000"/>
              </a:lnSpc>
              <a:buNone/>
            </a:pPr>
            <a:r>
              <a:rPr lang="en-US" sz="4000" b="1" kern="100" dirty="0">
                <a:solidFill>
                  <a:srgbClr val="FF0000"/>
                </a:solidFill>
                <a:effectLst/>
                <a:ea typeface="Aptos" panose="020B0004020202020204" pitchFamily="34" charset="0"/>
                <a:cs typeface="Times New Roman" panose="02020603050405020304" pitchFamily="18" charset="0"/>
              </a:rPr>
              <a:t>WHAT ARE THE ELEMENTS OF THE LORD'S SUPPER?</a:t>
            </a:r>
            <a:endParaRPr lang="en-US" sz="4000" kern="100" dirty="0">
              <a:solidFill>
                <a:srgbClr val="FF0000"/>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5F12C722-C068-EBDA-12EB-1ADEB7CBFBFC}"/>
              </a:ext>
            </a:extLst>
          </p:cNvPr>
          <p:cNvSpPr>
            <a:spLocks noGrp="1"/>
          </p:cNvSpPr>
          <p:nvPr>
            <p:ph idx="1"/>
          </p:nvPr>
        </p:nvSpPr>
        <p:spPr/>
        <p:txBody>
          <a:bodyPr>
            <a:noAutofit/>
          </a:bodyPr>
          <a:lstStyle/>
          <a:p>
            <a:pPr marL="514350" marR="0" lvl="0" indent="-514350">
              <a:lnSpc>
                <a:spcPct val="80000"/>
              </a:lnSpc>
              <a:spcBef>
                <a:spcPts val="0"/>
              </a:spcBef>
              <a:buFont typeface="+mj-lt"/>
              <a:buAutoNum type="alphaUcPeriod" startAt="2"/>
            </a:pPr>
            <a:r>
              <a:rPr lang="en-US" sz="2700" kern="100" dirty="0">
                <a:ea typeface="Aptos" panose="020B0004020202020204" pitchFamily="34" charset="0"/>
                <a:cs typeface="Times New Roman" panose="02020603050405020304" pitchFamily="18" charset="0"/>
              </a:rPr>
              <a:t>FERMENTED OR NOT?</a:t>
            </a:r>
            <a:endParaRPr lang="en-US" sz="2700" kern="100" dirty="0">
              <a:latin typeface="Aptos" panose="020B0004020202020204" pitchFamily="34" charset="0"/>
              <a:ea typeface="Aptos" panose="020B0004020202020204" pitchFamily="34" charset="0"/>
              <a:cs typeface="Times New Roman" panose="02020603050405020304" pitchFamily="18" charset="0"/>
            </a:endParaRPr>
          </a:p>
          <a:p>
            <a:pPr marL="800100" lvl="1" indent="-342900">
              <a:lnSpc>
                <a:spcPct val="80000"/>
              </a:lnSpc>
              <a:spcBef>
                <a:spcPts val="0"/>
              </a:spcBef>
              <a:buFont typeface="+mj-lt"/>
              <a:buAutoNum type="arabicPeriod"/>
            </a:pPr>
            <a:r>
              <a:rPr lang="en-US" sz="2700" kern="100" dirty="0">
                <a:ea typeface="Aptos" panose="020B0004020202020204" pitchFamily="34" charset="0"/>
                <a:cs typeface="Times New Roman" panose="02020603050405020304" pitchFamily="18" charset="0"/>
              </a:rPr>
              <a:t>In the N.T, fruit of the vine and wine both refer to fermented or unfermented grape juice, the context determines which.</a:t>
            </a:r>
            <a:endParaRPr lang="en-US" sz="2700" kern="100" dirty="0">
              <a:latin typeface="Aptos" panose="020B0004020202020204" pitchFamily="34" charset="0"/>
              <a:ea typeface="Aptos" panose="020B0004020202020204" pitchFamily="34" charset="0"/>
              <a:cs typeface="Times New Roman" panose="02020603050405020304" pitchFamily="18" charset="0"/>
            </a:endParaRPr>
          </a:p>
          <a:p>
            <a:pPr marL="800100" lvl="1" indent="-342900">
              <a:lnSpc>
                <a:spcPct val="80000"/>
              </a:lnSpc>
              <a:spcBef>
                <a:spcPts val="0"/>
              </a:spcBef>
              <a:buFont typeface="+mj-lt"/>
              <a:buAutoNum type="arabicPeriod"/>
            </a:pPr>
            <a:r>
              <a:rPr lang="en-US" sz="2700" kern="100" dirty="0">
                <a:ea typeface="Aptos" panose="020B0004020202020204" pitchFamily="34" charset="0"/>
                <a:cs typeface="Times New Roman" panose="02020603050405020304" pitchFamily="18" charset="0"/>
              </a:rPr>
              <a:t>They did not have the preservation methods in the first century that we do now and at times the grape juice (wine) would go through natural fermentation. 1 Cor. 11:21 indicates that what was used at that time was able to cause drunkenness. 1 Corinthians 11:21  For in eating, each one takes his own supper ahead of others; and one is hungry and another is drunk.</a:t>
            </a:r>
            <a:endParaRPr lang="en-US" sz="2700" kern="100" dirty="0">
              <a:latin typeface="Aptos" panose="020B0004020202020204" pitchFamily="34" charset="0"/>
              <a:ea typeface="Aptos" panose="020B0004020202020204" pitchFamily="34" charset="0"/>
              <a:cs typeface="Times New Roman" panose="02020603050405020304" pitchFamily="18" charset="0"/>
            </a:endParaRPr>
          </a:p>
          <a:p>
            <a:pPr marL="800100" lvl="1" indent="-342900">
              <a:lnSpc>
                <a:spcPct val="80000"/>
              </a:lnSpc>
              <a:spcBef>
                <a:spcPts val="0"/>
              </a:spcBef>
              <a:buFont typeface="+mj-lt"/>
              <a:buAutoNum type="arabicPeriod"/>
            </a:pPr>
            <a:r>
              <a:rPr lang="en-US" sz="2700" kern="100" dirty="0">
                <a:ea typeface="Aptos" panose="020B0004020202020204" pitchFamily="34" charset="0"/>
                <a:cs typeface="Times New Roman" panose="02020603050405020304" pitchFamily="18" charset="0"/>
              </a:rPr>
              <a:t>It is interesting to note that Jesus always referred to it as the fruit of the vine, not wine.</a:t>
            </a:r>
            <a:endParaRPr lang="en-US" sz="2700" kern="100" dirty="0">
              <a:latin typeface="Aptos" panose="020B0004020202020204" pitchFamily="34" charset="0"/>
              <a:ea typeface="Aptos" panose="020B0004020202020204" pitchFamily="34" charset="0"/>
              <a:cs typeface="Times New Roman" panose="02020603050405020304" pitchFamily="18" charset="0"/>
            </a:endParaRPr>
          </a:p>
          <a:p>
            <a:pPr marL="800100" lvl="1" indent="-342900">
              <a:lnSpc>
                <a:spcPct val="80000"/>
              </a:lnSpc>
              <a:spcBef>
                <a:spcPts val="0"/>
              </a:spcBef>
              <a:buFont typeface="+mj-lt"/>
              <a:buAutoNum type="arabicPeriod"/>
            </a:pPr>
            <a:r>
              <a:rPr lang="en-US" sz="2700" kern="100" dirty="0">
                <a:ea typeface="Aptos" panose="020B0004020202020204" pitchFamily="34" charset="0"/>
                <a:cs typeface="Times New Roman" panose="02020603050405020304" pitchFamily="18" charset="0"/>
              </a:rPr>
              <a:t>Since we can preserve the grape juice and since there is a serious problem of alcoholism in our society we use unfermented only.</a:t>
            </a:r>
            <a:endParaRPr lang="en-US" sz="2700" dirty="0"/>
          </a:p>
        </p:txBody>
      </p:sp>
    </p:spTree>
    <p:extLst>
      <p:ext uri="{BB962C8B-B14F-4D97-AF65-F5344CB8AC3E}">
        <p14:creationId xmlns:p14="http://schemas.microsoft.com/office/powerpoint/2010/main" val="9994465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0BF2FF-53BB-2BC9-0187-980347B47386}"/>
              </a:ext>
            </a:extLst>
          </p:cNvPr>
          <p:cNvSpPr>
            <a:spLocks noGrp="1"/>
          </p:cNvSpPr>
          <p:nvPr>
            <p:ph type="title"/>
          </p:nvPr>
        </p:nvSpPr>
        <p:spPr/>
        <p:txBody>
          <a:bodyPr>
            <a:normAutofit fontScale="90000"/>
          </a:bodyPr>
          <a:lstStyle/>
          <a:p>
            <a:pPr marL="0" marR="0">
              <a:lnSpc>
                <a:spcPct val="80000"/>
              </a:lnSpc>
              <a:spcAft>
                <a:spcPts val="800"/>
              </a:spcAft>
              <a:buNone/>
            </a:pPr>
            <a:r>
              <a:rPr lang="en-US" sz="4400" b="1" kern="100" dirty="0">
                <a:solidFill>
                  <a:srgbClr val="FF0000"/>
                </a:solidFill>
                <a:effectLst/>
                <a:ea typeface="Aptos" panose="020B0004020202020204" pitchFamily="34" charset="0"/>
                <a:cs typeface="Times New Roman" panose="02020603050405020304" pitchFamily="18" charset="0"/>
              </a:rPr>
              <a:t>II.  WHEN EATEN: DAILY, WEEKLY, MONTHLY, GUARTERLY, YEARLY???</a:t>
            </a:r>
            <a:endParaRPr lang="en-US" sz="4400" kern="100" dirty="0">
              <a:solidFill>
                <a:srgbClr val="FF0000"/>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840933B2-5CEA-968D-FE3C-667A812060FF}"/>
              </a:ext>
            </a:extLst>
          </p:cNvPr>
          <p:cNvSpPr>
            <a:spLocks noGrp="1"/>
          </p:cNvSpPr>
          <p:nvPr>
            <p:ph idx="1"/>
          </p:nvPr>
        </p:nvSpPr>
        <p:spPr/>
        <p:txBody>
          <a:bodyPr>
            <a:normAutofit fontScale="92500"/>
          </a:bodyPr>
          <a:lstStyle/>
          <a:p>
            <a:pPr marL="342900" marR="0" lvl="0" indent="-342900">
              <a:lnSpc>
                <a:spcPct val="100000"/>
              </a:lnSpc>
              <a:spcBef>
                <a:spcPts val="0"/>
              </a:spcBef>
              <a:buFont typeface="+mj-lt"/>
              <a:buAutoNum type="alphaUcPeriod"/>
            </a:pPr>
            <a:r>
              <a:rPr lang="en-US" kern="100" dirty="0">
                <a:ea typeface="Aptos" panose="020B0004020202020204" pitchFamily="34" charset="0"/>
                <a:cs typeface="Times New Roman" panose="02020603050405020304" pitchFamily="18" charset="0"/>
              </a:rPr>
              <a:t>IT WAS OBSERVED WHEN THEY CAME TOGETHER - 1 Corinthians 11:17–20  Now in giving these instructions I do not praise you, since </a:t>
            </a:r>
            <a:r>
              <a:rPr lang="en-US" u="sng" kern="100" dirty="0">
                <a:ea typeface="Aptos" panose="020B0004020202020204" pitchFamily="34" charset="0"/>
                <a:cs typeface="Times New Roman" panose="02020603050405020304" pitchFamily="18" charset="0"/>
              </a:rPr>
              <a:t>you come together</a:t>
            </a:r>
            <a:r>
              <a:rPr lang="en-US" kern="100" dirty="0">
                <a:ea typeface="Aptos" panose="020B0004020202020204" pitchFamily="34" charset="0"/>
                <a:cs typeface="Times New Roman" panose="02020603050405020304" pitchFamily="18" charset="0"/>
              </a:rPr>
              <a:t> not for the better but for the worse. </a:t>
            </a:r>
            <a:r>
              <a:rPr lang="en-US" kern="100" baseline="30000" dirty="0">
                <a:ea typeface="Aptos" panose="020B0004020202020204" pitchFamily="34" charset="0"/>
                <a:cs typeface="Times New Roman" panose="02020603050405020304" pitchFamily="18" charset="0"/>
              </a:rPr>
              <a:t>18</a:t>
            </a:r>
            <a:r>
              <a:rPr lang="en-US" kern="100" dirty="0">
                <a:ea typeface="Aptos" panose="020B0004020202020204" pitchFamily="34" charset="0"/>
                <a:cs typeface="Times New Roman" panose="02020603050405020304" pitchFamily="18" charset="0"/>
              </a:rPr>
              <a:t> For first of all, </a:t>
            </a:r>
            <a:r>
              <a:rPr lang="en-US" u="sng" kern="100" dirty="0">
                <a:ea typeface="Aptos" panose="020B0004020202020204" pitchFamily="34" charset="0"/>
                <a:cs typeface="Times New Roman" panose="02020603050405020304" pitchFamily="18" charset="0"/>
              </a:rPr>
              <a:t>when you come together</a:t>
            </a:r>
            <a:r>
              <a:rPr lang="en-US" kern="100" dirty="0">
                <a:ea typeface="Aptos" panose="020B0004020202020204" pitchFamily="34" charset="0"/>
                <a:cs typeface="Times New Roman" panose="02020603050405020304" pitchFamily="18" charset="0"/>
              </a:rPr>
              <a:t> as a church, I hear that there are divisions among you, and in part I believe it. </a:t>
            </a:r>
            <a:r>
              <a:rPr lang="en-US" kern="100" baseline="30000" dirty="0">
                <a:ea typeface="Aptos" panose="020B0004020202020204" pitchFamily="34" charset="0"/>
                <a:cs typeface="Times New Roman" panose="02020603050405020304" pitchFamily="18" charset="0"/>
              </a:rPr>
              <a:t>19</a:t>
            </a:r>
            <a:r>
              <a:rPr lang="en-US" kern="100" dirty="0">
                <a:ea typeface="Aptos" panose="020B0004020202020204" pitchFamily="34" charset="0"/>
                <a:cs typeface="Times New Roman" panose="02020603050405020304" pitchFamily="18" charset="0"/>
              </a:rPr>
              <a:t> For there must also be factions among you, that those who are approved may be recognized among you. </a:t>
            </a:r>
            <a:r>
              <a:rPr lang="en-US" kern="100" baseline="30000" dirty="0">
                <a:ea typeface="Aptos" panose="020B0004020202020204" pitchFamily="34" charset="0"/>
                <a:cs typeface="Times New Roman" panose="02020603050405020304" pitchFamily="18" charset="0"/>
              </a:rPr>
              <a:t>20</a:t>
            </a:r>
            <a:r>
              <a:rPr lang="en-US" kern="100" dirty="0">
                <a:ea typeface="Aptos" panose="020B0004020202020204" pitchFamily="34" charset="0"/>
                <a:cs typeface="Times New Roman" panose="02020603050405020304" pitchFamily="18" charset="0"/>
              </a:rPr>
              <a:t> Therefore </a:t>
            </a:r>
            <a:r>
              <a:rPr lang="en-US" u="sng" kern="100" dirty="0">
                <a:ea typeface="Aptos" panose="020B0004020202020204" pitchFamily="34" charset="0"/>
                <a:cs typeface="Times New Roman" panose="02020603050405020304" pitchFamily="18" charset="0"/>
              </a:rPr>
              <a:t>when you come together</a:t>
            </a:r>
            <a:r>
              <a:rPr lang="en-US" kern="100" dirty="0">
                <a:ea typeface="Aptos" panose="020B0004020202020204" pitchFamily="34" charset="0"/>
                <a:cs typeface="Times New Roman" panose="02020603050405020304" pitchFamily="18" charset="0"/>
              </a:rPr>
              <a:t> in one place, it is not to eat the Lord’s Supper.</a:t>
            </a:r>
            <a:endParaRPr lang="en-US" kern="100" dirty="0">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1201767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2045C9-5076-CAD3-F3BE-613FD39A90E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5FCAD9A-5568-E8C2-1518-5BC4488A4644}"/>
              </a:ext>
            </a:extLst>
          </p:cNvPr>
          <p:cNvSpPr>
            <a:spLocks noGrp="1"/>
          </p:cNvSpPr>
          <p:nvPr>
            <p:ph type="title"/>
          </p:nvPr>
        </p:nvSpPr>
        <p:spPr/>
        <p:txBody>
          <a:bodyPr>
            <a:normAutofit fontScale="90000"/>
          </a:bodyPr>
          <a:lstStyle/>
          <a:p>
            <a:pPr marL="0" marR="0">
              <a:lnSpc>
                <a:spcPct val="80000"/>
              </a:lnSpc>
              <a:spcAft>
                <a:spcPts val="800"/>
              </a:spcAft>
              <a:buNone/>
            </a:pPr>
            <a:r>
              <a:rPr lang="en-US" sz="4400" b="1" kern="100" dirty="0">
                <a:solidFill>
                  <a:srgbClr val="FF0000"/>
                </a:solidFill>
                <a:effectLst/>
                <a:ea typeface="Aptos" panose="020B0004020202020204" pitchFamily="34" charset="0"/>
                <a:cs typeface="Times New Roman" panose="02020603050405020304" pitchFamily="18" charset="0"/>
              </a:rPr>
              <a:t>II.  WHEN EATEN: DAILY, WEEKLY, MONTHLY, GUARTERLY, YEARLY???</a:t>
            </a:r>
            <a:endParaRPr lang="en-US" sz="4400" kern="100" dirty="0">
              <a:solidFill>
                <a:srgbClr val="FF0000"/>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EBDC6DD5-CF45-3524-B9C1-390DACDFB8D9}"/>
              </a:ext>
            </a:extLst>
          </p:cNvPr>
          <p:cNvSpPr>
            <a:spLocks noGrp="1"/>
          </p:cNvSpPr>
          <p:nvPr>
            <p:ph idx="1"/>
          </p:nvPr>
        </p:nvSpPr>
        <p:spPr/>
        <p:txBody>
          <a:bodyPr>
            <a:noAutofit/>
          </a:bodyPr>
          <a:lstStyle/>
          <a:p>
            <a:pPr marL="514350" marR="0" lvl="0" indent="-514350">
              <a:lnSpc>
                <a:spcPct val="85000"/>
              </a:lnSpc>
              <a:spcBef>
                <a:spcPts val="0"/>
              </a:spcBef>
              <a:buFont typeface="+mj-lt"/>
              <a:buAutoNum type="alphaUcPeriod" startAt="2"/>
            </a:pPr>
            <a:r>
              <a:rPr lang="en-US" sz="3100" kern="100" dirty="0">
                <a:ea typeface="Aptos" panose="020B0004020202020204" pitchFamily="34" charset="0"/>
                <a:cs typeface="Times New Roman" panose="02020603050405020304" pitchFamily="18" charset="0"/>
              </a:rPr>
              <a:t>THEY CAME TOGETHER ON THE FIRST DAY OF EVERY WEEK</a:t>
            </a:r>
            <a:endParaRPr lang="en-US" sz="3100" kern="100" dirty="0">
              <a:latin typeface="Aptos" panose="020B0004020202020204" pitchFamily="34" charset="0"/>
              <a:ea typeface="Aptos" panose="020B0004020202020204" pitchFamily="34" charset="0"/>
              <a:cs typeface="Times New Roman" panose="02020603050405020304" pitchFamily="18" charset="0"/>
            </a:endParaRPr>
          </a:p>
          <a:p>
            <a:pPr marL="800100" lvl="1" indent="-342900">
              <a:lnSpc>
                <a:spcPct val="85000"/>
              </a:lnSpc>
              <a:spcBef>
                <a:spcPts val="0"/>
              </a:spcBef>
              <a:buFont typeface="+mj-lt"/>
              <a:buAutoNum type="arabicPeriod"/>
            </a:pPr>
            <a:r>
              <a:rPr lang="en-US" sz="3100" kern="100" dirty="0">
                <a:ea typeface="Aptos" panose="020B0004020202020204" pitchFamily="34" charset="0"/>
                <a:cs typeface="Times New Roman" panose="02020603050405020304" pitchFamily="18" charset="0"/>
              </a:rPr>
              <a:t>Acts 20: 7 Now </a:t>
            </a:r>
            <a:r>
              <a:rPr lang="en-US" sz="3100" u="sng" kern="100" dirty="0">
                <a:ea typeface="Aptos" panose="020B0004020202020204" pitchFamily="34" charset="0"/>
                <a:cs typeface="Times New Roman" panose="02020603050405020304" pitchFamily="18" charset="0"/>
              </a:rPr>
              <a:t>on the first day of the week</a:t>
            </a:r>
            <a:r>
              <a:rPr lang="en-US" sz="3100" kern="100" dirty="0">
                <a:ea typeface="Aptos" panose="020B0004020202020204" pitchFamily="34" charset="0"/>
                <a:cs typeface="Times New Roman" panose="02020603050405020304" pitchFamily="18" charset="0"/>
              </a:rPr>
              <a:t>, when the disciples came together to break bread, Paul ready to depart the next day, spoke to them and continued his message until midnight.</a:t>
            </a:r>
            <a:endParaRPr lang="en-US" sz="3100" kern="100" dirty="0">
              <a:latin typeface="Aptos" panose="020B0004020202020204" pitchFamily="34" charset="0"/>
              <a:ea typeface="Aptos" panose="020B0004020202020204" pitchFamily="34" charset="0"/>
              <a:cs typeface="Times New Roman" panose="02020603050405020304" pitchFamily="18" charset="0"/>
            </a:endParaRPr>
          </a:p>
          <a:p>
            <a:pPr marL="800100" lvl="1" indent="-342900">
              <a:lnSpc>
                <a:spcPct val="85000"/>
              </a:lnSpc>
              <a:spcBef>
                <a:spcPts val="0"/>
              </a:spcBef>
              <a:buFont typeface="+mj-lt"/>
              <a:buAutoNum type="arabicPeriod"/>
            </a:pPr>
            <a:r>
              <a:rPr lang="en-US" sz="3100" kern="100" dirty="0">
                <a:ea typeface="Aptos" panose="020B0004020202020204" pitchFamily="34" charset="0"/>
                <a:cs typeface="Times New Roman" panose="02020603050405020304" pitchFamily="18" charset="0"/>
              </a:rPr>
              <a:t>1 Cor 16:2 On the first day of the week let each one of you lay something aside, storing up as he may prosper, that there be no collections when I come.</a:t>
            </a:r>
            <a:endParaRPr lang="en-US" sz="3100" kern="100" dirty="0">
              <a:latin typeface="Aptos" panose="020B0004020202020204" pitchFamily="34" charset="0"/>
              <a:ea typeface="Aptos" panose="020B0004020202020204" pitchFamily="34" charset="0"/>
              <a:cs typeface="Times New Roman" panose="02020603050405020304" pitchFamily="18" charset="0"/>
            </a:endParaRPr>
          </a:p>
          <a:p>
            <a:pPr marL="571500" marR="0" lvl="0" indent="-571500">
              <a:lnSpc>
                <a:spcPct val="85000"/>
              </a:lnSpc>
              <a:spcBef>
                <a:spcPts val="0"/>
              </a:spcBef>
              <a:buNone/>
            </a:pPr>
            <a:r>
              <a:rPr lang="en-US" sz="3100" kern="100" dirty="0">
                <a:ea typeface="Aptos" panose="020B0004020202020204" pitchFamily="34" charset="0"/>
                <a:cs typeface="Times New Roman" panose="02020603050405020304" pitchFamily="18" charset="0"/>
              </a:rPr>
              <a:t>C.  Every first day of the week just as every sabbath was to be kept holy under the Old Covenant.</a:t>
            </a:r>
            <a:endParaRPr lang="en-US" sz="3100" dirty="0"/>
          </a:p>
        </p:txBody>
      </p:sp>
    </p:spTree>
    <p:extLst>
      <p:ext uri="{BB962C8B-B14F-4D97-AF65-F5344CB8AC3E}">
        <p14:creationId xmlns:p14="http://schemas.microsoft.com/office/powerpoint/2010/main" val="35803093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2794D6-1286-2F15-5BDE-A6E1BB0AB0A0}"/>
              </a:ext>
            </a:extLst>
          </p:cNvPr>
          <p:cNvSpPr>
            <a:spLocks noGrp="1"/>
          </p:cNvSpPr>
          <p:nvPr>
            <p:ph type="title"/>
          </p:nvPr>
        </p:nvSpPr>
        <p:spPr>
          <a:xfrm>
            <a:off x="0" y="1"/>
            <a:ext cx="9144000" cy="970384"/>
          </a:xfrm>
        </p:spPr>
        <p:txBody>
          <a:bodyPr>
            <a:normAutofit/>
          </a:bodyPr>
          <a:lstStyle/>
          <a:p>
            <a:pPr marL="0" marR="0">
              <a:lnSpc>
                <a:spcPct val="95000"/>
              </a:lnSpc>
              <a:spcAft>
                <a:spcPts val="800"/>
              </a:spcAft>
              <a:buNone/>
            </a:pPr>
            <a:r>
              <a:rPr lang="en-US" sz="4000" b="1" kern="100" dirty="0">
                <a:solidFill>
                  <a:srgbClr val="FF0000"/>
                </a:solidFill>
                <a:effectLst/>
                <a:ea typeface="Aptos" panose="020B0004020202020204" pitchFamily="34" charset="0"/>
                <a:cs typeface="Times New Roman" panose="02020603050405020304" pitchFamily="18" charset="0"/>
              </a:rPr>
              <a:t>III.  WHY DO WE PARTAKE</a:t>
            </a:r>
            <a:endParaRPr lang="en-US" sz="4000" kern="100" dirty="0">
              <a:solidFill>
                <a:srgbClr val="FF0000"/>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9551EF39-5EEF-8D6B-C24C-D68781AD0032}"/>
              </a:ext>
            </a:extLst>
          </p:cNvPr>
          <p:cNvSpPr>
            <a:spLocks noGrp="1"/>
          </p:cNvSpPr>
          <p:nvPr>
            <p:ph idx="1"/>
          </p:nvPr>
        </p:nvSpPr>
        <p:spPr>
          <a:xfrm>
            <a:off x="220337" y="970384"/>
            <a:ext cx="8923663" cy="5887615"/>
          </a:xfrm>
        </p:spPr>
        <p:txBody>
          <a:bodyPr>
            <a:normAutofit/>
          </a:bodyPr>
          <a:lstStyle/>
          <a:p>
            <a:pPr marL="466725" marR="0" lvl="0" indent="-466725">
              <a:lnSpc>
                <a:spcPct val="100000"/>
              </a:lnSpc>
              <a:spcBef>
                <a:spcPts val="0"/>
              </a:spcBef>
              <a:buFont typeface="+mj-lt"/>
              <a:buAutoNum type="alphaUcPeriod"/>
            </a:pPr>
            <a:r>
              <a:rPr lang="en-US" kern="100" dirty="0">
                <a:ea typeface="Aptos" panose="020B0004020202020204" pitchFamily="34" charset="0"/>
                <a:cs typeface="Times New Roman" panose="02020603050405020304" pitchFamily="18" charset="0"/>
              </a:rPr>
              <a:t>NOT A FEAST TO SATISFY HUNGER</a:t>
            </a:r>
            <a:endParaRPr lang="en-US" kern="100" dirty="0">
              <a:latin typeface="Aptos" panose="020B0004020202020204" pitchFamily="34" charset="0"/>
              <a:ea typeface="Aptos" panose="020B0004020202020204" pitchFamily="34" charset="0"/>
              <a:cs typeface="Times New Roman" panose="02020603050405020304" pitchFamily="18" charset="0"/>
            </a:endParaRPr>
          </a:p>
          <a:p>
            <a:pPr marL="971550" indent="-514350">
              <a:lnSpc>
                <a:spcPct val="100000"/>
              </a:lnSpc>
              <a:spcBef>
                <a:spcPts val="0"/>
              </a:spcBef>
              <a:buFont typeface="+mj-lt"/>
              <a:buAutoNum type="arabicPeriod"/>
            </a:pPr>
            <a:r>
              <a:rPr lang="en-US" kern="100" dirty="0">
                <a:ea typeface="Aptos" panose="020B0004020202020204" pitchFamily="34" charset="0"/>
                <a:cs typeface="Times New Roman" panose="02020603050405020304" pitchFamily="18" charset="0"/>
              </a:rPr>
              <a:t>1 Cor 11:22 What! Do you not have houses to eat and drink in? Or do you despise the church of God and shame those who have nothing? What shall I say to you? Shall I praise you in this? I do not praise you.</a:t>
            </a:r>
            <a:endParaRPr lang="en-US" kern="100" dirty="0">
              <a:latin typeface="Aptos" panose="020B0004020202020204" pitchFamily="34" charset="0"/>
              <a:ea typeface="Aptos" panose="020B0004020202020204" pitchFamily="34" charset="0"/>
              <a:cs typeface="Times New Roman" panose="02020603050405020304" pitchFamily="18" charset="0"/>
            </a:endParaRPr>
          </a:p>
          <a:p>
            <a:pPr marL="971550" indent="-514350">
              <a:lnSpc>
                <a:spcPct val="100000"/>
              </a:lnSpc>
              <a:spcBef>
                <a:spcPts val="0"/>
              </a:spcBef>
              <a:buFont typeface="+mj-lt"/>
              <a:buAutoNum type="arabicPeriod"/>
            </a:pPr>
            <a:r>
              <a:rPr lang="en-US" kern="100" dirty="0">
                <a:ea typeface="Aptos" panose="020B0004020202020204" pitchFamily="34" charset="0"/>
                <a:cs typeface="Times New Roman" panose="02020603050405020304" pitchFamily="18" charset="0"/>
              </a:rPr>
              <a:t>1 Cor 11:34 But if anyone is hungry, let him eat at home, lest you come together for judgment. And the rest, I will set in order when I come.</a:t>
            </a:r>
            <a:endParaRPr lang="en-US" kern="100" dirty="0">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7678786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8AF056-0AF6-4B50-8236-7A45AA3E262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C8984D5-971C-BD1F-4611-B9A2A9C8FCB7}"/>
              </a:ext>
            </a:extLst>
          </p:cNvPr>
          <p:cNvSpPr>
            <a:spLocks noGrp="1"/>
          </p:cNvSpPr>
          <p:nvPr>
            <p:ph type="title"/>
          </p:nvPr>
        </p:nvSpPr>
        <p:spPr>
          <a:xfrm>
            <a:off x="0" y="1"/>
            <a:ext cx="9144000" cy="970384"/>
          </a:xfrm>
        </p:spPr>
        <p:txBody>
          <a:bodyPr>
            <a:normAutofit/>
          </a:bodyPr>
          <a:lstStyle/>
          <a:p>
            <a:pPr marL="0" marR="0">
              <a:lnSpc>
                <a:spcPct val="95000"/>
              </a:lnSpc>
              <a:spcAft>
                <a:spcPts val="800"/>
              </a:spcAft>
              <a:buNone/>
            </a:pPr>
            <a:r>
              <a:rPr lang="en-US" sz="4000" b="1" kern="100" dirty="0">
                <a:solidFill>
                  <a:srgbClr val="FF0000"/>
                </a:solidFill>
                <a:effectLst/>
                <a:ea typeface="Aptos" panose="020B0004020202020204" pitchFamily="34" charset="0"/>
                <a:cs typeface="Times New Roman" panose="02020603050405020304" pitchFamily="18" charset="0"/>
              </a:rPr>
              <a:t>III.  WHY DO WE PARTAKE</a:t>
            </a:r>
            <a:endParaRPr lang="en-US" sz="4000" kern="100" dirty="0">
              <a:solidFill>
                <a:srgbClr val="FF0000"/>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392DF3ED-6A52-82FE-5AFA-264A959C3ED3}"/>
              </a:ext>
            </a:extLst>
          </p:cNvPr>
          <p:cNvSpPr>
            <a:spLocks noGrp="1"/>
          </p:cNvSpPr>
          <p:nvPr>
            <p:ph idx="1"/>
          </p:nvPr>
        </p:nvSpPr>
        <p:spPr>
          <a:xfrm>
            <a:off x="220337" y="839756"/>
            <a:ext cx="8923663" cy="6018244"/>
          </a:xfrm>
        </p:spPr>
        <p:txBody>
          <a:bodyPr>
            <a:normAutofit fontScale="92500" lnSpcReduction="20000"/>
          </a:bodyPr>
          <a:lstStyle/>
          <a:p>
            <a:pPr marL="514350" marR="0" lvl="0" indent="-514350">
              <a:lnSpc>
                <a:spcPct val="100000"/>
              </a:lnSpc>
              <a:spcBef>
                <a:spcPts val="0"/>
              </a:spcBef>
              <a:buFont typeface="+mj-lt"/>
              <a:buAutoNum type="alphaUcPeriod" startAt="2"/>
            </a:pPr>
            <a:r>
              <a:rPr lang="en-US" kern="100" dirty="0">
                <a:ea typeface="Aptos" panose="020B0004020202020204" pitchFamily="34" charset="0"/>
                <a:cs typeface="Times New Roman" panose="02020603050405020304" pitchFamily="18" charset="0"/>
              </a:rPr>
              <a:t>IT IS A MEMORIAL TO REMEMBER WHAT JESUS DID</a:t>
            </a:r>
            <a:endParaRPr lang="en-US" kern="100" dirty="0">
              <a:latin typeface="Aptos" panose="020B0004020202020204" pitchFamily="34" charset="0"/>
              <a:ea typeface="Aptos" panose="020B0004020202020204" pitchFamily="34" charset="0"/>
              <a:cs typeface="Times New Roman" panose="02020603050405020304" pitchFamily="18" charset="0"/>
            </a:endParaRPr>
          </a:p>
          <a:p>
            <a:pPr marL="914400" marR="0" lvl="0" indent="-447675">
              <a:lnSpc>
                <a:spcPct val="100000"/>
              </a:lnSpc>
              <a:spcBef>
                <a:spcPts val="0"/>
              </a:spcBef>
              <a:buFont typeface="+mj-lt"/>
              <a:buAutoNum type="arabicPeriod"/>
            </a:pPr>
            <a:r>
              <a:rPr lang="en-US" kern="100" dirty="0">
                <a:ea typeface="Aptos" panose="020B0004020202020204" pitchFamily="34" charset="0"/>
                <a:cs typeface="Times New Roman" panose="02020603050405020304" pitchFamily="18" charset="0"/>
              </a:rPr>
              <a:t>1 Cor 11:23-25 For I received from the Lord that which I also delivered to you: that the Lord Jesus on the same night in which He was betrayed took bread; {24} and when He had given thanks, He broke it and said, eat; this is My body which is broken for you; do this in remembrance of Me. {25} In the same manner He also took the cup after supper, saying, “This cup is the new covenant in My blood. This do, as often as you drink it, in remembrance of Me.</a:t>
            </a:r>
            <a:endParaRPr lang="en-US" kern="100" dirty="0">
              <a:latin typeface="Aptos" panose="020B0004020202020204" pitchFamily="34" charset="0"/>
              <a:ea typeface="Aptos" panose="020B0004020202020204" pitchFamily="34" charset="0"/>
              <a:cs typeface="Times New Roman" panose="02020603050405020304" pitchFamily="18" charset="0"/>
            </a:endParaRPr>
          </a:p>
          <a:p>
            <a:pPr marL="914400" marR="0" lvl="0" indent="-447675">
              <a:lnSpc>
                <a:spcPct val="100000"/>
              </a:lnSpc>
              <a:spcBef>
                <a:spcPts val="0"/>
              </a:spcBef>
              <a:buFont typeface="+mj-lt"/>
              <a:buAutoNum type="arabicPeriod"/>
            </a:pPr>
            <a:r>
              <a:rPr lang="en-US" kern="100" dirty="0">
                <a:ea typeface="Aptos" panose="020B0004020202020204" pitchFamily="34" charset="0"/>
                <a:cs typeface="Times New Roman" panose="02020603050405020304" pitchFamily="18" charset="0"/>
              </a:rPr>
              <a:t>1 Cor 11:26  For as often as you eat this bread and drink this cup, you proclaim the Lord's death till He comes.</a:t>
            </a:r>
            <a:endParaRPr lang="en-US" dirty="0"/>
          </a:p>
        </p:txBody>
      </p:sp>
    </p:spTree>
    <p:extLst>
      <p:ext uri="{BB962C8B-B14F-4D97-AF65-F5344CB8AC3E}">
        <p14:creationId xmlns:p14="http://schemas.microsoft.com/office/powerpoint/2010/main" val="38680225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4EC34F-326D-D2C7-B520-E46C81FC9FFF}"/>
              </a:ext>
            </a:extLst>
          </p:cNvPr>
          <p:cNvSpPr>
            <a:spLocks noGrp="1"/>
          </p:cNvSpPr>
          <p:nvPr>
            <p:ph type="title"/>
          </p:nvPr>
        </p:nvSpPr>
        <p:spPr>
          <a:xfrm>
            <a:off x="0" y="0"/>
            <a:ext cx="9144000" cy="1562100"/>
          </a:xfrm>
        </p:spPr>
        <p:txBody>
          <a:bodyPr>
            <a:normAutofit/>
          </a:bodyPr>
          <a:lstStyle/>
          <a:p>
            <a:pPr marL="0" marR="0">
              <a:lnSpc>
                <a:spcPct val="80000"/>
              </a:lnSpc>
              <a:spcAft>
                <a:spcPts val="800"/>
              </a:spcAft>
              <a:buNone/>
            </a:pPr>
            <a:r>
              <a:rPr lang="en-US" sz="4000" b="1" kern="100" dirty="0">
                <a:solidFill>
                  <a:srgbClr val="FF0000"/>
                </a:solidFill>
                <a:effectLst/>
                <a:ea typeface="Aptos" panose="020B0004020202020204" pitchFamily="34" charset="0"/>
                <a:cs typeface="Times New Roman" panose="02020603050405020304" pitchFamily="18" charset="0"/>
              </a:rPr>
              <a:t>IV. WHO: CLOSED OR </a:t>
            </a:r>
            <a:br>
              <a:rPr lang="en-US" sz="4000" b="1" kern="100" dirty="0">
                <a:solidFill>
                  <a:srgbClr val="FF0000"/>
                </a:solidFill>
                <a:effectLst/>
                <a:ea typeface="Aptos" panose="020B0004020202020204" pitchFamily="34" charset="0"/>
                <a:cs typeface="Times New Roman" panose="02020603050405020304" pitchFamily="18" charset="0"/>
              </a:rPr>
            </a:br>
            <a:r>
              <a:rPr lang="en-US" sz="4000" b="1" kern="100" dirty="0">
                <a:solidFill>
                  <a:srgbClr val="FF0000"/>
                </a:solidFill>
                <a:effectLst/>
                <a:ea typeface="Aptos" panose="020B0004020202020204" pitchFamily="34" charset="0"/>
                <a:cs typeface="Times New Roman" panose="02020603050405020304" pitchFamily="18" charset="0"/>
              </a:rPr>
              <a:t>OPEN COMMUNION</a:t>
            </a:r>
            <a:endParaRPr lang="en-US" sz="4000" kern="100" dirty="0">
              <a:solidFill>
                <a:srgbClr val="FF0000"/>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EFC96510-BEF0-F491-618A-C001F53E4CD2}"/>
              </a:ext>
            </a:extLst>
          </p:cNvPr>
          <p:cNvSpPr>
            <a:spLocks noGrp="1"/>
          </p:cNvSpPr>
          <p:nvPr>
            <p:ph idx="1"/>
          </p:nvPr>
        </p:nvSpPr>
        <p:spPr>
          <a:xfrm>
            <a:off x="220337" y="1325563"/>
            <a:ext cx="8923663" cy="5532436"/>
          </a:xfrm>
        </p:spPr>
        <p:txBody>
          <a:bodyPr>
            <a:normAutofit fontScale="70000" lnSpcReduction="20000"/>
          </a:bodyPr>
          <a:lstStyle/>
          <a:p>
            <a:pPr marL="457200" indent="-457200">
              <a:lnSpc>
                <a:spcPct val="100000"/>
              </a:lnSpc>
              <a:spcBef>
                <a:spcPts val="0"/>
              </a:spcBef>
              <a:buFont typeface="+mj-lt"/>
              <a:buAutoNum type="alphaUcPeriod"/>
            </a:pPr>
            <a:r>
              <a:rPr lang="en-US" sz="3700" kern="100" dirty="0">
                <a:ea typeface="Aptos" panose="020B0004020202020204" pitchFamily="34" charset="0"/>
                <a:cs typeface="Times New Roman" panose="02020603050405020304" pitchFamily="18" charset="0"/>
              </a:rPr>
              <a:t>EACH PERSON IS TO EXAMINE THEMSELF BEFORE THEY PARTAKE - 1 Cor 11:27-82 Therefore whoever eats this bread or drinks this cup of the Lord in an unworthy manner will be guilty of the body and blood of the Lord, {28} But let a man examine himself, and so let him eat of the bread and drink of the cup. {29} For he who eats and drinks in an unworthy manner eats and drinks judgment to himself, not discerning the Lord's body. {30} For this reason many are weak and sick among you, and many sleep. {31} For if we would judge ourselves, we would not be judged. 32} But when we are judged we are chastened by the Lord, that we may not be condemned with the world.</a:t>
            </a:r>
            <a:endParaRPr lang="en-US" sz="3700" kern="100" dirty="0">
              <a:latin typeface="Aptos" panose="020B0004020202020204" pitchFamily="34" charset="0"/>
              <a:ea typeface="Aptos" panose="020B0004020202020204" pitchFamily="34" charset="0"/>
              <a:cs typeface="Times New Roman" panose="02020603050405020304" pitchFamily="18" charset="0"/>
            </a:endParaRPr>
          </a:p>
          <a:p>
            <a:pPr marL="457200" indent="-457200">
              <a:lnSpc>
                <a:spcPct val="100000"/>
              </a:lnSpc>
              <a:spcBef>
                <a:spcPts val="0"/>
              </a:spcBef>
              <a:buFont typeface="+mj-lt"/>
              <a:buAutoNum type="alphaUcPeriod"/>
            </a:pPr>
            <a:r>
              <a:rPr lang="en-US" sz="3700" kern="100" dirty="0">
                <a:ea typeface="Aptos" panose="020B0004020202020204" pitchFamily="34" charset="0"/>
                <a:cs typeface="Times New Roman" panose="02020603050405020304" pitchFamily="18" charset="0"/>
              </a:rPr>
              <a:t>Since the Lord's supper is a part of the regular assembly, then it is passed to all present and each person decides whether to partake or not.</a:t>
            </a:r>
            <a:endParaRPr lang="en-US" sz="3700" dirty="0"/>
          </a:p>
        </p:txBody>
      </p:sp>
    </p:spTree>
    <p:extLst>
      <p:ext uri="{BB962C8B-B14F-4D97-AF65-F5344CB8AC3E}">
        <p14:creationId xmlns:p14="http://schemas.microsoft.com/office/powerpoint/2010/main" val="37682025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0584A2-9D31-1CB8-1D42-2D7A8FBC33BC}"/>
              </a:ext>
            </a:extLst>
          </p:cNvPr>
          <p:cNvSpPr>
            <a:spLocks noGrp="1"/>
          </p:cNvSpPr>
          <p:nvPr>
            <p:ph type="title"/>
          </p:nvPr>
        </p:nvSpPr>
        <p:spPr/>
        <p:txBody>
          <a:bodyPr>
            <a:normAutofit fontScale="90000"/>
          </a:bodyPr>
          <a:lstStyle/>
          <a:p>
            <a:pPr marL="0" marR="0">
              <a:lnSpc>
                <a:spcPct val="80000"/>
              </a:lnSpc>
              <a:spcAft>
                <a:spcPts val="800"/>
              </a:spcAft>
              <a:buNone/>
            </a:pPr>
            <a:r>
              <a:rPr lang="en-US" sz="4000" b="1" kern="100" dirty="0">
                <a:solidFill>
                  <a:srgbClr val="FF0000"/>
                </a:solidFill>
                <a:effectLst/>
                <a:ea typeface="Aptos" panose="020B0004020202020204" pitchFamily="34" charset="0"/>
                <a:cs typeface="Times New Roman" panose="02020603050405020304" pitchFamily="18" charset="0"/>
              </a:rPr>
              <a:t>V.  HOW: TRANSUBSTANTIATION OR REPRESENTS BODY AND BLOOD???</a:t>
            </a:r>
            <a:endParaRPr lang="en-US" dirty="0"/>
          </a:p>
        </p:txBody>
      </p:sp>
      <p:sp>
        <p:nvSpPr>
          <p:cNvPr id="3" name="Content Placeholder 2">
            <a:extLst>
              <a:ext uri="{FF2B5EF4-FFF2-40B4-BE49-F238E27FC236}">
                <a16:creationId xmlns:a16="http://schemas.microsoft.com/office/drawing/2014/main" id="{6AEC6367-A4D0-6662-144F-43AAAE15FA6C}"/>
              </a:ext>
            </a:extLst>
          </p:cNvPr>
          <p:cNvSpPr>
            <a:spLocks noGrp="1"/>
          </p:cNvSpPr>
          <p:nvPr>
            <p:ph idx="1"/>
          </p:nvPr>
        </p:nvSpPr>
        <p:spPr/>
        <p:txBody>
          <a:bodyPr>
            <a:noAutofit/>
          </a:bodyPr>
          <a:lstStyle/>
          <a:p>
            <a:pPr marL="466725" marR="0" lvl="0" indent="-466725">
              <a:lnSpc>
                <a:spcPct val="85000"/>
              </a:lnSpc>
              <a:spcBef>
                <a:spcPts val="0"/>
              </a:spcBef>
              <a:buFont typeface="+mj-lt"/>
              <a:buAutoNum type="alphaUcPeriod"/>
            </a:pPr>
            <a:r>
              <a:rPr lang="en-US" sz="3100" kern="100" dirty="0">
                <a:ea typeface="Aptos" panose="020B0004020202020204" pitchFamily="34" charset="0"/>
                <a:cs typeface="Times New Roman" panose="02020603050405020304" pitchFamily="18" charset="0"/>
              </a:rPr>
              <a:t>1 Cor 11:24 and when He had given thanks, He broke it and said, “Take eat; this is My body which is broken for you; do this in remembrance of Me”. </a:t>
            </a:r>
            <a:endParaRPr lang="en-US" sz="3100" kern="100" dirty="0">
              <a:latin typeface="Aptos" panose="020B0004020202020204" pitchFamily="34" charset="0"/>
              <a:ea typeface="Aptos" panose="020B0004020202020204" pitchFamily="34" charset="0"/>
              <a:cs typeface="Times New Roman" panose="02020603050405020304" pitchFamily="18" charset="0"/>
            </a:endParaRPr>
          </a:p>
          <a:p>
            <a:pPr marL="466725" marR="0" lvl="0" indent="-466725">
              <a:lnSpc>
                <a:spcPct val="85000"/>
              </a:lnSpc>
              <a:spcBef>
                <a:spcPts val="0"/>
              </a:spcBef>
              <a:buFont typeface="+mj-lt"/>
              <a:buAutoNum type="alphaUcPeriod"/>
            </a:pPr>
            <a:r>
              <a:rPr lang="en-US" sz="3100" kern="100" dirty="0">
                <a:ea typeface="Aptos" panose="020B0004020202020204" pitchFamily="34" charset="0"/>
                <a:cs typeface="Times New Roman" panose="02020603050405020304" pitchFamily="18" charset="0"/>
              </a:rPr>
              <a:t>1 Cor 11:25 In the same manner He also took the cup after supper, saying, “This cup is the new covenant in My blood. This do, as often as you drink it in remembrance of Me”. </a:t>
            </a:r>
            <a:endParaRPr lang="en-US" sz="3100" kern="100" dirty="0">
              <a:latin typeface="Aptos" panose="020B0004020202020204" pitchFamily="34" charset="0"/>
              <a:ea typeface="Aptos" panose="020B0004020202020204" pitchFamily="34" charset="0"/>
              <a:cs typeface="Times New Roman" panose="02020603050405020304" pitchFamily="18" charset="0"/>
            </a:endParaRPr>
          </a:p>
          <a:p>
            <a:pPr marL="466725" marR="0" lvl="0" indent="-466725">
              <a:lnSpc>
                <a:spcPct val="85000"/>
              </a:lnSpc>
              <a:spcBef>
                <a:spcPts val="0"/>
              </a:spcBef>
              <a:buFont typeface="+mj-lt"/>
              <a:buAutoNum type="alphaUcPeriod"/>
            </a:pPr>
            <a:r>
              <a:rPr lang="en-US" sz="3100" kern="100" dirty="0">
                <a:ea typeface="Aptos" panose="020B0004020202020204" pitchFamily="34" charset="0"/>
                <a:cs typeface="Times New Roman" panose="02020603050405020304" pitchFamily="18" charset="0"/>
              </a:rPr>
              <a:t>Acts 15:29  that you abstain from things offered to idols, from blood, from things strangled, and from sexual immorality. If you keep yourselves from these, you will do well. Farewell </a:t>
            </a:r>
            <a:endParaRPr lang="en-US" sz="3100" dirty="0"/>
          </a:p>
        </p:txBody>
      </p:sp>
    </p:spTree>
    <p:extLst>
      <p:ext uri="{BB962C8B-B14F-4D97-AF65-F5344CB8AC3E}">
        <p14:creationId xmlns:p14="http://schemas.microsoft.com/office/powerpoint/2010/main" val="38873508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7A8315-8C4E-40CF-2E47-F3CEC5C1C704}"/>
              </a:ext>
            </a:extLst>
          </p:cNvPr>
          <p:cNvSpPr>
            <a:spLocks noGrp="1"/>
          </p:cNvSpPr>
          <p:nvPr>
            <p:ph type="title"/>
          </p:nvPr>
        </p:nvSpPr>
        <p:spPr/>
        <p:txBody>
          <a:bodyPr>
            <a:normAutofit/>
          </a:bodyPr>
          <a:lstStyle/>
          <a:p>
            <a:r>
              <a:rPr lang="en-US" dirty="0">
                <a:solidFill>
                  <a:srgbClr val="FF0000"/>
                </a:solidFill>
              </a:rPr>
              <a:t>THE LORD’S SUPPER</a:t>
            </a:r>
          </a:p>
        </p:txBody>
      </p:sp>
      <p:sp>
        <p:nvSpPr>
          <p:cNvPr id="3" name="Content Placeholder 2">
            <a:extLst>
              <a:ext uri="{FF2B5EF4-FFF2-40B4-BE49-F238E27FC236}">
                <a16:creationId xmlns:a16="http://schemas.microsoft.com/office/drawing/2014/main" id="{A8DA6F52-8136-0F4C-4628-EF3AD2A20DA6}"/>
              </a:ext>
            </a:extLst>
          </p:cNvPr>
          <p:cNvSpPr>
            <a:spLocks noGrp="1"/>
          </p:cNvSpPr>
          <p:nvPr>
            <p:ph idx="1"/>
          </p:nvPr>
        </p:nvSpPr>
        <p:spPr/>
        <p:txBody>
          <a:bodyPr>
            <a:normAutofit lnSpcReduction="10000"/>
          </a:bodyPr>
          <a:lstStyle/>
          <a:p>
            <a:pPr marL="514350" indent="-514350">
              <a:buFont typeface="+mj-lt"/>
              <a:buAutoNum type="alphaUcPeriod"/>
            </a:pPr>
            <a:r>
              <a:rPr lang="en-US" kern="100" dirty="0">
                <a:ea typeface="Aptos" panose="020B0004020202020204" pitchFamily="34" charset="0"/>
                <a:cs typeface="Times New Roman" panose="02020603050405020304" pitchFamily="18" charset="0"/>
              </a:rPr>
              <a:t>Are you qualified to partake of the Lord’s Supper? </a:t>
            </a:r>
          </a:p>
          <a:p>
            <a:pPr marL="514350" indent="-514350">
              <a:buFont typeface="+mj-lt"/>
              <a:buAutoNum type="alphaUcPeriod"/>
            </a:pPr>
            <a:r>
              <a:rPr lang="en-US" kern="100" dirty="0">
                <a:ea typeface="Aptos" panose="020B0004020202020204" pitchFamily="34" charset="0"/>
                <a:cs typeface="Times New Roman" panose="02020603050405020304" pitchFamily="18" charset="0"/>
              </a:rPr>
              <a:t>Remembering your cleansing from sin by the blood of Christ.</a:t>
            </a:r>
          </a:p>
          <a:p>
            <a:pPr marL="514350" indent="-514350">
              <a:buFont typeface="+mj-lt"/>
              <a:buAutoNum type="alphaUcPeriod"/>
            </a:pPr>
            <a:r>
              <a:rPr lang="en-US" kern="100" dirty="0">
                <a:ea typeface="Aptos" panose="020B0004020202020204" pitchFamily="34" charset="0"/>
                <a:cs typeface="Times New Roman" panose="02020603050405020304" pitchFamily="18" charset="0"/>
              </a:rPr>
              <a:t>Are you partaking of the Lord’s Supper in the proper way?</a:t>
            </a:r>
            <a:endParaRPr lang="en-US" dirty="0"/>
          </a:p>
          <a:p>
            <a:pPr marL="514350" indent="-514350">
              <a:buFont typeface="+mj-lt"/>
              <a:buAutoNum type="alphaUcPeriod"/>
            </a:pPr>
            <a:r>
              <a:rPr lang="en-US" dirty="0"/>
              <a:t>Are you living a life of appreciation for what Jesus did on the cross.</a:t>
            </a:r>
          </a:p>
          <a:p>
            <a:pPr marL="514350" indent="-514350">
              <a:buFont typeface="+mj-lt"/>
              <a:buAutoNum type="alphaUcPeriod"/>
            </a:pPr>
            <a:r>
              <a:rPr lang="en-US" dirty="0"/>
              <a:t>2 Corinthians 5:15 and He died for all, that those who live should live no longer for themselves, but for Him who died for them and rose again.</a:t>
            </a:r>
          </a:p>
        </p:txBody>
      </p:sp>
    </p:spTree>
    <p:extLst>
      <p:ext uri="{BB962C8B-B14F-4D97-AF65-F5344CB8AC3E}">
        <p14:creationId xmlns:p14="http://schemas.microsoft.com/office/powerpoint/2010/main" val="22838959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icture containing stage, light, sky&#10;&#10;Description automatically generated">
            <a:extLst>
              <a:ext uri="{FF2B5EF4-FFF2-40B4-BE49-F238E27FC236}">
                <a16:creationId xmlns:a16="http://schemas.microsoft.com/office/drawing/2014/main" id="{E88DFCD8-702D-48B7-AE13-86C8D30E190D}"/>
              </a:ext>
            </a:extLst>
          </p:cNvPr>
          <p:cNvPicPr>
            <a:picLocks noChangeAspect="1"/>
          </p:cNvPicPr>
          <p:nvPr/>
        </p:nvPicPr>
        <p:blipFill>
          <a:blip r:embed="rId2">
            <a:extLst>
              <a:ext uri="{28A0092B-C50C-407E-A947-70E740481C1C}">
                <a14:useLocalDpi xmlns:a14="http://schemas.microsoft.com/office/drawing/2010/main" val="0"/>
              </a:ext>
            </a:extLst>
          </a:blip>
          <a:srcRect l="12500" r="12500"/>
          <a:stretch>
            <a:fillRect/>
          </a:stretch>
        </p:blipFill>
        <p:spPr>
          <a:xfrm>
            <a:off x="0" y="0"/>
            <a:ext cx="9144000" cy="6858000"/>
          </a:xfrm>
          <a:prstGeom prst="rect">
            <a:avLst/>
          </a:prstGeom>
        </p:spPr>
      </p:pic>
      <p:pic>
        <p:nvPicPr>
          <p:cNvPr id="4" name="Picture 3" descr="A picture containing drawing&#10;&#10;Description automatically generated">
            <a:extLst>
              <a:ext uri="{FF2B5EF4-FFF2-40B4-BE49-F238E27FC236}">
                <a16:creationId xmlns:a16="http://schemas.microsoft.com/office/drawing/2014/main" id="{5307BC7F-313F-E31F-A4CC-2EBA0A34958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32171"/>
            <a:ext cx="9144000" cy="6393656"/>
          </a:xfrm>
          <a:prstGeom prst="rect">
            <a:avLst/>
          </a:prstGeom>
        </p:spPr>
      </p:pic>
      <p:pic>
        <p:nvPicPr>
          <p:cNvPr id="5" name="Picture 4">
            <a:extLst>
              <a:ext uri="{FF2B5EF4-FFF2-40B4-BE49-F238E27FC236}">
                <a16:creationId xmlns:a16="http://schemas.microsoft.com/office/drawing/2014/main" id="{BF1EC0A4-ECB0-2EC1-09DD-E380B3AD5978}"/>
              </a:ext>
            </a:extLst>
          </p:cNvPr>
          <p:cNvPicPr>
            <a:picLocks noChangeAspect="1"/>
          </p:cNvPicPr>
          <p:nvPr/>
        </p:nvPicPr>
        <p:blipFill>
          <a:blip r:embed="rId4"/>
          <a:stretch>
            <a:fillRect/>
          </a:stretch>
        </p:blipFill>
        <p:spPr>
          <a:xfrm>
            <a:off x="170306" y="4075106"/>
            <a:ext cx="8803387" cy="1603387"/>
          </a:xfrm>
          <a:prstGeom prst="rect">
            <a:avLst/>
          </a:prstGeom>
        </p:spPr>
      </p:pic>
    </p:spTree>
    <p:extLst>
      <p:ext uri="{BB962C8B-B14F-4D97-AF65-F5344CB8AC3E}">
        <p14:creationId xmlns:p14="http://schemas.microsoft.com/office/powerpoint/2010/main" val="31718809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FC0D1C-85AE-50FD-5922-75947A62E7E5}"/>
              </a:ext>
            </a:extLst>
          </p:cNvPr>
          <p:cNvSpPr>
            <a:spLocks noGrp="1"/>
          </p:cNvSpPr>
          <p:nvPr>
            <p:ph type="title"/>
          </p:nvPr>
        </p:nvSpPr>
        <p:spPr/>
        <p:txBody>
          <a:bodyPr/>
          <a:lstStyle/>
          <a:p>
            <a:pPr>
              <a:lnSpc>
                <a:spcPct val="100000"/>
              </a:lnSpc>
            </a:pPr>
            <a:r>
              <a:rPr lang="en-US" sz="4400" b="1" kern="100" dirty="0">
                <a:effectLst/>
                <a:latin typeface="Arial" panose="020B0604020202020204" pitchFamily="34" charset="0"/>
                <a:ea typeface="Times New Roman" panose="02020603050405020304" pitchFamily="18" charset="0"/>
                <a:cs typeface="Arial" panose="020B0604020202020204" pitchFamily="34" charset="0"/>
              </a:rPr>
              <a:t>PRAYER</a:t>
            </a:r>
            <a:endParaRPr lang="en-US" dirty="0"/>
          </a:p>
        </p:txBody>
      </p:sp>
      <p:sp>
        <p:nvSpPr>
          <p:cNvPr id="3" name="Content Placeholder 2">
            <a:extLst>
              <a:ext uri="{FF2B5EF4-FFF2-40B4-BE49-F238E27FC236}">
                <a16:creationId xmlns:a16="http://schemas.microsoft.com/office/drawing/2014/main" id="{6E395EB8-4290-DEA5-DA65-EC48B47240A6}"/>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3DDDF220-4CF1-D6B2-8C79-D435AD513628}"/>
              </a:ext>
            </a:extLst>
          </p:cNvPr>
          <p:cNvPicPr>
            <a:picLocks noChangeAspect="1"/>
          </p:cNvPicPr>
          <p:nvPr/>
        </p:nvPicPr>
        <p:blipFill>
          <a:blip r:embed="rId2"/>
          <a:stretch>
            <a:fillRect/>
          </a:stretch>
        </p:blipFill>
        <p:spPr>
          <a:xfrm>
            <a:off x="-1" y="-1"/>
            <a:ext cx="9143999" cy="6858000"/>
          </a:xfrm>
          <a:prstGeom prst="rect">
            <a:avLst/>
          </a:prstGeom>
        </p:spPr>
      </p:pic>
    </p:spTree>
    <p:extLst>
      <p:ext uri="{BB962C8B-B14F-4D97-AF65-F5344CB8AC3E}">
        <p14:creationId xmlns:p14="http://schemas.microsoft.com/office/powerpoint/2010/main" val="79067966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001D3C-A1B6-E14E-9134-1DC7BA86B308}"/>
              </a:ext>
            </a:extLst>
          </p:cNvPr>
          <p:cNvSpPr>
            <a:spLocks noGrp="1"/>
          </p:cNvSpPr>
          <p:nvPr>
            <p:ph type="title"/>
          </p:nvPr>
        </p:nvSpPr>
        <p:spPr>
          <a:xfrm>
            <a:off x="0" y="5638799"/>
            <a:ext cx="9143999" cy="1219200"/>
          </a:xfrm>
          <a:solidFill>
            <a:schemeClr val="tx1"/>
          </a:solidFill>
        </p:spPr>
        <p:txBody>
          <a:bodyPr>
            <a:noAutofit/>
          </a:bodyPr>
          <a:lstStyle/>
          <a:p>
            <a:pPr algn="ctr">
              <a:lnSpc>
                <a:spcPct val="100000"/>
              </a:lnSpc>
            </a:pPr>
            <a:r>
              <a:rPr lang="en-US" sz="4000" b="1" dirty="0">
                <a:solidFill>
                  <a:schemeClr val="bg1"/>
                </a:solidFill>
                <a:latin typeface="Arial" panose="020B0604020202020204" pitchFamily="34" charset="0"/>
                <a:cs typeface="Arial" panose="020B0604020202020204" pitchFamily="34" charset="0"/>
              </a:rPr>
              <a:t>TONIGHT’S SERMON: PRAYER</a:t>
            </a:r>
            <a:endParaRPr lang="en-US" sz="4000" b="1" cap="all" dirty="0">
              <a:solidFill>
                <a:schemeClr val="bg1"/>
              </a:solidFill>
              <a:latin typeface="Arial" panose="020B0604020202020204" pitchFamily="34" charset="0"/>
              <a:cs typeface="Arial" panose="020B0604020202020204" pitchFamily="34" charset="0"/>
            </a:endParaRPr>
          </a:p>
        </p:txBody>
      </p:sp>
      <p:pic>
        <p:nvPicPr>
          <p:cNvPr id="4" name="Picture 3">
            <a:extLst>
              <a:ext uri="{FF2B5EF4-FFF2-40B4-BE49-F238E27FC236}">
                <a16:creationId xmlns:a16="http://schemas.microsoft.com/office/drawing/2014/main" id="{FCB96E1D-0037-C5D6-E75C-D020718C7733}"/>
              </a:ext>
            </a:extLst>
          </p:cNvPr>
          <p:cNvPicPr>
            <a:picLocks noChangeAspect="1"/>
          </p:cNvPicPr>
          <p:nvPr/>
        </p:nvPicPr>
        <p:blipFill rotWithShape="1">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r="37635"/>
          <a:stretch>
            <a:fillRect/>
          </a:stretch>
        </p:blipFill>
        <p:spPr>
          <a:xfrm>
            <a:off x="0" y="332510"/>
            <a:ext cx="9144000" cy="5638800"/>
          </a:xfrm>
          <a:prstGeom prst="rect">
            <a:avLst/>
          </a:prstGeom>
        </p:spPr>
      </p:pic>
    </p:spTree>
    <p:extLst>
      <p:ext uri="{BB962C8B-B14F-4D97-AF65-F5344CB8AC3E}">
        <p14:creationId xmlns:p14="http://schemas.microsoft.com/office/powerpoint/2010/main" val="4147493541"/>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lank.potx" id="{0F85D239-1AA2-4A61-A26A-155CD289143E}" vid="{1F5DF8C1-90B5-4122-8C2B-1A05E6D43FCD}"/>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13549</TotalTime>
  <Words>1621</Words>
  <Application>Microsoft Office PowerPoint</Application>
  <PresentationFormat>On-screen Show (4:3)</PresentationFormat>
  <Paragraphs>57</Paragraphs>
  <Slides>25</Slides>
  <Notes>3</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25</vt:i4>
      </vt:variant>
    </vt:vector>
  </HeadingPairs>
  <TitlesOfParts>
    <vt:vector size="32" baseType="lpstr">
      <vt:lpstr>Aptos</vt:lpstr>
      <vt:lpstr>Arial</vt:lpstr>
      <vt:lpstr>Bazooka</vt:lpstr>
      <vt:lpstr>Calibri</vt:lpstr>
      <vt:lpstr>Calibri Light</vt:lpstr>
      <vt:lpstr>Office Theme</vt:lpstr>
      <vt:lpstr>1_Office Theme</vt:lpstr>
      <vt:lpstr>PowerPoint Presentation</vt:lpstr>
      <vt:lpstr>PowerPoint Presentation</vt:lpstr>
      <vt:lpstr>PowerPoint Presentation</vt:lpstr>
      <vt:lpstr>SINGING</vt:lpstr>
      <vt:lpstr>PowerPoint Presentation</vt:lpstr>
      <vt:lpstr>CONTRIBUTION</vt:lpstr>
      <vt:lpstr>PowerPoint Presentation</vt:lpstr>
      <vt:lpstr>1 Corinthians 10:1–5  Moreover, brethren, I do not want you to be unaware that all our fathers were under the cloud, all passed through the sea, 2 all were baptized into Moses in the cloud and in the sea, 3 all ate the same spiritual food, 4 and all drank the same spiritual drink. For they drank of that spiritual Rock that followed them, and that Rock was Christ. 5 But with most of them God was not well pleased, for their bodies were scattered in the wilderness.</vt:lpstr>
      <vt:lpstr>PowerPoint Presentation</vt:lpstr>
      <vt:lpstr>THE LORD'S SUPPER</vt:lpstr>
      <vt:lpstr>THE LORD’S SUPPER</vt:lpstr>
      <vt:lpstr>THE LORD’S SUPPER</vt:lpstr>
      <vt:lpstr>THE LORD’S SUPPER</vt:lpstr>
      <vt:lpstr>WHAT ARE THE ELEMENTS OF THE LORD'S SUPPER?</vt:lpstr>
      <vt:lpstr>WHAT ARE THE ELEMENTS OF THE LORD'S SUPPER?</vt:lpstr>
      <vt:lpstr>II.  WHEN EATEN: DAILY, WEEKLY, MONTHLY, GUARTERLY, YEARLY???</vt:lpstr>
      <vt:lpstr>II.  WHEN EATEN: DAILY, WEEKLY, MONTHLY, GUARTERLY, YEARLY???</vt:lpstr>
      <vt:lpstr>III.  WHY DO WE PARTAKE</vt:lpstr>
      <vt:lpstr>III.  WHY DO WE PARTAKE</vt:lpstr>
      <vt:lpstr>IV. WHO: CLOSED OR  OPEN COMMUNION</vt:lpstr>
      <vt:lpstr>V.  HOW: TRANSUBSTANTIATION OR REPRESENTS BODY AND BLOOD???</vt:lpstr>
      <vt:lpstr>THE LORD’S SUPPER</vt:lpstr>
      <vt:lpstr>PowerPoint Presentation</vt:lpstr>
      <vt:lpstr>PRAYER</vt:lpstr>
      <vt:lpstr>TONIGHT’S SERMON: PRAYER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Larry Pasley</dc:creator>
  <cp:lastModifiedBy>Larry Pasley</cp:lastModifiedBy>
  <cp:revision>3</cp:revision>
  <dcterms:created xsi:type="dcterms:W3CDTF">2021-03-15T23:58:02Z</dcterms:created>
  <dcterms:modified xsi:type="dcterms:W3CDTF">2026-10-05T15:07:06Z</dcterms:modified>
</cp:coreProperties>
</file>