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60" r:id="rId1"/>
    <p:sldMasterId id="2147483673" r:id="rId2"/>
  </p:sldMasterIdLst>
  <p:notesMasterIdLst>
    <p:notesMasterId r:id="rId27"/>
  </p:notesMasterIdLst>
  <p:sldIdLst>
    <p:sldId id="425" r:id="rId3"/>
    <p:sldId id="283" r:id="rId4"/>
    <p:sldId id="493" r:id="rId5"/>
    <p:sldId id="376" r:id="rId6"/>
    <p:sldId id="291" r:id="rId7"/>
    <p:sldId id="434" r:id="rId8"/>
    <p:sldId id="508" r:id="rId9"/>
    <p:sldId id="531" r:id="rId10"/>
    <p:sldId id="523" r:id="rId11"/>
    <p:sldId id="532" r:id="rId12"/>
    <p:sldId id="540" r:id="rId13"/>
    <p:sldId id="539" r:id="rId14"/>
    <p:sldId id="538" r:id="rId15"/>
    <p:sldId id="541" r:id="rId16"/>
    <p:sldId id="537" r:id="rId17"/>
    <p:sldId id="536" r:id="rId18"/>
    <p:sldId id="542" r:id="rId19"/>
    <p:sldId id="535" r:id="rId20"/>
    <p:sldId id="543" r:id="rId21"/>
    <p:sldId id="534" r:id="rId22"/>
    <p:sldId id="533" r:id="rId23"/>
    <p:sldId id="290" r:id="rId24"/>
    <p:sldId id="507" r:id="rId25"/>
    <p:sldId id="485" r:id="rId2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32323"/>
    <a:srgbClr val="2C2C2C"/>
    <a:srgbClr val="100000"/>
    <a:srgbClr val="31007A"/>
    <a:srgbClr val="360000"/>
    <a:srgbClr val="070000"/>
    <a:srgbClr val="84520C"/>
    <a:srgbClr val="0000CC"/>
    <a:srgbClr val="660033"/>
    <a:srgbClr val="17003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03B93F9-B73F-4995-8219-5095AD116F08}" v="1291" dt="2026-10-06T22:26:23.92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80" autoAdjust="0"/>
    <p:restoredTop sz="86410" autoAdjust="0"/>
  </p:normalViewPr>
  <p:slideViewPr>
    <p:cSldViewPr snapToGrid="0">
      <p:cViewPr varScale="1">
        <p:scale>
          <a:sx n="75" d="100"/>
          <a:sy n="75" d="100"/>
        </p:scale>
        <p:origin x="1272" y="78"/>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695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microsoft.com/office/2015/10/relationships/revisionInfo" Target="revisionInfo.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3984E85-DAE7-473F-B013-D76DDA0798DC}" type="datetimeFigureOut">
              <a:rPr lang="en-US" smtClean="0"/>
              <a:t>10/13/2026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490FFAB-2CAE-4E7B-B1BF-7E4BD00F76D5}" type="slidenum">
              <a:rPr lang="en-US" smtClean="0"/>
              <a:t>‹#›</a:t>
            </a:fld>
            <a:endParaRPr lang="en-US"/>
          </a:p>
        </p:txBody>
      </p:sp>
    </p:spTree>
    <p:extLst>
      <p:ext uri="{BB962C8B-B14F-4D97-AF65-F5344CB8AC3E}">
        <p14:creationId xmlns:p14="http://schemas.microsoft.com/office/powerpoint/2010/main" val="42379181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Image Placeholder 1">
            <a:extLst>
              <a:ext uri="{FF2B5EF4-FFF2-40B4-BE49-F238E27FC236}">
                <a16:creationId xmlns:a16="http://schemas.microsoft.com/office/drawing/2014/main" id="{80A30491-E474-44C0-AFC9-A27A5448F5D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Notes Placeholder 2">
            <a:extLst>
              <a:ext uri="{FF2B5EF4-FFF2-40B4-BE49-F238E27FC236}">
                <a16:creationId xmlns:a16="http://schemas.microsoft.com/office/drawing/2014/main" id="{8F8F5A7F-B821-40D9-97F6-9B75BE34E01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4100" name="Slide Number Placeholder 3">
            <a:extLst>
              <a:ext uri="{FF2B5EF4-FFF2-40B4-BE49-F238E27FC236}">
                <a16:creationId xmlns:a16="http://schemas.microsoft.com/office/drawing/2014/main" id="{BB1EA055-5EFC-4F75-8213-ECDA94C87760}"/>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3965256F-3AF7-42B0-A79F-99AC9B3437E1}" type="slidenum">
              <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8392498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490FFAB-2CAE-4E7B-B1BF-7E4BD00F76D5}" type="slidenum">
              <a:rPr lang="en-US" smtClean="0"/>
              <a:t>7</a:t>
            </a:fld>
            <a:endParaRPr lang="en-US"/>
          </a:p>
        </p:txBody>
      </p:sp>
    </p:spTree>
    <p:extLst>
      <p:ext uri="{BB962C8B-B14F-4D97-AF65-F5344CB8AC3E}">
        <p14:creationId xmlns:p14="http://schemas.microsoft.com/office/powerpoint/2010/main" val="12898553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490FFAB-2CAE-4E7B-B1BF-7E4BD00F76D5}" type="slidenum">
              <a:rPr lang="en-US" smtClean="0"/>
              <a:t>24</a:t>
            </a:fld>
            <a:endParaRPr lang="en-US"/>
          </a:p>
        </p:txBody>
      </p:sp>
    </p:spTree>
    <p:extLst>
      <p:ext uri="{BB962C8B-B14F-4D97-AF65-F5344CB8AC3E}">
        <p14:creationId xmlns:p14="http://schemas.microsoft.com/office/powerpoint/2010/main" val="7217947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325563"/>
          </a:xfrm>
        </p:spPr>
        <p:txBody>
          <a:bodyPr/>
          <a:lstStyle>
            <a:lvl1pPr algn="ctr">
              <a:defRPr b="1" i="0" baseline="0">
                <a:latin typeface="Arial" panose="020B0604020202020204" pitchFamily="34" charset="0"/>
              </a:defRPr>
            </a:lvl1pPr>
          </a:lstStyle>
          <a:p>
            <a:r>
              <a:rPr lang="en-US"/>
              <a:t>Click to edit Master title style</a:t>
            </a:r>
          </a:p>
        </p:txBody>
      </p:sp>
      <p:sp>
        <p:nvSpPr>
          <p:cNvPr id="3" name="Content Placeholder 2"/>
          <p:cNvSpPr>
            <a:spLocks noGrp="1"/>
          </p:cNvSpPr>
          <p:nvPr>
            <p:ph idx="1"/>
          </p:nvPr>
        </p:nvSpPr>
        <p:spPr>
          <a:xfrm>
            <a:off x="220337" y="1123720"/>
            <a:ext cx="8923663" cy="5734279"/>
          </a:xfrm>
          <a:prstGeom prst="rect">
            <a:avLst/>
          </a:prstGeom>
        </p:spPr>
        <p:txBody>
          <a:bodyPr>
            <a:normAutofit/>
          </a:bodyPr>
          <a:lstStyle>
            <a:lvl1pPr>
              <a:defRPr sz="3200" b="1" i="0" baseline="0">
                <a:latin typeface="Arial" panose="020B0604020202020204" pitchFamily="34" charset="0"/>
              </a:defRPr>
            </a:lvl1pPr>
            <a:lvl2pPr>
              <a:defRPr sz="3200" b="1" i="0" baseline="0">
                <a:latin typeface="Arial" panose="020B0604020202020204" pitchFamily="34" charset="0"/>
              </a:defRPr>
            </a:lvl2pPr>
            <a:lvl3pPr>
              <a:defRPr sz="3200" b="1" i="0" baseline="0">
                <a:latin typeface="Arial" panose="020B0604020202020204" pitchFamily="34" charset="0"/>
              </a:defRPr>
            </a:lvl3pPr>
            <a:lvl4pPr>
              <a:defRPr sz="3200" b="1" i="0" baseline="0">
                <a:latin typeface="Arial" panose="020B0604020202020204" pitchFamily="34" charset="0"/>
              </a:defRPr>
            </a:lvl4pPr>
            <a:lvl5pPr>
              <a:defRPr sz="3200" b="1" i="0" baseline="0">
                <a:latin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90127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325563"/>
          </a:xfrm>
        </p:spPr>
        <p:txBody>
          <a:bodyPr/>
          <a:lstStyle>
            <a:lvl1pPr algn="ctr">
              <a:defRPr b="1" i="0" baseline="0">
                <a:latin typeface="Arial" panose="020B0604020202020204" pitchFamily="34" charset="0"/>
              </a:defRPr>
            </a:lvl1pPr>
          </a:lstStyle>
          <a:p>
            <a:r>
              <a:rPr lang="en-US"/>
              <a:t>Click to edit Master title style</a:t>
            </a:r>
          </a:p>
        </p:txBody>
      </p:sp>
      <p:sp>
        <p:nvSpPr>
          <p:cNvPr id="3" name="Content Placeholder 2"/>
          <p:cNvSpPr>
            <a:spLocks noGrp="1"/>
          </p:cNvSpPr>
          <p:nvPr>
            <p:ph idx="1"/>
          </p:nvPr>
        </p:nvSpPr>
        <p:spPr>
          <a:xfrm>
            <a:off x="220337" y="1123720"/>
            <a:ext cx="8923663" cy="5734279"/>
          </a:xfrm>
          <a:prstGeom prst="rect">
            <a:avLst/>
          </a:prstGeom>
        </p:spPr>
        <p:txBody>
          <a:bodyPr>
            <a:normAutofit/>
          </a:bodyPr>
          <a:lstStyle>
            <a:lvl1pPr>
              <a:defRPr sz="3200" b="1" i="0" baseline="0">
                <a:latin typeface="Arial" panose="020B0604020202020204" pitchFamily="34" charset="0"/>
              </a:defRPr>
            </a:lvl1pPr>
            <a:lvl2pPr>
              <a:defRPr sz="3200" b="1" i="0" baseline="0">
                <a:latin typeface="Arial" panose="020B0604020202020204" pitchFamily="34" charset="0"/>
              </a:defRPr>
            </a:lvl2pPr>
            <a:lvl3pPr>
              <a:defRPr sz="3200" b="1" i="0" baseline="0">
                <a:latin typeface="Arial" panose="020B0604020202020204" pitchFamily="34" charset="0"/>
              </a:defRPr>
            </a:lvl3pPr>
            <a:lvl4pPr>
              <a:defRPr sz="3200" b="1" i="0" baseline="0">
                <a:latin typeface="Arial" panose="020B0604020202020204" pitchFamily="34" charset="0"/>
              </a:defRPr>
            </a:lvl4pPr>
            <a:lvl5pPr>
              <a:defRPr sz="3200" b="1" i="0" baseline="0">
                <a:latin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885574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a:prstGeom prst="rect">
            <a:avLst/>
          </a:prstGeo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10/13/2026</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a:p>
        </p:txBody>
      </p:sp>
    </p:spTree>
    <p:extLst>
      <p:ext uri="{BB962C8B-B14F-4D97-AF65-F5344CB8AC3E}">
        <p14:creationId xmlns:p14="http://schemas.microsoft.com/office/powerpoint/2010/main" val="12836780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10/13/2026</a:t>
            </a:fld>
            <a:endParaRPr 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a:p>
        </p:txBody>
      </p:sp>
    </p:spTree>
    <p:extLst>
      <p:ext uri="{BB962C8B-B14F-4D97-AF65-F5344CB8AC3E}">
        <p14:creationId xmlns:p14="http://schemas.microsoft.com/office/powerpoint/2010/main" val="25444930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10/13/2026</a:t>
            </a:fld>
            <a:endParaRPr lang="en-US"/>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a:p>
        </p:txBody>
      </p:sp>
    </p:spTree>
    <p:extLst>
      <p:ext uri="{BB962C8B-B14F-4D97-AF65-F5344CB8AC3E}">
        <p14:creationId xmlns:p14="http://schemas.microsoft.com/office/powerpoint/2010/main" val="25002339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10/13/2026</a:t>
            </a:fld>
            <a:endParaRPr lang="en-US"/>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a:p>
        </p:txBody>
      </p:sp>
    </p:spTree>
    <p:extLst>
      <p:ext uri="{BB962C8B-B14F-4D97-AF65-F5344CB8AC3E}">
        <p14:creationId xmlns:p14="http://schemas.microsoft.com/office/powerpoint/2010/main" val="12297407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391" y="987426"/>
            <a:ext cx="462915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10/13/2026</a:t>
            </a:fld>
            <a:endParaRPr 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a:p>
        </p:txBody>
      </p:sp>
    </p:spTree>
    <p:extLst>
      <p:ext uri="{BB962C8B-B14F-4D97-AF65-F5344CB8AC3E}">
        <p14:creationId xmlns:p14="http://schemas.microsoft.com/office/powerpoint/2010/main" val="42557476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3887391" y="987426"/>
            <a:ext cx="4629150" cy="4873625"/>
          </a:xfrm>
          <a:prstGeom prst="rect">
            <a:avLst/>
          </a:prstGeo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29841" y="2057400"/>
            <a:ext cx="2949178"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10/13/2026</a:t>
            </a:fld>
            <a:endParaRPr 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a:p>
        </p:txBody>
      </p:sp>
    </p:spTree>
    <p:extLst>
      <p:ext uri="{BB962C8B-B14F-4D97-AF65-F5344CB8AC3E}">
        <p14:creationId xmlns:p14="http://schemas.microsoft.com/office/powerpoint/2010/main" val="28302882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231354" y="1145754"/>
            <a:ext cx="8912646" cy="5712246"/>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10/13/2026</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a:p>
        </p:txBody>
      </p:sp>
    </p:spTree>
    <p:extLst>
      <p:ext uri="{BB962C8B-B14F-4D97-AF65-F5344CB8AC3E}">
        <p14:creationId xmlns:p14="http://schemas.microsoft.com/office/powerpoint/2010/main" val="22249128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10/13/2026</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a:p>
        </p:txBody>
      </p:sp>
    </p:spTree>
    <p:extLst>
      <p:ext uri="{BB962C8B-B14F-4D97-AF65-F5344CB8AC3E}">
        <p14:creationId xmlns:p14="http://schemas.microsoft.com/office/powerpoint/2010/main" val="24935304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B27A87D-6A80-4A43-B337-C59233659EA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10/13/2026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3024ED8-BA85-424A-B34E-254D9CCD014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943274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B27A87D-6A80-4A43-B337-C59233659EA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10/13/2026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3024ED8-BA85-424A-B34E-254D9CCD014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524602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B27A87D-6A80-4A43-B337-C59233659EA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10/13/2026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3024ED8-BA85-424A-B34E-254D9CCD014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302093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slideLayout" Target="../slideLayouts/slideLayout12.xml"/><Relationship Id="rId1" Type="http://schemas.openxmlformats.org/officeDocument/2006/relationships/slideLayout" Target="../slideLayouts/slideLayout11.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325563"/>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915205747"/>
      </p:ext>
    </p:extLst>
  </p:cSld>
  <p:clrMap bg1="lt1" tx1="dk1" bg2="lt2" tx2="dk2" accent1="accent1" accent2="accent2" accent3="accent3" accent4="accent4" accent5="accent5" accent6="accent6" hlink="hlink" folHlink="folHlink"/>
  <p:sldLayoutIdLst>
    <p:sldLayoutId id="2147483662" r:id="rId1"/>
    <p:sldLayoutId id="2147483672" r:id="rId2"/>
    <p:sldLayoutId id="2147483663" r:id="rId3"/>
    <p:sldLayoutId id="2147483664" r:id="rId4"/>
    <p:sldLayoutId id="2147483665" r:id="rId5"/>
    <p:sldLayoutId id="2147483667" r:id="rId6"/>
    <p:sldLayoutId id="2147483668" r:id="rId7"/>
    <p:sldLayoutId id="2147483669" r:id="rId8"/>
    <p:sldLayoutId id="2147483670" r:id="rId9"/>
    <p:sldLayoutId id="2147483671" r:id="rId10"/>
  </p:sldLayoutIdLst>
  <p:txStyles>
    <p:titleStyle>
      <a:lvl1pPr algn="ctr" defTabSz="914400" rtl="0" eaLnBrk="1" latinLnBrk="0" hangingPunct="1">
        <a:lnSpc>
          <a:spcPct val="90000"/>
        </a:lnSpc>
        <a:spcBef>
          <a:spcPct val="0"/>
        </a:spcBef>
        <a:buNone/>
        <a:defRPr sz="4400" b="1" i="0" kern="1200" baseline="0">
          <a:solidFill>
            <a:schemeClr val="tx1"/>
          </a:solidFill>
          <a:latin typeface="Arial" panose="020B0604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B27A87D-6A80-4A43-B337-C59233659EAF}" type="datetimeFigureOut">
              <a:rPr lang="en-US" smtClean="0"/>
              <a:t>10/13/2026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024ED8-BA85-424A-B34E-254D9CCD0148}" type="slidenum">
              <a:rPr lang="en-US" smtClean="0"/>
              <a:t>‹#›</a:t>
            </a:fld>
            <a:endParaRPr lang="en-US"/>
          </a:p>
        </p:txBody>
      </p:sp>
    </p:spTree>
    <p:extLst>
      <p:ext uri="{BB962C8B-B14F-4D97-AF65-F5344CB8AC3E}">
        <p14:creationId xmlns:p14="http://schemas.microsoft.com/office/powerpoint/2010/main" val="4065480260"/>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1.xml"/><Relationship Id="rId4" Type="http://schemas.openxmlformats.org/officeDocument/2006/relationships/image" Target="../media/image8.png"/></Relationships>
</file>

<file path=ppt/slides/_rels/slide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054" name="TextBox 5">
            <a:extLst>
              <a:ext uri="{FF2B5EF4-FFF2-40B4-BE49-F238E27FC236}">
                <a16:creationId xmlns:a16="http://schemas.microsoft.com/office/drawing/2014/main" id="{F1144962-7E55-4138-B559-0999E85A85AC}"/>
              </a:ext>
            </a:extLst>
          </p:cNvPr>
          <p:cNvSpPr txBox="1">
            <a:spLocks noChangeArrowheads="1"/>
          </p:cNvSpPr>
          <p:nvPr/>
        </p:nvSpPr>
        <p:spPr bwMode="auto">
          <a:xfrm>
            <a:off x="8627" y="6137246"/>
            <a:ext cx="9144000" cy="707886"/>
          </a:xfrm>
          <a:prstGeom prst="rect">
            <a:avLst/>
          </a:prstGeom>
          <a:solidFill>
            <a:schemeClr val="tx1">
              <a:alpha val="39000"/>
            </a:schemeClr>
          </a:solidFill>
          <a:ln w="9525">
            <a:noFill/>
            <a:miter lim="800000"/>
            <a:headEnd/>
            <a:tailEnd/>
          </a:ln>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100" cap="none" spc="50" normalizeH="0" baseline="0" noProof="0">
                <a:ln w="9525" cmpd="sng">
                  <a:solidFill>
                    <a:schemeClr val="bg1"/>
                  </a:solidFill>
                  <a:prstDash val="solid"/>
                </a:ln>
                <a:solidFill>
                  <a:srgbClr val="FFFF00"/>
                </a:solidFill>
                <a:effectLst>
                  <a:glow rad="38100">
                    <a:srgbClr val="4472C4">
                      <a:alpha val="40000"/>
                    </a:srgbClr>
                  </a:glow>
                </a:effectLst>
                <a:uLnTx/>
                <a:uFillTx/>
                <a:latin typeface="Bazooka" pitchFamily="2" charset="0"/>
                <a:ea typeface="+mn-ea"/>
                <a:cs typeface="+mn-cs"/>
              </a:rPr>
              <a:t>PLEASE TURN OFF CELLPHONES</a:t>
            </a:r>
          </a:p>
        </p:txBody>
      </p:sp>
      <p:sp>
        <p:nvSpPr>
          <p:cNvPr id="8" name="Rectangle 7">
            <a:extLst>
              <a:ext uri="{FF2B5EF4-FFF2-40B4-BE49-F238E27FC236}">
                <a16:creationId xmlns:a16="http://schemas.microsoft.com/office/drawing/2014/main" id="{48E83C1B-51F2-4C54-BFE8-59DACB5F4871}"/>
              </a:ext>
            </a:extLst>
          </p:cNvPr>
          <p:cNvSpPr/>
          <p:nvPr/>
        </p:nvSpPr>
        <p:spPr>
          <a:xfrm>
            <a:off x="0" y="12868"/>
            <a:ext cx="9135373" cy="1323439"/>
          </a:xfrm>
          <a:prstGeom prst="rect">
            <a:avLst/>
          </a:prstGeom>
          <a:solidFill>
            <a:schemeClr val="tx1">
              <a:alpha val="42000"/>
            </a:schemeClr>
          </a:solidFill>
        </p:spPr>
        <p:txBody>
          <a:bodyPr wrap="squar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100" cap="none" spc="50" normalizeH="0" baseline="0" noProof="0">
                <a:ln w="9525" cmpd="sng">
                  <a:solidFill>
                    <a:schemeClr val="bg1"/>
                  </a:solidFill>
                  <a:prstDash val="solid"/>
                </a:ln>
                <a:solidFill>
                  <a:srgbClr val="FFFF00"/>
                </a:solidFill>
                <a:effectLst>
                  <a:glow rad="38100">
                    <a:srgbClr val="4472C4">
                      <a:alpha val="40000"/>
                    </a:srgbClr>
                  </a:glow>
                </a:effectLst>
                <a:uLnTx/>
                <a:uFillTx/>
                <a:latin typeface="Bazooka" pitchFamily="2" charset="0"/>
                <a:ea typeface="+mn-ea"/>
                <a:cs typeface="+mn-cs"/>
              </a:rPr>
              <a:t>WELCOME TO THE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100" cap="none" spc="50" normalizeH="0" baseline="0" noProof="0">
                <a:ln w="9525" cmpd="sng">
                  <a:solidFill>
                    <a:schemeClr val="bg1"/>
                  </a:solidFill>
                  <a:prstDash val="solid"/>
                </a:ln>
                <a:solidFill>
                  <a:srgbClr val="FFFF00"/>
                </a:solidFill>
                <a:effectLst>
                  <a:glow rad="38100">
                    <a:srgbClr val="4472C4">
                      <a:alpha val="40000"/>
                    </a:srgbClr>
                  </a:glow>
                </a:effectLst>
                <a:uLnTx/>
                <a:uFillTx/>
                <a:latin typeface="Bazooka" pitchFamily="2" charset="0"/>
                <a:ea typeface="+mn-ea"/>
                <a:cs typeface="+mn-cs"/>
              </a:rPr>
              <a:t>JACKSON STREET CHURCH OF CHRIST</a:t>
            </a:r>
            <a:endParaRPr kumimoji="0" lang="en-US" sz="4000" b="1" i="0" u="none" strike="noStrike" kern="1200" cap="none" spc="50" normalizeH="0" baseline="0" noProof="0">
              <a:ln w="9525" cmpd="sng">
                <a:solidFill>
                  <a:schemeClr val="bg1"/>
                </a:solidFill>
                <a:prstDash val="solid"/>
              </a:ln>
              <a:solidFill>
                <a:srgbClr val="FFFF00"/>
              </a:solidFill>
              <a:effectLst>
                <a:glow rad="38100">
                  <a:srgbClr val="4472C4">
                    <a:alpha val="40000"/>
                  </a:srgbClr>
                </a:glow>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0AB3CEAF-0CF6-FB77-A041-FE009D46E65D}"/>
              </a:ext>
            </a:extLst>
          </p:cNvPr>
          <p:cNvPicPr>
            <a:picLocks noChangeAspect="1"/>
          </p:cNvPicPr>
          <p:nvPr/>
        </p:nvPicPr>
        <p:blipFill rotWithShape="1">
          <a:blip r:embed="rId3"/>
          <a:srcRect t="16565" b="27677"/>
          <a:stretch>
            <a:fillRect/>
          </a:stretch>
        </p:blipFill>
        <p:spPr>
          <a:xfrm>
            <a:off x="1342010" y="1336307"/>
            <a:ext cx="6404511" cy="4800939"/>
          </a:xfrm>
          <a:prstGeom prst="rect">
            <a:avLst/>
          </a:prstGeom>
          <a:ln>
            <a:noFill/>
          </a:ln>
          <a:effectLst>
            <a:softEdge rad="112500"/>
          </a:effectLst>
        </p:spPr>
      </p:pic>
    </p:spTree>
    <p:extLst>
      <p:ext uri="{BB962C8B-B14F-4D97-AF65-F5344CB8AC3E}">
        <p14:creationId xmlns:p14="http://schemas.microsoft.com/office/powerpoint/2010/main" val="29114686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lose up of a sign&#10;&#10;Description automatically generated">
            <a:extLst>
              <a:ext uri="{FF2B5EF4-FFF2-40B4-BE49-F238E27FC236}">
                <a16:creationId xmlns:a16="http://schemas.microsoft.com/office/drawing/2014/main" id="{C667D9DE-9D87-427B-B0ED-89F09CFC50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8296" y="1776846"/>
            <a:ext cx="8665476" cy="3460172"/>
          </a:xfrm>
          <a:prstGeom prst="rect">
            <a:avLst/>
          </a:prstGeom>
        </p:spPr>
      </p:pic>
    </p:spTree>
    <p:extLst>
      <p:ext uri="{BB962C8B-B14F-4D97-AF65-F5344CB8AC3E}">
        <p14:creationId xmlns:p14="http://schemas.microsoft.com/office/powerpoint/2010/main" val="21403361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0A1D5D-69EC-3FB7-6245-BBF0A4C1B292}"/>
            </a:ext>
          </a:extLst>
        </p:cNvPr>
        <p:cNvGrpSpPr/>
        <p:nvPr/>
      </p:nvGrpSpPr>
      <p:grpSpPr>
        <a:xfrm>
          <a:off x="0" y="0"/>
          <a:ext cx="0" cy="0"/>
          <a:chOff x="0" y="0"/>
          <a:chExt cx="0" cy="0"/>
        </a:xfrm>
      </p:grpSpPr>
      <p:pic>
        <p:nvPicPr>
          <p:cNvPr id="3" name="Picture 2" descr="A picture containing stage, light, sky&#10;&#10;Description automatically generated">
            <a:extLst>
              <a:ext uri="{FF2B5EF4-FFF2-40B4-BE49-F238E27FC236}">
                <a16:creationId xmlns:a16="http://schemas.microsoft.com/office/drawing/2014/main" id="{001C5790-7E76-65B5-B550-C7FFDE6BED14}"/>
              </a:ext>
            </a:extLst>
          </p:cNvPr>
          <p:cNvPicPr>
            <a:picLocks noChangeAspect="1"/>
          </p:cNvPicPr>
          <p:nvPr/>
        </p:nvPicPr>
        <p:blipFill>
          <a:blip r:embed="rId2">
            <a:extLst>
              <a:ext uri="{28A0092B-C50C-407E-A947-70E740481C1C}">
                <a14:useLocalDpi xmlns:a14="http://schemas.microsoft.com/office/drawing/2010/main" val="0"/>
              </a:ext>
            </a:extLst>
          </a:blip>
          <a:srcRect l="12500" r="12500"/>
          <a:stretch>
            <a:fillRect/>
          </a:stretch>
        </p:blipFill>
        <p:spPr>
          <a:xfrm>
            <a:off x="0" y="0"/>
            <a:ext cx="9144000" cy="6858000"/>
          </a:xfrm>
          <a:prstGeom prst="rect">
            <a:avLst/>
          </a:prstGeom>
        </p:spPr>
      </p:pic>
    </p:spTree>
    <p:extLst>
      <p:ext uri="{BB962C8B-B14F-4D97-AF65-F5344CB8AC3E}">
        <p14:creationId xmlns:p14="http://schemas.microsoft.com/office/powerpoint/2010/main" val="39888227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drawing&#10;&#10;Description automatically generated">
            <a:extLst>
              <a:ext uri="{FF2B5EF4-FFF2-40B4-BE49-F238E27FC236}">
                <a16:creationId xmlns:a16="http://schemas.microsoft.com/office/drawing/2014/main" id="{CAB2B975-B13F-44EA-AC1A-99B2C5CAA1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32172"/>
            <a:ext cx="9144000" cy="6393656"/>
          </a:xfrm>
          <a:prstGeom prst="rect">
            <a:avLst/>
          </a:prstGeom>
        </p:spPr>
      </p:pic>
      <p:sp>
        <p:nvSpPr>
          <p:cNvPr id="2" name="Title 1">
            <a:extLst>
              <a:ext uri="{FF2B5EF4-FFF2-40B4-BE49-F238E27FC236}">
                <a16:creationId xmlns:a16="http://schemas.microsoft.com/office/drawing/2014/main" id="{FC1DBD18-6094-44C9-98DA-566B089D018D}"/>
              </a:ext>
            </a:extLst>
          </p:cNvPr>
          <p:cNvSpPr>
            <a:spLocks noGrp="1"/>
          </p:cNvSpPr>
          <p:nvPr>
            <p:ph type="title"/>
          </p:nvPr>
        </p:nvSpPr>
        <p:spPr>
          <a:xfrm>
            <a:off x="172435" y="3972578"/>
            <a:ext cx="8799130" cy="1325563"/>
          </a:xfrm>
        </p:spPr>
        <p:txBody>
          <a:bodyPr>
            <a:normAutofit/>
          </a:bodyPr>
          <a:lstStyle/>
          <a:p>
            <a:pPr algn="ctr"/>
            <a:r>
              <a:rPr lang="en-US" sz="6000" b="1" dirty="0">
                <a:solidFill>
                  <a:schemeClr val="bg1"/>
                </a:solidFill>
                <a:latin typeface="Arial" panose="020B0604020202020204" pitchFamily="34" charset="0"/>
                <a:cs typeface="Arial" panose="020B0604020202020204" pitchFamily="34" charset="0"/>
              </a:rPr>
              <a:t>SINGING</a:t>
            </a:r>
          </a:p>
        </p:txBody>
      </p:sp>
    </p:spTree>
    <p:extLst>
      <p:ext uri="{BB962C8B-B14F-4D97-AF65-F5344CB8AC3E}">
        <p14:creationId xmlns:p14="http://schemas.microsoft.com/office/powerpoint/2010/main" val="35529009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icture containing table, indoor, sitting, woman&#10;&#10;Description automatically generated">
            <a:extLst>
              <a:ext uri="{FF2B5EF4-FFF2-40B4-BE49-F238E27FC236}">
                <a16:creationId xmlns:a16="http://schemas.microsoft.com/office/drawing/2014/main" id="{48179BA2-A667-4B4D-8F60-84C3156F1FB1}"/>
              </a:ext>
            </a:extLst>
          </p:cNvPr>
          <p:cNvPicPr>
            <a:picLocks noChangeAspect="1"/>
          </p:cNvPicPr>
          <p:nvPr/>
        </p:nvPicPr>
        <p:blipFill rotWithShape="1">
          <a:blip r:embed="rId2">
            <a:extLst>
              <a:ext uri="{28A0092B-C50C-407E-A947-70E740481C1C}">
                <a14:useLocalDpi xmlns:a14="http://schemas.microsoft.com/office/drawing/2010/main" val="0"/>
              </a:ext>
            </a:extLst>
          </a:blip>
          <a:srcRect b="25000"/>
          <a:stretch/>
        </p:blipFill>
        <p:spPr>
          <a:xfrm>
            <a:off x="0" y="0"/>
            <a:ext cx="9144000" cy="6858000"/>
          </a:xfrm>
          <a:prstGeom prst="rect">
            <a:avLst/>
          </a:prstGeom>
        </p:spPr>
      </p:pic>
      <p:sp>
        <p:nvSpPr>
          <p:cNvPr id="3" name="Title 1">
            <a:extLst>
              <a:ext uri="{FF2B5EF4-FFF2-40B4-BE49-F238E27FC236}">
                <a16:creationId xmlns:a16="http://schemas.microsoft.com/office/drawing/2014/main" id="{509D91C0-5C01-4485-9A77-3D75FEF307B5}"/>
              </a:ext>
            </a:extLst>
          </p:cNvPr>
          <p:cNvSpPr txBox="1">
            <a:spLocks/>
          </p:cNvSpPr>
          <p:nvPr/>
        </p:nvSpPr>
        <p:spPr>
          <a:xfrm>
            <a:off x="555077" y="5162309"/>
            <a:ext cx="7886700" cy="1037318"/>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a:ln>
                  <a:noFill/>
                </a:ln>
                <a:solidFill>
                  <a:prstClr val="white"/>
                </a:solidFill>
                <a:effectLst/>
                <a:uLnTx/>
                <a:uFillTx/>
                <a:latin typeface="Arial" panose="020B0604020202020204" pitchFamily="34" charset="0"/>
                <a:ea typeface="+mj-ea"/>
                <a:cs typeface="Arial" panose="020B0604020202020204" pitchFamily="34" charset="0"/>
              </a:rPr>
              <a:t>IN REMEMBRANCE OF JESUS</a:t>
            </a:r>
          </a:p>
        </p:txBody>
      </p:sp>
    </p:spTree>
    <p:extLst>
      <p:ext uri="{BB962C8B-B14F-4D97-AF65-F5344CB8AC3E}">
        <p14:creationId xmlns:p14="http://schemas.microsoft.com/office/powerpoint/2010/main" val="15050185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person, brass, indoor, table&#10;&#10;Description automatically generated">
            <a:extLst>
              <a:ext uri="{FF2B5EF4-FFF2-40B4-BE49-F238E27FC236}">
                <a16:creationId xmlns:a16="http://schemas.microsoft.com/office/drawing/2014/main" id="{6DDCA11F-F4A4-400D-B832-3975866BE9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5820" y="0"/>
            <a:ext cx="10335639" cy="6858000"/>
          </a:xfrm>
          <a:prstGeom prst="rect">
            <a:avLst/>
          </a:prstGeom>
        </p:spPr>
      </p:pic>
      <p:sp>
        <p:nvSpPr>
          <p:cNvPr id="2" name="Title 1">
            <a:extLst>
              <a:ext uri="{FF2B5EF4-FFF2-40B4-BE49-F238E27FC236}">
                <a16:creationId xmlns:a16="http://schemas.microsoft.com/office/drawing/2014/main" id="{C52202E1-4287-490E-9230-CF78EE794C68}"/>
              </a:ext>
            </a:extLst>
          </p:cNvPr>
          <p:cNvSpPr>
            <a:spLocks noGrp="1"/>
          </p:cNvSpPr>
          <p:nvPr>
            <p:ph type="title"/>
          </p:nvPr>
        </p:nvSpPr>
        <p:spPr>
          <a:xfrm>
            <a:off x="0" y="0"/>
            <a:ext cx="9144000" cy="1175657"/>
          </a:xfrm>
          <a:solidFill>
            <a:schemeClr val="tx1">
              <a:alpha val="24000"/>
            </a:schemeClr>
          </a:solidFill>
        </p:spPr>
        <p:txBody>
          <a:bodyPr>
            <a:normAutofit/>
          </a:bodyPr>
          <a:lstStyle/>
          <a:p>
            <a:pPr algn="ctr"/>
            <a:r>
              <a:rPr lang="en-US" sz="6000" b="1" dirty="0">
                <a:solidFill>
                  <a:schemeClr val="bg1"/>
                </a:solidFill>
                <a:latin typeface="Arial" panose="020B0604020202020204" pitchFamily="34" charset="0"/>
                <a:cs typeface="Arial" panose="020B0604020202020204" pitchFamily="34" charset="0"/>
              </a:rPr>
              <a:t>CONTRIBUTION</a:t>
            </a:r>
          </a:p>
        </p:txBody>
      </p:sp>
    </p:spTree>
    <p:extLst>
      <p:ext uri="{BB962C8B-B14F-4D97-AF65-F5344CB8AC3E}">
        <p14:creationId xmlns:p14="http://schemas.microsoft.com/office/powerpoint/2010/main" val="37293508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36EE38-1F66-9BE3-91F5-337D71249EDF}"/>
              </a:ext>
            </a:extLst>
          </p:cNvPr>
          <p:cNvSpPr>
            <a:spLocks noGrp="1"/>
          </p:cNvSpPr>
          <p:nvPr>
            <p:ph type="title"/>
          </p:nvPr>
        </p:nvSpPr>
        <p:spPr/>
        <p:txBody>
          <a:bodyPr/>
          <a:lstStyle/>
          <a:p>
            <a:endParaRPr lang="en-US" dirty="0"/>
          </a:p>
        </p:txBody>
      </p:sp>
      <p:pic>
        <p:nvPicPr>
          <p:cNvPr id="3" name="Picture 2">
            <a:extLst>
              <a:ext uri="{FF2B5EF4-FFF2-40B4-BE49-F238E27FC236}">
                <a16:creationId xmlns:a16="http://schemas.microsoft.com/office/drawing/2014/main" id="{2C51EA04-6F50-20C6-8A39-FA8DE45AF792}"/>
              </a:ext>
            </a:extLst>
          </p:cNvPr>
          <p:cNvPicPr>
            <a:picLocks noChangeAspect="1"/>
          </p:cNvPicPr>
          <p:nvPr/>
        </p:nvPicPr>
        <p:blipFill>
          <a:blip r:embed="rId3"/>
          <a:stretch>
            <a:fillRect/>
          </a:stretch>
        </p:blipFill>
        <p:spPr>
          <a:xfrm>
            <a:off x="0" y="231648"/>
            <a:ext cx="9144000" cy="6394703"/>
          </a:xfrm>
          <a:prstGeom prst="rect">
            <a:avLst/>
          </a:prstGeom>
        </p:spPr>
      </p:pic>
      <p:pic>
        <p:nvPicPr>
          <p:cNvPr id="5" name="Picture 4">
            <a:extLst>
              <a:ext uri="{FF2B5EF4-FFF2-40B4-BE49-F238E27FC236}">
                <a16:creationId xmlns:a16="http://schemas.microsoft.com/office/drawing/2014/main" id="{7401FC4F-EF53-BF20-DCC1-82F37192F4BD}"/>
              </a:ext>
            </a:extLst>
          </p:cNvPr>
          <p:cNvPicPr>
            <a:picLocks noChangeAspect="1"/>
          </p:cNvPicPr>
          <p:nvPr/>
        </p:nvPicPr>
        <p:blipFill>
          <a:blip r:embed="rId4"/>
          <a:stretch>
            <a:fillRect/>
          </a:stretch>
        </p:blipFill>
        <p:spPr>
          <a:xfrm>
            <a:off x="170306" y="4125906"/>
            <a:ext cx="8803387" cy="1603387"/>
          </a:xfrm>
          <a:prstGeom prst="rect">
            <a:avLst/>
          </a:prstGeom>
        </p:spPr>
      </p:pic>
    </p:spTree>
    <p:extLst>
      <p:ext uri="{BB962C8B-B14F-4D97-AF65-F5344CB8AC3E}">
        <p14:creationId xmlns:p14="http://schemas.microsoft.com/office/powerpoint/2010/main" val="21311057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AB1445-E5E2-991B-4F4E-0F176036732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C454A7-44D5-C8FB-61EC-21499005393F}"/>
              </a:ext>
            </a:extLst>
          </p:cNvPr>
          <p:cNvSpPr>
            <a:spLocks noGrp="1"/>
          </p:cNvSpPr>
          <p:nvPr>
            <p:ph type="title"/>
          </p:nvPr>
        </p:nvSpPr>
        <p:spPr>
          <a:xfrm>
            <a:off x="203200" y="0"/>
            <a:ext cx="8712200" cy="6858000"/>
          </a:xfrm>
        </p:spPr>
        <p:txBody>
          <a:bodyPr>
            <a:noAutofit/>
          </a:bodyPr>
          <a:lstStyle/>
          <a:p>
            <a:pPr lvl="0"/>
            <a:r>
              <a:rPr lang="en-US" sz="2800" kern="100" dirty="0">
                <a:solidFill>
                  <a:prstClr val="black"/>
                </a:solidFill>
                <a:ea typeface="Aptos" panose="020B0004020202020204" pitchFamily="34" charset="0"/>
                <a:cs typeface="Times New Roman" panose="02020603050405020304" pitchFamily="18" charset="0"/>
              </a:rPr>
              <a:t>Isaiah 62:1–5  For Zion’s sake I will not hold My peace, And for Jerusalem’s sake I will not rest, Until her righteousness goes forth as brightness, And her salvation as a lamp that burns. </a:t>
            </a:r>
            <a:r>
              <a:rPr lang="en-US" sz="2800" kern="100" baseline="30000" dirty="0">
                <a:solidFill>
                  <a:prstClr val="black"/>
                </a:solidFill>
                <a:ea typeface="Aptos" panose="020B0004020202020204" pitchFamily="34" charset="0"/>
                <a:cs typeface="Times New Roman" panose="02020603050405020304" pitchFamily="18" charset="0"/>
              </a:rPr>
              <a:t>2</a:t>
            </a:r>
            <a:r>
              <a:rPr lang="en-US" sz="2800" kern="100" dirty="0">
                <a:solidFill>
                  <a:prstClr val="black"/>
                </a:solidFill>
                <a:ea typeface="Aptos" panose="020B0004020202020204" pitchFamily="34" charset="0"/>
                <a:cs typeface="Times New Roman" panose="02020603050405020304" pitchFamily="18" charset="0"/>
              </a:rPr>
              <a:t> The Gentiles shall see your righteousness, And all kings your glory. You shall be called by a new name, Which the mouth of the LORD will name. </a:t>
            </a:r>
            <a:r>
              <a:rPr lang="en-US" sz="2800" kern="100" baseline="30000" dirty="0">
                <a:solidFill>
                  <a:prstClr val="black"/>
                </a:solidFill>
                <a:ea typeface="Aptos" panose="020B0004020202020204" pitchFamily="34" charset="0"/>
                <a:cs typeface="Times New Roman" panose="02020603050405020304" pitchFamily="18" charset="0"/>
              </a:rPr>
              <a:t>3</a:t>
            </a:r>
            <a:r>
              <a:rPr lang="en-US" sz="2800" kern="100" dirty="0">
                <a:solidFill>
                  <a:prstClr val="black"/>
                </a:solidFill>
                <a:ea typeface="Aptos" panose="020B0004020202020204" pitchFamily="34" charset="0"/>
                <a:cs typeface="Times New Roman" panose="02020603050405020304" pitchFamily="18" charset="0"/>
              </a:rPr>
              <a:t> You shall also be a crown of glory In the hand of the LORD, And a royal diadem In the hand of your God. </a:t>
            </a:r>
            <a:r>
              <a:rPr lang="en-US" sz="2800" kern="100" baseline="30000" dirty="0">
                <a:solidFill>
                  <a:prstClr val="black"/>
                </a:solidFill>
                <a:ea typeface="Aptos" panose="020B0004020202020204" pitchFamily="34" charset="0"/>
                <a:cs typeface="Times New Roman" panose="02020603050405020304" pitchFamily="18" charset="0"/>
              </a:rPr>
              <a:t>4</a:t>
            </a:r>
            <a:r>
              <a:rPr lang="en-US" sz="2800" kern="100" dirty="0">
                <a:solidFill>
                  <a:prstClr val="black"/>
                </a:solidFill>
                <a:ea typeface="Aptos" panose="020B0004020202020204" pitchFamily="34" charset="0"/>
                <a:cs typeface="Times New Roman" panose="02020603050405020304" pitchFamily="18" charset="0"/>
              </a:rPr>
              <a:t> You shall no longer be termed Forsaken, Nor shall your land any more be termed Desolate; But you shall be called Hephzibah, and your land Beulah; For the LORD delights in you, And your land shall be married. </a:t>
            </a:r>
            <a:r>
              <a:rPr lang="en-US" sz="2800" kern="100" baseline="30000" dirty="0">
                <a:solidFill>
                  <a:prstClr val="black"/>
                </a:solidFill>
                <a:ea typeface="Aptos" panose="020B0004020202020204" pitchFamily="34" charset="0"/>
                <a:cs typeface="Times New Roman" panose="02020603050405020304" pitchFamily="18" charset="0"/>
              </a:rPr>
              <a:t>5</a:t>
            </a:r>
            <a:r>
              <a:rPr lang="en-US" sz="2800" kern="100" dirty="0">
                <a:solidFill>
                  <a:prstClr val="black"/>
                </a:solidFill>
                <a:ea typeface="Aptos" panose="020B0004020202020204" pitchFamily="34" charset="0"/>
                <a:cs typeface="Times New Roman" panose="02020603050405020304" pitchFamily="18" charset="0"/>
              </a:rPr>
              <a:t> For as a young man marries a virgin, So shall your sons marry you; And as the bridegroom rejoices over the bride, So shall your God rejoice over you.</a:t>
            </a:r>
            <a:endParaRPr lang="en-US" sz="2800" kern="100" dirty="0">
              <a:solidFill>
                <a:prstClr val="black"/>
              </a:solidFill>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7199335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0A1D5D-69EC-3FB7-6245-BBF0A4C1B292}"/>
            </a:ext>
          </a:extLst>
        </p:cNvPr>
        <p:cNvGrpSpPr/>
        <p:nvPr/>
      </p:nvGrpSpPr>
      <p:grpSpPr>
        <a:xfrm>
          <a:off x="0" y="0"/>
          <a:ext cx="0" cy="0"/>
          <a:chOff x="0" y="0"/>
          <a:chExt cx="0" cy="0"/>
        </a:xfrm>
      </p:grpSpPr>
      <p:pic>
        <p:nvPicPr>
          <p:cNvPr id="3" name="Picture 2" descr="A picture containing stage, light, sky&#10;&#10;Description automatically generated">
            <a:extLst>
              <a:ext uri="{FF2B5EF4-FFF2-40B4-BE49-F238E27FC236}">
                <a16:creationId xmlns:a16="http://schemas.microsoft.com/office/drawing/2014/main" id="{001C5790-7E76-65B5-B550-C7FFDE6BED14}"/>
              </a:ext>
            </a:extLst>
          </p:cNvPr>
          <p:cNvPicPr>
            <a:picLocks noChangeAspect="1"/>
          </p:cNvPicPr>
          <p:nvPr/>
        </p:nvPicPr>
        <p:blipFill>
          <a:blip r:embed="rId2">
            <a:extLst>
              <a:ext uri="{28A0092B-C50C-407E-A947-70E740481C1C}">
                <a14:useLocalDpi xmlns:a14="http://schemas.microsoft.com/office/drawing/2010/main" val="0"/>
              </a:ext>
            </a:extLst>
          </a:blip>
          <a:srcRect l="12500" r="12500"/>
          <a:stretch>
            <a:fillRect/>
          </a:stretch>
        </p:blipFill>
        <p:spPr>
          <a:xfrm>
            <a:off x="0" y="0"/>
            <a:ext cx="9144000" cy="6858000"/>
          </a:xfrm>
          <a:prstGeom prst="rect">
            <a:avLst/>
          </a:prstGeom>
        </p:spPr>
      </p:pic>
    </p:spTree>
    <p:extLst>
      <p:ext uri="{BB962C8B-B14F-4D97-AF65-F5344CB8AC3E}">
        <p14:creationId xmlns:p14="http://schemas.microsoft.com/office/powerpoint/2010/main" val="23067362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lumMod val="75000"/>
            <a:alpha val="54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6EC85E-A31D-3E72-815A-4F254031BF6E}"/>
              </a:ext>
            </a:extLst>
          </p:cNvPr>
          <p:cNvSpPr>
            <a:spLocks noGrp="1"/>
          </p:cNvSpPr>
          <p:nvPr>
            <p:ph type="title"/>
          </p:nvPr>
        </p:nvSpPr>
        <p:spPr/>
        <p:txBody>
          <a:bodyPr>
            <a:normAutofit/>
          </a:bodyPr>
          <a:lstStyle/>
          <a:p>
            <a:pPr marL="0" marR="0" algn="ctr">
              <a:lnSpc>
                <a:spcPct val="115000"/>
              </a:lnSpc>
              <a:spcAft>
                <a:spcPts val="800"/>
              </a:spcAft>
              <a:buNone/>
            </a:pPr>
            <a:r>
              <a:rPr lang="en-US" sz="3600" b="1" kern="100" dirty="0">
                <a:effectLst/>
                <a:latin typeface="Aptos" panose="020B0004020202020204" pitchFamily="34" charset="0"/>
                <a:ea typeface="Aptos" panose="020B0004020202020204" pitchFamily="34" charset="0"/>
                <a:cs typeface="Times New Roman" panose="02020603050405020304" pitchFamily="18" charset="0"/>
              </a:rPr>
              <a:t>CHRISTIAN NAMES AND DESIGNATIONS</a:t>
            </a:r>
            <a:endParaRPr lang="en-US" sz="36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5" name="Picture 4">
            <a:extLst>
              <a:ext uri="{FF2B5EF4-FFF2-40B4-BE49-F238E27FC236}">
                <a16:creationId xmlns:a16="http://schemas.microsoft.com/office/drawing/2014/main" id="{E4345EDE-FE8F-6F3E-BD27-B8BAD2D27F3A}"/>
              </a:ext>
            </a:extLst>
          </p:cNvPr>
          <p:cNvPicPr>
            <a:picLocks noChangeAspect="1"/>
          </p:cNvPicPr>
          <p:nvPr/>
        </p:nvPicPr>
        <p:blipFill>
          <a:blip r:embed="rId2">
            <a:extLst>
              <a:ext uri="{BEBA8EAE-BF5A-486C-A8C5-ECC9F3942E4B}">
                <a14:imgProps xmlns:a14="http://schemas.microsoft.com/office/drawing/2010/main">
                  <a14:imgLayer r:embed="rId3">
                    <a14:imgEffect>
                      <a14:artisticPhotocopy/>
                    </a14:imgEffect>
                  </a14:imgLayer>
                </a14:imgProps>
              </a:ext>
            </a:extLst>
          </a:blip>
          <a:stretch>
            <a:fillRect/>
          </a:stretch>
        </p:blipFill>
        <p:spPr>
          <a:xfrm>
            <a:off x="1724025" y="1039813"/>
            <a:ext cx="5695950" cy="5695950"/>
          </a:xfrm>
          <a:prstGeom prst="rect">
            <a:avLst/>
          </a:prstGeom>
        </p:spPr>
      </p:pic>
    </p:spTree>
    <p:extLst>
      <p:ext uri="{BB962C8B-B14F-4D97-AF65-F5344CB8AC3E}">
        <p14:creationId xmlns:p14="http://schemas.microsoft.com/office/powerpoint/2010/main" val="1446806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F8BF38-45E2-3D5A-F8A1-1C1D55680065}"/>
              </a:ext>
            </a:extLst>
          </p:cNvPr>
          <p:cNvSpPr>
            <a:spLocks noGrp="1"/>
          </p:cNvSpPr>
          <p:nvPr>
            <p:ph type="title"/>
          </p:nvPr>
        </p:nvSpPr>
        <p:spPr/>
        <p:txBody>
          <a:bodyPr>
            <a:normAutofit/>
          </a:bodyPr>
          <a:lstStyle/>
          <a:p>
            <a:pPr marL="0" marR="0">
              <a:lnSpc>
                <a:spcPct val="95000"/>
              </a:lnSpc>
              <a:spcAft>
                <a:spcPts val="800"/>
              </a:spcAft>
              <a:buNone/>
            </a:pPr>
            <a:r>
              <a:rPr lang="en-US" sz="4400" b="1" kern="100" dirty="0">
                <a:solidFill>
                  <a:srgbClr val="FF0000"/>
                </a:solidFill>
                <a:effectLst/>
                <a:ea typeface="Aptos" panose="020B0004020202020204" pitchFamily="34" charset="0"/>
                <a:cs typeface="Times New Roman" panose="02020603050405020304" pitchFamily="18" charset="0"/>
              </a:rPr>
              <a:t>NAMES</a:t>
            </a:r>
            <a:endParaRPr lang="en-US" sz="4800"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72D90B19-8E1A-E903-8D09-309F9A0FF584}"/>
              </a:ext>
            </a:extLst>
          </p:cNvPr>
          <p:cNvSpPr>
            <a:spLocks noGrp="1"/>
          </p:cNvSpPr>
          <p:nvPr>
            <p:ph idx="1"/>
          </p:nvPr>
        </p:nvSpPr>
        <p:spPr/>
        <p:txBody>
          <a:bodyPr/>
          <a:lstStyle/>
          <a:p>
            <a:pPr marL="514350" marR="0" indent="-514350">
              <a:lnSpc>
                <a:spcPct val="100000"/>
              </a:lnSpc>
              <a:buFont typeface="+mj-lt"/>
              <a:buAutoNum type="alphaUcPeriod"/>
            </a:pPr>
            <a:r>
              <a:rPr lang="en-US" sz="3600" kern="100" dirty="0">
                <a:ea typeface="Aptos" panose="020B0004020202020204" pitchFamily="34" charset="0"/>
                <a:cs typeface="Times New Roman" panose="02020603050405020304" pitchFamily="18" charset="0"/>
              </a:rPr>
              <a:t>How do you feel when someone calls you by the wrong name?</a:t>
            </a:r>
            <a:endParaRPr lang="en-US" sz="3600" kern="100" dirty="0">
              <a:latin typeface="Aptos" panose="020B0004020202020204" pitchFamily="34" charset="0"/>
              <a:ea typeface="Aptos" panose="020B0004020202020204" pitchFamily="34" charset="0"/>
              <a:cs typeface="Times New Roman" panose="02020603050405020304" pitchFamily="18" charset="0"/>
            </a:endParaRPr>
          </a:p>
          <a:p>
            <a:pPr marL="514350" marR="0" indent="-514350">
              <a:lnSpc>
                <a:spcPct val="100000"/>
              </a:lnSpc>
              <a:buFont typeface="+mj-lt"/>
              <a:buAutoNum type="alphaUcPeriod"/>
            </a:pPr>
            <a:r>
              <a:rPr lang="en-US" sz="3600" kern="100" dirty="0">
                <a:ea typeface="Aptos" panose="020B0004020202020204" pitchFamily="34" charset="0"/>
                <a:cs typeface="Times New Roman" panose="02020603050405020304" pitchFamily="18" charset="0"/>
              </a:rPr>
              <a:t>Dale Carnegie once said, “a person’s name is to that person the sweetest and most important sound in any language.	</a:t>
            </a:r>
            <a:endParaRPr lang="en-US" sz="3600" kern="100" dirty="0">
              <a:latin typeface="Aptos" panose="020B0004020202020204" pitchFamily="34" charset="0"/>
              <a:ea typeface="Aptos" panose="020B0004020202020204" pitchFamily="34" charset="0"/>
              <a:cs typeface="Times New Roman" panose="02020603050405020304" pitchFamily="18" charset="0"/>
            </a:endParaRPr>
          </a:p>
          <a:p>
            <a:pPr marL="514350" marR="0" indent="-514350">
              <a:lnSpc>
                <a:spcPct val="100000"/>
              </a:lnSpc>
              <a:spcAft>
                <a:spcPts val="800"/>
              </a:spcAft>
              <a:buFont typeface="+mj-lt"/>
              <a:buAutoNum type="alphaUcPeriod"/>
            </a:pPr>
            <a:r>
              <a:rPr lang="en-US" sz="3600" kern="100" dirty="0">
                <a:ea typeface="Aptos" panose="020B0004020202020204" pitchFamily="34" charset="0"/>
                <a:cs typeface="Times New Roman" panose="02020603050405020304" pitchFamily="18" charset="0"/>
              </a:rPr>
              <a:t>We normally think of ourselves as Christians, but there are other names which describe followers of Jesus.</a:t>
            </a:r>
            <a:endParaRPr lang="en-US" dirty="0"/>
          </a:p>
        </p:txBody>
      </p:sp>
    </p:spTree>
    <p:extLst>
      <p:ext uri="{BB962C8B-B14F-4D97-AF65-F5344CB8AC3E}">
        <p14:creationId xmlns:p14="http://schemas.microsoft.com/office/powerpoint/2010/main" val="3355434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1965FD-1E29-DD84-FB35-E6B41D3D7CBD}"/>
              </a:ext>
            </a:extLst>
          </p:cNvPr>
          <p:cNvSpPr>
            <a:spLocks noGrp="1"/>
          </p:cNvSpPr>
          <p:nvPr>
            <p:ph type="title"/>
          </p:nvPr>
        </p:nvSpPr>
        <p:spPr>
          <a:xfrm>
            <a:off x="0" y="0"/>
            <a:ext cx="9144000" cy="1543050"/>
          </a:xfrm>
        </p:spPr>
        <p:txBody>
          <a:bodyPr>
            <a:normAutofit/>
          </a:bodyPr>
          <a:lstStyle/>
          <a:p>
            <a:pPr marL="342900" marR="0" lvl="0" indent="-342900">
              <a:lnSpc>
                <a:spcPct val="80000"/>
              </a:lnSpc>
              <a:buFont typeface="+mj-lt"/>
              <a:buAutoNum type="alphaUcPeriod" startAt="9"/>
            </a:pPr>
            <a:r>
              <a:rPr lang="en-US" sz="4000" b="1" kern="100" dirty="0">
                <a:solidFill>
                  <a:srgbClr val="FF0000"/>
                </a:solidFill>
                <a:effectLst/>
                <a:ea typeface="Aptos" panose="020B0004020202020204" pitchFamily="34" charset="0"/>
                <a:cs typeface="Times New Roman" panose="02020603050405020304" pitchFamily="18" charset="0"/>
              </a:rPr>
              <a:t>CHRISTIANS – TELLS OF OUR FOLLOWING CHRIST</a:t>
            </a:r>
            <a:endParaRPr lang="en-US" sz="4000"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BA0161A4-7EDC-755C-75F9-C54FD642116C}"/>
              </a:ext>
            </a:extLst>
          </p:cNvPr>
          <p:cNvSpPr>
            <a:spLocks noGrp="1"/>
          </p:cNvSpPr>
          <p:nvPr>
            <p:ph idx="1"/>
          </p:nvPr>
        </p:nvSpPr>
        <p:spPr>
          <a:xfrm>
            <a:off x="220337" y="1325563"/>
            <a:ext cx="8923663" cy="5532436"/>
          </a:xfrm>
        </p:spPr>
        <p:txBody>
          <a:bodyPr>
            <a:normAutofit fontScale="92500" lnSpcReduction="10000"/>
          </a:bodyPr>
          <a:lstStyle/>
          <a:p>
            <a:pPr marL="457200" marR="0" indent="-457200">
              <a:lnSpc>
                <a:spcPct val="95000"/>
              </a:lnSpc>
              <a:buFont typeface="+mj-lt"/>
              <a:buAutoNum type="alphaUcPeriod"/>
            </a:pPr>
            <a:r>
              <a:rPr lang="en-US" kern="100" dirty="0">
                <a:ea typeface="Aptos" panose="020B0004020202020204" pitchFamily="34" charset="0"/>
                <a:cs typeface="Times New Roman" panose="02020603050405020304" pitchFamily="18" charset="0"/>
              </a:rPr>
              <a:t>CHRISTIANS BY NAME - Acts 11:26 And when he had found him, he brought him to Antioch. So it was that for a whole year they assembled with the church and taught a great many people. And the disciples were first called Christians in Antioch. </a:t>
            </a:r>
            <a:endParaRPr lang="en-US" sz="3600" kern="100" dirty="0">
              <a:latin typeface="Aptos" panose="020B0004020202020204" pitchFamily="34" charset="0"/>
              <a:ea typeface="Aptos" panose="020B0004020202020204" pitchFamily="34" charset="0"/>
              <a:cs typeface="Times New Roman" panose="02020603050405020304" pitchFamily="18" charset="0"/>
            </a:endParaRPr>
          </a:p>
          <a:p>
            <a:pPr marL="457200" marR="0" indent="-457200">
              <a:lnSpc>
                <a:spcPct val="95000"/>
              </a:lnSpc>
              <a:buFont typeface="+mj-lt"/>
              <a:buAutoNum type="alphaUcPeriod"/>
            </a:pPr>
            <a:r>
              <a:rPr lang="en-US" kern="100" dirty="0">
                <a:ea typeface="Aptos" panose="020B0004020202020204" pitchFamily="34" charset="0"/>
                <a:cs typeface="Times New Roman" panose="02020603050405020304" pitchFamily="18" charset="0"/>
              </a:rPr>
              <a:t>CHRISTIANS BY FOLLOWING CHRIST - Acts 26:28 Then Agrippa said to Paul, 'You almost persuade me to become a Christian.</a:t>
            </a:r>
            <a:endParaRPr lang="en-US" sz="3600" kern="100" dirty="0">
              <a:latin typeface="Aptos" panose="020B0004020202020204" pitchFamily="34" charset="0"/>
              <a:ea typeface="Aptos" panose="020B0004020202020204" pitchFamily="34" charset="0"/>
              <a:cs typeface="Times New Roman" panose="02020603050405020304" pitchFamily="18" charset="0"/>
            </a:endParaRPr>
          </a:p>
          <a:p>
            <a:pPr marL="457200" marR="0" indent="-457200">
              <a:lnSpc>
                <a:spcPct val="95000"/>
              </a:lnSpc>
              <a:spcAft>
                <a:spcPts val="800"/>
              </a:spcAft>
              <a:buFont typeface="+mj-lt"/>
              <a:buAutoNum type="alphaUcPeriod"/>
            </a:pPr>
            <a:r>
              <a:rPr lang="en-US" kern="100" dirty="0">
                <a:ea typeface="Aptos" panose="020B0004020202020204" pitchFamily="34" charset="0"/>
                <a:cs typeface="Times New Roman" panose="02020603050405020304" pitchFamily="18" charset="0"/>
              </a:rPr>
              <a:t>CHRISTIANS IN GLORIFYING GOD - 1 Peter 4:16 Yet if anyone suffers as a Christian, let him not be ashamed, but let him glorify God in this name.</a:t>
            </a:r>
            <a:endParaRPr lang="en-US" dirty="0"/>
          </a:p>
        </p:txBody>
      </p:sp>
    </p:spTree>
    <p:extLst>
      <p:ext uri="{BB962C8B-B14F-4D97-AF65-F5344CB8AC3E}">
        <p14:creationId xmlns:p14="http://schemas.microsoft.com/office/powerpoint/2010/main" val="4079118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921246-BA2D-D386-609E-FDFF97B32CA6}"/>
              </a:ext>
            </a:extLst>
          </p:cNvPr>
          <p:cNvSpPr>
            <a:spLocks noGrp="1"/>
          </p:cNvSpPr>
          <p:nvPr>
            <p:ph type="title"/>
          </p:nvPr>
        </p:nvSpPr>
        <p:spPr/>
        <p:txBody>
          <a:bodyPr>
            <a:normAutofit/>
          </a:bodyPr>
          <a:lstStyle/>
          <a:p>
            <a:pPr marL="0" marR="0">
              <a:lnSpc>
                <a:spcPct val="80000"/>
              </a:lnSpc>
              <a:spcAft>
                <a:spcPts val="800"/>
              </a:spcAft>
              <a:buNone/>
            </a:pPr>
            <a:r>
              <a:rPr lang="en-US" sz="4000" b="1" kern="100" dirty="0">
                <a:solidFill>
                  <a:srgbClr val="FF0000"/>
                </a:solidFill>
                <a:effectLst/>
                <a:ea typeface="Aptos" panose="020B0004020202020204" pitchFamily="34" charset="0"/>
                <a:cs typeface="Times New Roman" panose="02020603050405020304" pitchFamily="18" charset="0"/>
              </a:rPr>
              <a:t>II. BELIEVERS – </a:t>
            </a:r>
            <a:br>
              <a:rPr lang="en-US" sz="4000" b="1" kern="100" dirty="0">
                <a:solidFill>
                  <a:srgbClr val="FF0000"/>
                </a:solidFill>
                <a:effectLst/>
                <a:ea typeface="Aptos" panose="020B0004020202020204" pitchFamily="34" charset="0"/>
                <a:cs typeface="Times New Roman" panose="02020603050405020304" pitchFamily="18" charset="0"/>
              </a:rPr>
            </a:br>
            <a:r>
              <a:rPr lang="en-US" sz="4000" b="1" kern="100" dirty="0">
                <a:solidFill>
                  <a:srgbClr val="FF0000"/>
                </a:solidFill>
                <a:effectLst/>
                <a:ea typeface="Aptos" panose="020B0004020202020204" pitchFamily="34" charset="0"/>
                <a:cs typeface="Times New Roman" panose="02020603050405020304" pitchFamily="18" charset="0"/>
              </a:rPr>
              <a:t>TELLS OF OUR FAITH</a:t>
            </a:r>
            <a:endParaRPr lang="en-US" sz="4000"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DC1977D1-AE03-A386-95B9-8882C1031D5D}"/>
              </a:ext>
            </a:extLst>
          </p:cNvPr>
          <p:cNvSpPr>
            <a:spLocks noGrp="1"/>
          </p:cNvSpPr>
          <p:nvPr>
            <p:ph idx="1"/>
          </p:nvPr>
        </p:nvSpPr>
        <p:spPr/>
        <p:txBody>
          <a:bodyPr>
            <a:normAutofit fontScale="77500" lnSpcReduction="20000"/>
          </a:bodyPr>
          <a:lstStyle/>
          <a:p>
            <a:pPr marL="457200" marR="0" indent="-457200">
              <a:lnSpc>
                <a:spcPct val="100000"/>
              </a:lnSpc>
              <a:spcBef>
                <a:spcPts val="0"/>
              </a:spcBef>
              <a:buFont typeface="+mj-lt"/>
              <a:buAutoNum type="alphaUcPeriod"/>
            </a:pPr>
            <a:r>
              <a:rPr lang="en-US" kern="100" dirty="0">
                <a:ea typeface="Aptos" panose="020B0004020202020204" pitchFamily="34" charset="0"/>
                <a:cs typeface="Times New Roman" panose="02020603050405020304" pitchFamily="18" charset="0"/>
              </a:rPr>
              <a:t>BELIEVERS IN GOD - Romans 4:22-24  And therefore "it was accounted to him for righteousness, {23} Now it was not written for his sake alone that it was imputed to him, {24} but also for us.  It shall be imputed to us who believe in Him who raised up Jesus our Lord from the dead,</a:t>
            </a:r>
            <a:endParaRPr lang="en-US" sz="3600" kern="100" dirty="0">
              <a:latin typeface="Aptos" panose="020B0004020202020204" pitchFamily="34" charset="0"/>
              <a:ea typeface="Aptos" panose="020B0004020202020204" pitchFamily="34" charset="0"/>
              <a:cs typeface="Times New Roman" panose="02020603050405020304" pitchFamily="18" charset="0"/>
            </a:endParaRPr>
          </a:p>
          <a:p>
            <a:pPr marL="457200" marR="0" indent="-457200">
              <a:lnSpc>
                <a:spcPct val="100000"/>
              </a:lnSpc>
              <a:spcBef>
                <a:spcPts val="0"/>
              </a:spcBef>
              <a:buFont typeface="+mj-lt"/>
              <a:buAutoNum type="alphaUcPeriod"/>
            </a:pPr>
            <a:r>
              <a:rPr lang="en-US" kern="100" dirty="0">
                <a:ea typeface="Aptos" panose="020B0004020202020204" pitchFamily="34" charset="0"/>
                <a:cs typeface="Times New Roman" panose="02020603050405020304" pitchFamily="18" charset="0"/>
              </a:rPr>
              <a:t>BELIEVERS IN JESUS - John 8:24  "Therefore I said to you that you will die in your sins; for if you do not believe that I am He, you will die in your sins, </a:t>
            </a:r>
            <a:endParaRPr lang="en-US" sz="3600" kern="100" dirty="0">
              <a:latin typeface="Aptos" panose="020B0004020202020204" pitchFamily="34" charset="0"/>
              <a:ea typeface="Aptos" panose="020B0004020202020204" pitchFamily="34" charset="0"/>
              <a:cs typeface="Times New Roman" panose="02020603050405020304" pitchFamily="18" charset="0"/>
            </a:endParaRPr>
          </a:p>
          <a:p>
            <a:pPr marL="457200" marR="0" indent="-457200">
              <a:lnSpc>
                <a:spcPct val="100000"/>
              </a:lnSpc>
              <a:spcBef>
                <a:spcPts val="0"/>
              </a:spcBef>
              <a:buFont typeface="+mj-lt"/>
              <a:buAutoNum type="alphaUcPeriod"/>
            </a:pPr>
            <a:r>
              <a:rPr lang="en-US" kern="100" dirty="0">
                <a:ea typeface="Aptos" panose="020B0004020202020204" pitchFamily="34" charset="0"/>
                <a:cs typeface="Times New Roman" panose="02020603050405020304" pitchFamily="18" charset="0"/>
              </a:rPr>
              <a:t>BELIEVERS IN GOD'S LOVE - John 3:16-18  For God so loved the world that He gave His only begotten Son, that whoever believes in Him should not perish but have everlasting life. {17) "For God did not send His Son into the world to condemn the world, but that the world through Him might be saved. {18} "He who believes in Him is not condemned; but he who does not believe is condemned already, because he has not believed in the name of the only begotten Son of God.</a:t>
            </a:r>
            <a:endParaRPr lang="en-US" sz="3600" kern="100" dirty="0">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788777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3C44A4-A566-E7FB-7A10-46223C48592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65D8565-1275-8C66-4A6B-FC1F7D1F2748}"/>
              </a:ext>
            </a:extLst>
          </p:cNvPr>
          <p:cNvSpPr>
            <a:spLocks noGrp="1"/>
          </p:cNvSpPr>
          <p:nvPr>
            <p:ph type="title"/>
          </p:nvPr>
        </p:nvSpPr>
        <p:spPr/>
        <p:txBody>
          <a:bodyPr>
            <a:normAutofit/>
          </a:bodyPr>
          <a:lstStyle/>
          <a:p>
            <a:pPr marL="0" marR="0">
              <a:lnSpc>
                <a:spcPct val="80000"/>
              </a:lnSpc>
              <a:spcAft>
                <a:spcPts val="800"/>
              </a:spcAft>
              <a:buNone/>
            </a:pPr>
            <a:r>
              <a:rPr lang="en-US" sz="4000" b="1" kern="100" dirty="0">
                <a:solidFill>
                  <a:srgbClr val="FF0000"/>
                </a:solidFill>
                <a:effectLst/>
                <a:ea typeface="Aptos" panose="020B0004020202020204" pitchFamily="34" charset="0"/>
                <a:cs typeface="Times New Roman" panose="02020603050405020304" pitchFamily="18" charset="0"/>
              </a:rPr>
              <a:t>II. BELIEVERS – </a:t>
            </a:r>
            <a:br>
              <a:rPr lang="en-US" sz="4000" b="1" kern="100" dirty="0">
                <a:solidFill>
                  <a:srgbClr val="FF0000"/>
                </a:solidFill>
                <a:effectLst/>
                <a:ea typeface="Aptos" panose="020B0004020202020204" pitchFamily="34" charset="0"/>
                <a:cs typeface="Times New Roman" panose="02020603050405020304" pitchFamily="18" charset="0"/>
              </a:rPr>
            </a:br>
            <a:r>
              <a:rPr lang="en-US" sz="4000" b="1" kern="100" dirty="0">
                <a:solidFill>
                  <a:srgbClr val="FF0000"/>
                </a:solidFill>
                <a:effectLst/>
                <a:ea typeface="Aptos" panose="020B0004020202020204" pitchFamily="34" charset="0"/>
                <a:cs typeface="Times New Roman" panose="02020603050405020304" pitchFamily="18" charset="0"/>
              </a:rPr>
              <a:t>TELLS OF OUR FAITH</a:t>
            </a:r>
            <a:endParaRPr lang="en-US" sz="4000"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77CDC13C-C781-BB1D-A662-971740D2C96D}"/>
              </a:ext>
            </a:extLst>
          </p:cNvPr>
          <p:cNvSpPr>
            <a:spLocks noGrp="1"/>
          </p:cNvSpPr>
          <p:nvPr>
            <p:ph idx="1"/>
          </p:nvPr>
        </p:nvSpPr>
        <p:spPr/>
        <p:txBody>
          <a:bodyPr>
            <a:normAutofit fontScale="85000" lnSpcReduction="20000"/>
          </a:bodyPr>
          <a:lstStyle/>
          <a:p>
            <a:pPr marL="457200" marR="0" indent="-457200">
              <a:lnSpc>
                <a:spcPct val="100000"/>
              </a:lnSpc>
              <a:spcBef>
                <a:spcPts val="0"/>
              </a:spcBef>
              <a:buFont typeface="+mj-lt"/>
              <a:buAutoNum type="alphaUcPeriod" startAt="4"/>
            </a:pPr>
            <a:r>
              <a:rPr lang="en-US" kern="100" dirty="0">
                <a:ea typeface="Aptos" panose="020B0004020202020204" pitchFamily="34" charset="0"/>
                <a:cs typeface="Times New Roman" panose="02020603050405020304" pitchFamily="18" charset="0"/>
              </a:rPr>
              <a:t>BELIEVERS IN GOD'S WORD - John 12:47-50  'And if anyone hears My words and does not believe, I do not judge him; for I did not come to judge the world but to save the world. {48}  He who rejects Me, and does not receive My words, has that which judges him; the word that I have spoken will judge him in the last day. {49} "For I have not spoken on My own authority; but the Father who sent Me gave Me a command, what I should say and what I should speak. {50} “ And I know that His command is everlasting Life. Therefore, whatever I speak, just as the Father has told Me, so I speak. </a:t>
            </a:r>
            <a:endParaRPr lang="en-US" sz="3600" kern="100" dirty="0">
              <a:latin typeface="Aptos" panose="020B0004020202020204" pitchFamily="34" charset="0"/>
              <a:ea typeface="Aptos" panose="020B0004020202020204" pitchFamily="34" charset="0"/>
              <a:cs typeface="Times New Roman" panose="02020603050405020304" pitchFamily="18" charset="0"/>
            </a:endParaRPr>
          </a:p>
          <a:p>
            <a:pPr marL="914400" marR="0" indent="-457200">
              <a:lnSpc>
                <a:spcPct val="100000"/>
              </a:lnSpc>
              <a:spcBef>
                <a:spcPts val="0"/>
              </a:spcBef>
              <a:buFont typeface="+mj-lt"/>
              <a:buAutoNum type="arabicPeriod"/>
            </a:pPr>
            <a:r>
              <a:rPr lang="en-US" kern="100" dirty="0">
                <a:ea typeface="Aptos" panose="020B0004020202020204" pitchFamily="34" charset="0"/>
                <a:cs typeface="Times New Roman" panose="02020603050405020304" pitchFamily="18" charset="0"/>
              </a:rPr>
              <a:t>PRAYER, HEAVEN, HELL, SALVATION, SIN, SATAN</a:t>
            </a:r>
            <a:endParaRPr lang="en-US" sz="3600" kern="100" dirty="0">
              <a:latin typeface="Aptos" panose="020B0004020202020204" pitchFamily="34" charset="0"/>
              <a:ea typeface="Aptos" panose="020B0004020202020204" pitchFamily="34" charset="0"/>
              <a:cs typeface="Times New Roman" panose="02020603050405020304" pitchFamily="18" charset="0"/>
            </a:endParaRPr>
          </a:p>
          <a:p>
            <a:pPr marL="914400" marR="0" indent="-457200">
              <a:lnSpc>
                <a:spcPct val="100000"/>
              </a:lnSpc>
              <a:spcBef>
                <a:spcPts val="0"/>
              </a:spcBef>
              <a:spcAft>
                <a:spcPts val="800"/>
              </a:spcAft>
              <a:buFont typeface="+mj-lt"/>
              <a:buAutoNum type="arabicPeriod"/>
            </a:pPr>
            <a:r>
              <a:rPr lang="en-US" kern="100" dirty="0">
                <a:ea typeface="Aptos" panose="020B0004020202020204" pitchFamily="34" charset="0"/>
                <a:cs typeface="Times New Roman" panose="02020603050405020304" pitchFamily="18" charset="0"/>
              </a:rPr>
              <a:t>EVERYTHING THE BIBLE SAYS IS TO BE BELIEVED</a:t>
            </a:r>
            <a:endParaRPr lang="en-US" dirty="0"/>
          </a:p>
        </p:txBody>
      </p:sp>
    </p:spTree>
    <p:extLst>
      <p:ext uri="{BB962C8B-B14F-4D97-AF65-F5344CB8AC3E}">
        <p14:creationId xmlns:p14="http://schemas.microsoft.com/office/powerpoint/2010/main" val="3581534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07251F-3B43-E097-1288-FE975590AF33}"/>
              </a:ext>
            </a:extLst>
          </p:cNvPr>
          <p:cNvSpPr>
            <a:spLocks noGrp="1"/>
          </p:cNvSpPr>
          <p:nvPr>
            <p:ph type="title"/>
          </p:nvPr>
        </p:nvSpPr>
        <p:spPr>
          <a:xfrm>
            <a:off x="0" y="0"/>
            <a:ext cx="9144000" cy="1657350"/>
          </a:xfrm>
        </p:spPr>
        <p:txBody>
          <a:bodyPr>
            <a:normAutofit/>
          </a:bodyPr>
          <a:lstStyle/>
          <a:p>
            <a:pPr marL="0" marR="0">
              <a:lnSpc>
                <a:spcPct val="80000"/>
              </a:lnSpc>
              <a:spcAft>
                <a:spcPts val="800"/>
              </a:spcAft>
              <a:buNone/>
            </a:pPr>
            <a:r>
              <a:rPr lang="en-US" sz="4000" b="1" kern="100" dirty="0">
                <a:solidFill>
                  <a:srgbClr val="FF0000"/>
                </a:solidFill>
                <a:effectLst/>
                <a:ea typeface="Aptos" panose="020B0004020202020204" pitchFamily="34" charset="0"/>
                <a:cs typeface="Times New Roman" panose="02020603050405020304" pitchFamily="18" charset="0"/>
              </a:rPr>
              <a:t>III.  DISCIPLES – </a:t>
            </a:r>
            <a:br>
              <a:rPr lang="en-US" sz="4000" b="1" kern="100" dirty="0">
                <a:solidFill>
                  <a:srgbClr val="FF0000"/>
                </a:solidFill>
                <a:effectLst/>
                <a:ea typeface="Aptos" panose="020B0004020202020204" pitchFamily="34" charset="0"/>
                <a:cs typeface="Times New Roman" panose="02020603050405020304" pitchFamily="18" charset="0"/>
              </a:rPr>
            </a:br>
            <a:r>
              <a:rPr lang="en-US" sz="4000" b="1" kern="100" dirty="0">
                <a:solidFill>
                  <a:srgbClr val="FF0000"/>
                </a:solidFill>
                <a:effectLst/>
                <a:ea typeface="Aptos" panose="020B0004020202020204" pitchFamily="34" charset="0"/>
                <a:cs typeface="Times New Roman" panose="02020603050405020304" pitchFamily="18" charset="0"/>
              </a:rPr>
              <a:t>TELLS OF OUR KNOWLEDGE</a:t>
            </a:r>
            <a:endParaRPr lang="en-US" sz="4000"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E06FA421-CBDE-9560-E787-325A1FF4AA8B}"/>
              </a:ext>
            </a:extLst>
          </p:cNvPr>
          <p:cNvSpPr>
            <a:spLocks noGrp="1"/>
          </p:cNvSpPr>
          <p:nvPr>
            <p:ph idx="1"/>
          </p:nvPr>
        </p:nvSpPr>
        <p:spPr>
          <a:xfrm>
            <a:off x="220337" y="1504950"/>
            <a:ext cx="8923663" cy="5353049"/>
          </a:xfrm>
        </p:spPr>
        <p:txBody>
          <a:bodyPr>
            <a:normAutofit fontScale="92500" lnSpcReduction="20000"/>
          </a:bodyPr>
          <a:lstStyle/>
          <a:p>
            <a:pPr marL="457200" indent="-457200">
              <a:lnSpc>
                <a:spcPct val="95000"/>
              </a:lnSpc>
              <a:buFont typeface="+mj-lt"/>
              <a:buAutoNum type="alphaUcPeriod"/>
            </a:pPr>
            <a:r>
              <a:rPr lang="en-US" kern="100" dirty="0">
                <a:ea typeface="Aptos" panose="020B0004020202020204" pitchFamily="34" charset="0"/>
                <a:cs typeface="Times New Roman" panose="02020603050405020304" pitchFamily="18" charset="0"/>
              </a:rPr>
              <a:t>LEARNERS OF TRUTH (THE WORD) - John 8:32  And you shall know the truth, and the truth shall make you free. </a:t>
            </a:r>
            <a:endParaRPr lang="en-US" sz="3600" kern="100" dirty="0">
              <a:latin typeface="Aptos" panose="020B0004020202020204" pitchFamily="34" charset="0"/>
              <a:ea typeface="Aptos" panose="020B0004020202020204" pitchFamily="34" charset="0"/>
              <a:cs typeface="Times New Roman" panose="02020603050405020304" pitchFamily="18" charset="0"/>
            </a:endParaRPr>
          </a:p>
          <a:p>
            <a:pPr marL="457200" indent="-457200">
              <a:lnSpc>
                <a:spcPct val="95000"/>
              </a:lnSpc>
              <a:buFont typeface="+mj-lt"/>
              <a:buAutoNum type="alphaUcPeriod"/>
            </a:pPr>
            <a:r>
              <a:rPr lang="en-US" kern="100" dirty="0">
                <a:ea typeface="Aptos" panose="020B0004020202020204" pitchFamily="34" charset="0"/>
                <a:cs typeface="Times New Roman" panose="02020603050405020304" pitchFamily="18" charset="0"/>
              </a:rPr>
              <a:t>LEARNERS OF OBEDIENCE - Hebrews 5:8  though He was a Son, yet He learned obedience by the things which suffered.</a:t>
            </a:r>
            <a:endParaRPr lang="en-US" sz="3600" kern="100" dirty="0">
              <a:latin typeface="Aptos" panose="020B0004020202020204" pitchFamily="34" charset="0"/>
              <a:ea typeface="Aptos" panose="020B0004020202020204" pitchFamily="34" charset="0"/>
              <a:cs typeface="Times New Roman" panose="02020603050405020304" pitchFamily="18" charset="0"/>
            </a:endParaRPr>
          </a:p>
          <a:p>
            <a:pPr marL="457200" indent="-457200">
              <a:lnSpc>
                <a:spcPct val="95000"/>
              </a:lnSpc>
              <a:buFont typeface="+mj-lt"/>
              <a:buAutoNum type="alphaUcPeriod"/>
            </a:pPr>
            <a:r>
              <a:rPr lang="en-US" kern="100" dirty="0">
                <a:ea typeface="Aptos" panose="020B0004020202020204" pitchFamily="34" charset="0"/>
                <a:cs typeface="Times New Roman" panose="02020603050405020304" pitchFamily="18" charset="0"/>
              </a:rPr>
              <a:t>LEARNERS OF JESUS - Matthew 11:29  Take My yoke upon you and learn from Me, for I am gentle and lowly in heart, and you will find rest for your souls.</a:t>
            </a:r>
            <a:endParaRPr lang="en-US" sz="3600" kern="100" dirty="0">
              <a:latin typeface="Aptos" panose="020B0004020202020204" pitchFamily="34" charset="0"/>
              <a:ea typeface="Aptos" panose="020B0004020202020204" pitchFamily="34" charset="0"/>
              <a:cs typeface="Times New Roman" panose="02020603050405020304" pitchFamily="18" charset="0"/>
            </a:endParaRPr>
          </a:p>
          <a:p>
            <a:pPr marL="457200" indent="-457200">
              <a:lnSpc>
                <a:spcPct val="95000"/>
              </a:lnSpc>
              <a:spcAft>
                <a:spcPts val="800"/>
              </a:spcAft>
              <a:buFont typeface="+mj-lt"/>
              <a:buAutoNum type="alphaUcPeriod"/>
            </a:pPr>
            <a:r>
              <a:rPr lang="en-US" kern="100" dirty="0">
                <a:ea typeface="Aptos" panose="020B0004020202020204" pitchFamily="34" charset="0"/>
                <a:cs typeface="Times New Roman" panose="02020603050405020304" pitchFamily="18" charset="0"/>
              </a:rPr>
              <a:t>LEARNERS OF THE MEANING OF CONTENTMENT - Philippians 4:11 Not that I speak in regard to need, for I have learned in whatever state I am, to be content:</a:t>
            </a:r>
            <a:endParaRPr lang="en-US" dirty="0"/>
          </a:p>
        </p:txBody>
      </p:sp>
    </p:spTree>
    <p:extLst>
      <p:ext uri="{BB962C8B-B14F-4D97-AF65-F5344CB8AC3E}">
        <p14:creationId xmlns:p14="http://schemas.microsoft.com/office/powerpoint/2010/main" val="1357081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1366E8-DA5A-E4AA-18F7-EDEB626FD930}"/>
              </a:ext>
            </a:extLst>
          </p:cNvPr>
          <p:cNvSpPr>
            <a:spLocks noGrp="1"/>
          </p:cNvSpPr>
          <p:nvPr>
            <p:ph type="title"/>
          </p:nvPr>
        </p:nvSpPr>
        <p:spPr/>
        <p:txBody>
          <a:bodyPr>
            <a:noAutofit/>
          </a:bodyPr>
          <a:lstStyle/>
          <a:p>
            <a:pPr marL="0" marR="0">
              <a:lnSpc>
                <a:spcPct val="80000"/>
              </a:lnSpc>
              <a:spcAft>
                <a:spcPts val="800"/>
              </a:spcAft>
              <a:buNone/>
            </a:pPr>
            <a:r>
              <a:rPr lang="en-US" sz="4000" b="1" kern="100" dirty="0">
                <a:solidFill>
                  <a:srgbClr val="FF0000"/>
                </a:solidFill>
                <a:effectLst/>
                <a:ea typeface="Aptos" panose="020B0004020202020204" pitchFamily="34" charset="0"/>
                <a:cs typeface="Times New Roman" panose="02020603050405020304" pitchFamily="18" charset="0"/>
              </a:rPr>
              <a:t>IV.  BRETHREN – TELLS OF OUR LOVE FOR EACH OTHER </a:t>
            </a:r>
            <a:endParaRPr lang="en-US" sz="4000"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43084052-2804-CAD6-6598-8E5555FFBECC}"/>
              </a:ext>
            </a:extLst>
          </p:cNvPr>
          <p:cNvSpPr>
            <a:spLocks noGrp="1"/>
          </p:cNvSpPr>
          <p:nvPr>
            <p:ph idx="1"/>
          </p:nvPr>
        </p:nvSpPr>
        <p:spPr/>
        <p:txBody>
          <a:bodyPr>
            <a:normAutofit fontScale="85000" lnSpcReduction="10000"/>
          </a:bodyPr>
          <a:lstStyle/>
          <a:p>
            <a:pPr marL="457200" indent="-457200">
              <a:buFont typeface="+mj-lt"/>
              <a:buAutoNum type="alphaUcPeriod"/>
            </a:pPr>
            <a:r>
              <a:rPr lang="en-US" kern="100" dirty="0">
                <a:ea typeface="Aptos" panose="020B0004020202020204" pitchFamily="34" charset="0"/>
                <a:cs typeface="Times New Roman" panose="02020603050405020304" pitchFamily="18" charset="0"/>
              </a:rPr>
              <a:t>BRETHREN IN EQUALITY - Matthew 23:8-12  'But you, do not be called 'Rabbi' for One is your Teacher, the Christ, and you are all brethren. {9} "Do not call anyone on earth your father; for One is your Father, He who is in heaven. {10} "And do not be called teachers; for One is your Teacher, the Christ. {11} "But he who is greatest among you shall be your servant. {12} And whoever exalts himself will be humbled, and he who humbles himself will be exalted,</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457200" indent="-457200">
              <a:buFont typeface="+mj-lt"/>
              <a:buAutoNum type="alphaUcPeriod"/>
            </a:pPr>
            <a:r>
              <a:rPr lang="en-US" kern="100" dirty="0">
                <a:ea typeface="Aptos" panose="020B0004020202020204" pitchFamily="34" charset="0"/>
                <a:cs typeface="Times New Roman" panose="02020603050405020304" pitchFamily="18" charset="0"/>
              </a:rPr>
              <a:t>BRETHREN IN ADVERSITY - 1 John 3:17-18  But whoever has this world's goods, and sees his brother in need, and shuts up his heart from him, how does the love of God abide in him? {18) My little children, let us not love in word or in tongue, but in deed and in truth.</a:t>
            </a:r>
            <a:endParaRPr lang="en-US" kern="100" dirty="0">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71430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4C8095-3F56-B925-9158-DE9066ABE4E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963FC2-39AD-76CD-5C47-BE6F8824AE0A}"/>
              </a:ext>
            </a:extLst>
          </p:cNvPr>
          <p:cNvSpPr>
            <a:spLocks noGrp="1"/>
          </p:cNvSpPr>
          <p:nvPr>
            <p:ph type="title"/>
          </p:nvPr>
        </p:nvSpPr>
        <p:spPr/>
        <p:txBody>
          <a:bodyPr>
            <a:noAutofit/>
          </a:bodyPr>
          <a:lstStyle/>
          <a:p>
            <a:pPr marL="0" marR="0">
              <a:lnSpc>
                <a:spcPct val="80000"/>
              </a:lnSpc>
              <a:spcAft>
                <a:spcPts val="800"/>
              </a:spcAft>
              <a:buNone/>
            </a:pPr>
            <a:r>
              <a:rPr lang="en-US" sz="4000" b="1" kern="100" dirty="0">
                <a:solidFill>
                  <a:srgbClr val="FF0000"/>
                </a:solidFill>
                <a:effectLst/>
                <a:ea typeface="Aptos" panose="020B0004020202020204" pitchFamily="34" charset="0"/>
                <a:cs typeface="Times New Roman" panose="02020603050405020304" pitchFamily="18" charset="0"/>
              </a:rPr>
              <a:t>IV.  BRETHREN – TELLS OF OUR LOVE FOR EACH OTHER </a:t>
            </a:r>
            <a:endParaRPr lang="en-US" sz="4000"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6E333842-8272-B030-832F-9D64D07B0AAD}"/>
              </a:ext>
            </a:extLst>
          </p:cNvPr>
          <p:cNvSpPr>
            <a:spLocks noGrp="1"/>
          </p:cNvSpPr>
          <p:nvPr>
            <p:ph idx="1"/>
          </p:nvPr>
        </p:nvSpPr>
        <p:spPr/>
        <p:txBody>
          <a:bodyPr>
            <a:noAutofit/>
          </a:bodyPr>
          <a:lstStyle/>
          <a:p>
            <a:pPr marL="457200" indent="-457200">
              <a:lnSpc>
                <a:spcPct val="85000"/>
              </a:lnSpc>
              <a:spcBef>
                <a:spcPts val="0"/>
              </a:spcBef>
              <a:buFont typeface="+mj-lt"/>
              <a:buAutoNum type="alphaUcPeriod" startAt="3"/>
            </a:pPr>
            <a:r>
              <a:rPr lang="en-US" sz="2800" kern="100" dirty="0">
                <a:ea typeface="Aptos" panose="020B0004020202020204" pitchFamily="34" charset="0"/>
                <a:cs typeface="Times New Roman" panose="02020603050405020304" pitchFamily="18" charset="0"/>
              </a:rPr>
              <a:t>BRETHREN IN EXAMPLE (OUR WALK) - 1 John 2:9-11  He who says he is in the light, and hates his brother, is in darkness until now. {10} He who loves his brother abides in the 1 light, and there is no cause for stumbling in him, {11} But he who hates his brother is in darkness and walks in darkness, and does not know where he is going, because the darkness has blinded his eyes.</a:t>
            </a:r>
            <a:endParaRPr lang="en-US" sz="2800" kern="100" dirty="0">
              <a:latin typeface="Aptos" panose="020B0004020202020204" pitchFamily="34" charset="0"/>
              <a:ea typeface="Aptos" panose="020B0004020202020204" pitchFamily="34" charset="0"/>
              <a:cs typeface="Times New Roman" panose="02020603050405020304" pitchFamily="18" charset="0"/>
            </a:endParaRPr>
          </a:p>
          <a:p>
            <a:pPr marL="457200" indent="-457200">
              <a:lnSpc>
                <a:spcPct val="85000"/>
              </a:lnSpc>
              <a:spcBef>
                <a:spcPts val="0"/>
              </a:spcBef>
              <a:buFont typeface="+mj-lt"/>
              <a:buAutoNum type="alphaUcPeriod" startAt="3"/>
            </a:pPr>
            <a:r>
              <a:rPr lang="en-US" sz="2800" kern="100" dirty="0">
                <a:ea typeface="Aptos" panose="020B0004020202020204" pitchFamily="34" charset="0"/>
                <a:cs typeface="Times New Roman" panose="02020603050405020304" pitchFamily="18" charset="0"/>
              </a:rPr>
              <a:t>BRETHREN IN ETERNITY - 1 John 3:14-15 We know that we have passed from death to life, because we love the brethren. He who does not love his brother abides in death. {15} Whoever hates his brother is a murderer, and you know that no murderer has eternal life abiding in him.</a:t>
            </a:r>
            <a:endParaRPr lang="en-US" sz="2800" dirty="0"/>
          </a:p>
        </p:txBody>
      </p:sp>
    </p:spTree>
    <p:extLst>
      <p:ext uri="{BB962C8B-B14F-4D97-AF65-F5344CB8AC3E}">
        <p14:creationId xmlns:p14="http://schemas.microsoft.com/office/powerpoint/2010/main" val="1659115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B3B8CD-E2FF-AFD9-D77C-BD655E3DF4A1}"/>
              </a:ext>
            </a:extLst>
          </p:cNvPr>
          <p:cNvSpPr>
            <a:spLocks noGrp="1"/>
          </p:cNvSpPr>
          <p:nvPr>
            <p:ph type="title"/>
          </p:nvPr>
        </p:nvSpPr>
        <p:spPr/>
        <p:txBody>
          <a:bodyPr>
            <a:normAutofit/>
          </a:bodyPr>
          <a:lstStyle/>
          <a:p>
            <a:pPr marL="0" marR="0">
              <a:lnSpc>
                <a:spcPct val="90000"/>
              </a:lnSpc>
              <a:spcAft>
                <a:spcPts val="800"/>
              </a:spcAft>
              <a:buNone/>
            </a:pPr>
            <a:r>
              <a:rPr lang="en-US" sz="3600" b="1" kern="100" dirty="0">
                <a:solidFill>
                  <a:srgbClr val="FF0000"/>
                </a:solidFill>
                <a:effectLst/>
                <a:ea typeface="Aptos" panose="020B0004020202020204" pitchFamily="34" charset="0"/>
                <a:cs typeface="Times New Roman" panose="02020603050405020304" pitchFamily="18" charset="0"/>
              </a:rPr>
              <a:t>V. SAINTS TELLS OF OUR HOLINESS</a:t>
            </a:r>
            <a:endParaRPr lang="en-US" sz="3600"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67CFA50B-D49B-2716-CA6A-79B56F73E376}"/>
              </a:ext>
            </a:extLst>
          </p:cNvPr>
          <p:cNvSpPr>
            <a:spLocks noGrp="1"/>
          </p:cNvSpPr>
          <p:nvPr>
            <p:ph idx="1"/>
          </p:nvPr>
        </p:nvSpPr>
        <p:spPr/>
        <p:txBody>
          <a:bodyPr>
            <a:noAutofit/>
          </a:bodyPr>
          <a:lstStyle/>
          <a:p>
            <a:pPr marL="457200" indent="-457200">
              <a:lnSpc>
                <a:spcPct val="95000"/>
              </a:lnSpc>
              <a:spcBef>
                <a:spcPts val="0"/>
              </a:spcBef>
              <a:buFont typeface="+mj-lt"/>
              <a:buAutoNum type="alphaUcPeriod"/>
            </a:pPr>
            <a:r>
              <a:rPr lang="en-US" sz="3100" kern="100" dirty="0">
                <a:ea typeface="Aptos" panose="020B0004020202020204" pitchFamily="34" charset="0"/>
                <a:cs typeface="Times New Roman" panose="02020603050405020304" pitchFamily="18" charset="0"/>
              </a:rPr>
              <a:t>SAINTS IN ASSOCIATIONS - 2 Corinthians 6:17-18  Therefore "Come out from among them And be separate, says the Lord. Do not touch what is unclean, And I will receive you. {18} I will be a Father to you, And you shall be My sons and daughters, Says the LORD Almighty. </a:t>
            </a:r>
            <a:endParaRPr lang="en-US" sz="3100" kern="100" dirty="0">
              <a:latin typeface="Aptos" panose="020B0004020202020204" pitchFamily="34" charset="0"/>
              <a:ea typeface="Aptos" panose="020B0004020202020204" pitchFamily="34" charset="0"/>
              <a:cs typeface="Times New Roman" panose="02020603050405020304" pitchFamily="18" charset="0"/>
            </a:endParaRPr>
          </a:p>
          <a:p>
            <a:pPr marL="457200" indent="-457200">
              <a:lnSpc>
                <a:spcPct val="95000"/>
              </a:lnSpc>
              <a:spcBef>
                <a:spcPts val="0"/>
              </a:spcBef>
              <a:buFont typeface="+mj-lt"/>
              <a:buAutoNum type="alphaUcPeriod"/>
            </a:pPr>
            <a:r>
              <a:rPr lang="en-US" sz="3100" kern="100" dirty="0">
                <a:ea typeface="Aptos" panose="020B0004020202020204" pitchFamily="34" charset="0"/>
                <a:cs typeface="Times New Roman" panose="02020603050405020304" pitchFamily="18" charset="0"/>
              </a:rPr>
              <a:t>SAINTS IN SERVICE - 1 Peter  2:5   you also, as living stones, are being built up a spiritual house, a holy priesthood, to offer up spiritual sacrifices acceptable to God through Jesus Christ.</a:t>
            </a:r>
            <a:endParaRPr lang="en-US" sz="3100" kern="100" dirty="0">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05740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912AB0-7606-01FA-07D6-18032224E39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5145019-4DD4-2D0C-9452-3123117689CE}"/>
              </a:ext>
            </a:extLst>
          </p:cNvPr>
          <p:cNvSpPr>
            <a:spLocks noGrp="1"/>
          </p:cNvSpPr>
          <p:nvPr>
            <p:ph type="title"/>
          </p:nvPr>
        </p:nvSpPr>
        <p:spPr/>
        <p:txBody>
          <a:bodyPr>
            <a:normAutofit/>
          </a:bodyPr>
          <a:lstStyle/>
          <a:p>
            <a:pPr marL="0" marR="0">
              <a:lnSpc>
                <a:spcPct val="90000"/>
              </a:lnSpc>
              <a:spcAft>
                <a:spcPts val="800"/>
              </a:spcAft>
              <a:buNone/>
            </a:pPr>
            <a:r>
              <a:rPr lang="en-US" sz="3600" b="1" kern="100" dirty="0">
                <a:solidFill>
                  <a:srgbClr val="FF0000"/>
                </a:solidFill>
                <a:effectLst/>
                <a:ea typeface="Aptos" panose="020B0004020202020204" pitchFamily="34" charset="0"/>
                <a:cs typeface="Times New Roman" panose="02020603050405020304" pitchFamily="18" charset="0"/>
              </a:rPr>
              <a:t>V. SAINTS TELLS OF OUR HOLINESS</a:t>
            </a:r>
            <a:endParaRPr lang="en-US" sz="3600"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74AF3302-3B20-9420-EC69-D1F81D469F5E}"/>
              </a:ext>
            </a:extLst>
          </p:cNvPr>
          <p:cNvSpPr>
            <a:spLocks noGrp="1"/>
          </p:cNvSpPr>
          <p:nvPr>
            <p:ph idx="1"/>
          </p:nvPr>
        </p:nvSpPr>
        <p:spPr/>
        <p:txBody>
          <a:bodyPr>
            <a:normAutofit fontScale="85000" lnSpcReduction="20000"/>
          </a:bodyPr>
          <a:lstStyle/>
          <a:p>
            <a:pPr marL="457200" indent="-457200">
              <a:lnSpc>
                <a:spcPct val="110000"/>
              </a:lnSpc>
              <a:spcBef>
                <a:spcPts val="0"/>
              </a:spcBef>
              <a:buFont typeface="+mj-lt"/>
              <a:buAutoNum type="alphaUcPeriod" startAt="3"/>
            </a:pPr>
            <a:r>
              <a:rPr lang="en-US" kern="100" dirty="0">
                <a:ea typeface="Aptos" panose="020B0004020202020204" pitchFamily="34" charset="0"/>
                <a:cs typeface="Times New Roman" panose="02020603050405020304" pitchFamily="18" charset="0"/>
              </a:rPr>
              <a:t>SAINTS IN LIVING - 1 Peter 1:13-16  Therefore gird up the loins of your mind, be sober, and rest your hope fully upon the grace that is to be brought to you at the revelation of Jesus Christ; {14} as obedient children, not conforming yourselves to the former lusts, as in your ignorance; {15} but as He who called you is holy, you also be holy in all your conduct, {16} because it is written, 'Be holy, for I am holy.’ </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457200" indent="-457200">
              <a:lnSpc>
                <a:spcPct val="110000"/>
              </a:lnSpc>
              <a:spcBef>
                <a:spcPts val="0"/>
              </a:spcBef>
              <a:buFont typeface="+mj-lt"/>
              <a:buAutoNum type="alphaUcPeriod" startAt="3"/>
            </a:pPr>
            <a:r>
              <a:rPr lang="en-US" kern="100" dirty="0">
                <a:ea typeface="Aptos" panose="020B0004020202020204" pitchFamily="34" charset="0"/>
                <a:cs typeface="Times New Roman" panose="02020603050405020304" pitchFamily="18" charset="0"/>
              </a:rPr>
              <a:t>SAINTS IN TOTALITY - 1 Thessalonians 5: 22-23  Abstain from every form of evil . {23} Now may the God of peace Himself sanctify you completely; and may your whole spirit, soul , and body be preserved blameless at the coming of our Lord Jesus Christ.</a:t>
            </a:r>
            <a:endParaRPr lang="en-US" dirty="0"/>
          </a:p>
        </p:txBody>
      </p:sp>
    </p:spTree>
    <p:extLst>
      <p:ext uri="{BB962C8B-B14F-4D97-AF65-F5344CB8AC3E}">
        <p14:creationId xmlns:p14="http://schemas.microsoft.com/office/powerpoint/2010/main" val="1719208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F00F81-172F-5C45-888F-B86F533CFB41}"/>
              </a:ext>
            </a:extLst>
          </p:cNvPr>
          <p:cNvSpPr>
            <a:spLocks noGrp="1"/>
          </p:cNvSpPr>
          <p:nvPr>
            <p:ph type="title"/>
          </p:nvPr>
        </p:nvSpPr>
        <p:spPr/>
        <p:txBody>
          <a:bodyPr>
            <a:normAutofit/>
          </a:bodyPr>
          <a:lstStyle/>
          <a:p>
            <a:pPr marL="0" marR="0" lvl="0" indent="0">
              <a:lnSpc>
                <a:spcPct val="90000"/>
              </a:lnSpc>
              <a:buFont typeface="+mj-lt"/>
              <a:buNone/>
            </a:pPr>
            <a:r>
              <a:rPr lang="en-US" sz="3600" b="1" kern="100" dirty="0">
                <a:solidFill>
                  <a:srgbClr val="FF0000"/>
                </a:solidFill>
                <a:effectLst/>
                <a:ea typeface="Aptos" panose="020B0004020202020204" pitchFamily="34" charset="0"/>
                <a:cs typeface="Times New Roman" panose="02020603050405020304" pitchFamily="18" charset="0"/>
              </a:rPr>
              <a:t>VI. SERVANTS TELLS OF OUR ATTITUDE</a:t>
            </a:r>
            <a:endParaRPr lang="en-US" sz="3600"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3065DFFE-EF74-3803-01C2-47C1378CB03B}"/>
              </a:ext>
            </a:extLst>
          </p:cNvPr>
          <p:cNvSpPr>
            <a:spLocks noGrp="1"/>
          </p:cNvSpPr>
          <p:nvPr>
            <p:ph idx="1"/>
          </p:nvPr>
        </p:nvSpPr>
        <p:spPr/>
        <p:txBody>
          <a:bodyPr>
            <a:normAutofit fontScale="85000" lnSpcReduction="20000"/>
          </a:bodyPr>
          <a:lstStyle/>
          <a:p>
            <a:pPr marL="457200" indent="-457200">
              <a:lnSpc>
                <a:spcPct val="105000"/>
              </a:lnSpc>
              <a:spcBef>
                <a:spcPts val="0"/>
              </a:spcBef>
              <a:buFont typeface="+mj-lt"/>
              <a:buAutoNum type="alphaUcPeriod"/>
            </a:pPr>
            <a:r>
              <a:rPr lang="en-US" kern="100" dirty="0">
                <a:ea typeface="Aptos" panose="020B0004020202020204" pitchFamily="34" charset="0"/>
                <a:cs typeface="Times New Roman" panose="02020603050405020304" pitchFamily="18" charset="0"/>
              </a:rPr>
              <a:t>SERVANTS IN HUMILITY - Luke 17:10  So likewise you, when you have done all those things which you are commanded, say, 'We are unprofitable servants. We have done what was our duty to do.' </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457200" indent="-457200">
              <a:lnSpc>
                <a:spcPct val="105000"/>
              </a:lnSpc>
              <a:spcBef>
                <a:spcPts val="0"/>
              </a:spcBef>
              <a:buFont typeface="+mj-lt"/>
              <a:buAutoNum type="alphaUcPeriod"/>
            </a:pPr>
            <a:r>
              <a:rPr lang="en-US" kern="100" dirty="0">
                <a:ea typeface="Aptos" panose="020B0004020202020204" pitchFamily="34" charset="0"/>
                <a:cs typeface="Times New Roman" panose="02020603050405020304" pitchFamily="18" charset="0"/>
              </a:rPr>
              <a:t>SERVANTS IN ACTION - 1 Corinthians 9:19  For though I am free from all men, I have made myself a servant to all, that I might win the more;</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457200" indent="-457200">
              <a:lnSpc>
                <a:spcPct val="105000"/>
              </a:lnSpc>
              <a:spcBef>
                <a:spcPts val="0"/>
              </a:spcBef>
              <a:buFont typeface="+mj-lt"/>
              <a:buAutoNum type="alphaUcPeriod"/>
            </a:pPr>
            <a:r>
              <a:rPr lang="en-US" kern="100" dirty="0">
                <a:ea typeface="Aptos" panose="020B0004020202020204" pitchFamily="34" charset="0"/>
                <a:cs typeface="Times New Roman" panose="02020603050405020304" pitchFamily="18" charset="0"/>
              </a:rPr>
              <a:t>SERVANTS IN POSITION Mark 9:35  And He sat down, called the twelve, and said to them, "If anyone desires to be first, he shall be last of all and servant of all."</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457200" indent="-457200">
              <a:lnSpc>
                <a:spcPct val="105000"/>
              </a:lnSpc>
              <a:spcBef>
                <a:spcPts val="0"/>
              </a:spcBef>
              <a:buFont typeface="+mj-lt"/>
              <a:buAutoNum type="alphaUcPeriod"/>
            </a:pPr>
            <a:r>
              <a:rPr lang="en-US" kern="100" dirty="0">
                <a:ea typeface="Aptos" panose="020B0004020202020204" pitchFamily="34" charset="0"/>
                <a:cs typeface="Times New Roman" panose="02020603050405020304" pitchFamily="18" charset="0"/>
              </a:rPr>
              <a:t>SERVANTS IN LOYALTY - Luke 16:13  "No servant can serve two masters; for either he will hate the one and love the other, or else he will be loyal to the one and despise the other, You cannot serve God and mammon."</a:t>
            </a:r>
            <a:endParaRPr lang="en-US" dirty="0"/>
          </a:p>
        </p:txBody>
      </p:sp>
    </p:spTree>
    <p:extLst>
      <p:ext uri="{BB962C8B-B14F-4D97-AF65-F5344CB8AC3E}">
        <p14:creationId xmlns:p14="http://schemas.microsoft.com/office/powerpoint/2010/main" val="1020061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CA3E86-E0A7-EA44-1704-F3E792509519}"/>
              </a:ext>
            </a:extLst>
          </p:cNvPr>
          <p:cNvSpPr>
            <a:spLocks noGrp="1"/>
          </p:cNvSpPr>
          <p:nvPr>
            <p:ph type="title"/>
          </p:nvPr>
        </p:nvSpPr>
        <p:spPr/>
        <p:txBody>
          <a:bodyPr>
            <a:normAutofit/>
          </a:bodyPr>
          <a:lstStyle/>
          <a:p>
            <a:pPr marL="0" marR="0">
              <a:lnSpc>
                <a:spcPct val="90000"/>
              </a:lnSpc>
              <a:spcAft>
                <a:spcPts val="800"/>
              </a:spcAft>
              <a:buNone/>
            </a:pPr>
            <a:r>
              <a:rPr lang="en-US" sz="4800" b="1" kern="100" dirty="0">
                <a:solidFill>
                  <a:srgbClr val="FF0000"/>
                </a:solidFill>
                <a:effectLst/>
                <a:ea typeface="Aptos" panose="020B0004020202020204" pitchFamily="34" charset="0"/>
                <a:cs typeface="Times New Roman" panose="02020603050405020304" pitchFamily="18" charset="0"/>
              </a:rPr>
              <a:t>WHAT ABOUT YOU?</a:t>
            </a:r>
            <a:endParaRPr lang="en-US" sz="4800"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40F56634-DD67-8843-8A48-AE4A2BCEFC52}"/>
              </a:ext>
            </a:extLst>
          </p:cNvPr>
          <p:cNvSpPr>
            <a:spLocks noGrp="1"/>
          </p:cNvSpPr>
          <p:nvPr>
            <p:ph idx="1"/>
          </p:nvPr>
        </p:nvSpPr>
        <p:spPr/>
        <p:txBody>
          <a:bodyPr/>
          <a:lstStyle/>
          <a:p>
            <a:pPr marL="571500" indent="-571500">
              <a:buFont typeface="+mj-lt"/>
              <a:buAutoNum type="alphaUcPeriod"/>
            </a:pPr>
            <a:r>
              <a:rPr lang="en-US" sz="3600" kern="100" dirty="0">
                <a:ea typeface="Aptos" panose="020B0004020202020204" pitchFamily="34" charset="0"/>
                <a:cs typeface="Times New Roman" panose="02020603050405020304" pitchFamily="18" charset="0"/>
              </a:rPr>
              <a:t>Are You A Christian</a:t>
            </a:r>
            <a:endParaRPr lang="en-US" sz="3600" kern="100" dirty="0">
              <a:latin typeface="Aptos" panose="020B0004020202020204" pitchFamily="34" charset="0"/>
              <a:ea typeface="Aptos" panose="020B0004020202020204" pitchFamily="34" charset="0"/>
              <a:cs typeface="Times New Roman" panose="02020603050405020304" pitchFamily="18" charset="0"/>
            </a:endParaRPr>
          </a:p>
          <a:p>
            <a:pPr marL="571500" indent="-571500">
              <a:buFont typeface="+mj-lt"/>
              <a:buAutoNum type="alphaUcPeriod"/>
            </a:pPr>
            <a:r>
              <a:rPr lang="en-US" sz="3600" kern="100" dirty="0">
                <a:ea typeface="Aptos" panose="020B0004020202020204" pitchFamily="34" charset="0"/>
                <a:cs typeface="Times New Roman" panose="02020603050405020304" pitchFamily="18" charset="0"/>
              </a:rPr>
              <a:t>Are You A Believer</a:t>
            </a:r>
            <a:endParaRPr lang="en-US" sz="3600" kern="100" dirty="0">
              <a:latin typeface="Aptos" panose="020B0004020202020204" pitchFamily="34" charset="0"/>
              <a:ea typeface="Aptos" panose="020B0004020202020204" pitchFamily="34" charset="0"/>
              <a:cs typeface="Times New Roman" panose="02020603050405020304" pitchFamily="18" charset="0"/>
            </a:endParaRPr>
          </a:p>
          <a:p>
            <a:pPr marL="571500" indent="-571500">
              <a:buFont typeface="+mj-lt"/>
              <a:buAutoNum type="alphaUcPeriod"/>
            </a:pPr>
            <a:r>
              <a:rPr lang="en-US" sz="3600" kern="100" dirty="0">
                <a:ea typeface="Aptos" panose="020B0004020202020204" pitchFamily="34" charset="0"/>
                <a:cs typeface="Times New Roman" panose="02020603050405020304" pitchFamily="18" charset="0"/>
              </a:rPr>
              <a:t>Are You A Disciple</a:t>
            </a:r>
            <a:endParaRPr lang="en-US" sz="3600" kern="100" dirty="0">
              <a:latin typeface="Aptos" panose="020B0004020202020204" pitchFamily="34" charset="0"/>
              <a:ea typeface="Aptos" panose="020B0004020202020204" pitchFamily="34" charset="0"/>
              <a:cs typeface="Times New Roman" panose="02020603050405020304" pitchFamily="18" charset="0"/>
            </a:endParaRPr>
          </a:p>
          <a:p>
            <a:pPr marL="571500" indent="-571500">
              <a:buFont typeface="+mj-lt"/>
              <a:buAutoNum type="alphaUcPeriod"/>
            </a:pPr>
            <a:r>
              <a:rPr lang="en-US" sz="3600" kern="100" dirty="0">
                <a:ea typeface="Aptos" panose="020B0004020202020204" pitchFamily="34" charset="0"/>
                <a:cs typeface="Times New Roman" panose="02020603050405020304" pitchFamily="18" charset="0"/>
              </a:rPr>
              <a:t>Are You A Brother</a:t>
            </a:r>
            <a:endParaRPr lang="en-US" sz="3600" kern="100" dirty="0">
              <a:latin typeface="Aptos" panose="020B0004020202020204" pitchFamily="34" charset="0"/>
              <a:ea typeface="Aptos" panose="020B0004020202020204" pitchFamily="34" charset="0"/>
              <a:cs typeface="Times New Roman" panose="02020603050405020304" pitchFamily="18" charset="0"/>
            </a:endParaRPr>
          </a:p>
          <a:p>
            <a:pPr marL="571500" indent="-571500">
              <a:buFont typeface="+mj-lt"/>
              <a:buAutoNum type="alphaUcPeriod"/>
            </a:pPr>
            <a:r>
              <a:rPr lang="en-US" sz="3600" kern="100" dirty="0">
                <a:ea typeface="Aptos" panose="020B0004020202020204" pitchFamily="34" charset="0"/>
                <a:cs typeface="Times New Roman" panose="02020603050405020304" pitchFamily="18" charset="0"/>
              </a:rPr>
              <a:t>Are You A Saint</a:t>
            </a:r>
            <a:endParaRPr lang="en-US" sz="3600" kern="100" dirty="0">
              <a:latin typeface="Aptos" panose="020B0004020202020204" pitchFamily="34" charset="0"/>
              <a:ea typeface="Aptos" panose="020B0004020202020204" pitchFamily="34" charset="0"/>
              <a:cs typeface="Times New Roman" panose="02020603050405020304" pitchFamily="18" charset="0"/>
            </a:endParaRPr>
          </a:p>
          <a:p>
            <a:pPr marL="571500" indent="-571500">
              <a:spcAft>
                <a:spcPts val="800"/>
              </a:spcAft>
              <a:buFont typeface="+mj-lt"/>
              <a:buAutoNum type="alphaUcPeriod"/>
            </a:pPr>
            <a:r>
              <a:rPr lang="en-US" sz="3600" kern="100" dirty="0">
                <a:ea typeface="Aptos" panose="020B0004020202020204" pitchFamily="34" charset="0"/>
                <a:cs typeface="Times New Roman" panose="02020603050405020304" pitchFamily="18" charset="0"/>
              </a:rPr>
              <a:t>Are You A Servant</a:t>
            </a:r>
            <a:endParaRPr lang="en-US" dirty="0"/>
          </a:p>
        </p:txBody>
      </p:sp>
    </p:spTree>
    <p:extLst>
      <p:ext uri="{BB962C8B-B14F-4D97-AF65-F5344CB8AC3E}">
        <p14:creationId xmlns:p14="http://schemas.microsoft.com/office/powerpoint/2010/main" val="1567587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stage, light, sky&#10;&#10;Description automatically generated">
            <a:extLst>
              <a:ext uri="{FF2B5EF4-FFF2-40B4-BE49-F238E27FC236}">
                <a16:creationId xmlns:a16="http://schemas.microsoft.com/office/drawing/2014/main" id="{E88DFCD8-702D-48B7-AE13-86C8D30E190D}"/>
              </a:ext>
            </a:extLst>
          </p:cNvPr>
          <p:cNvPicPr>
            <a:picLocks noChangeAspect="1"/>
          </p:cNvPicPr>
          <p:nvPr/>
        </p:nvPicPr>
        <p:blipFill>
          <a:blip r:embed="rId2">
            <a:extLst>
              <a:ext uri="{28A0092B-C50C-407E-A947-70E740481C1C}">
                <a14:useLocalDpi xmlns:a14="http://schemas.microsoft.com/office/drawing/2010/main" val="0"/>
              </a:ext>
            </a:extLst>
          </a:blip>
          <a:srcRect l="12500" r="12500"/>
          <a:stretch>
            <a:fillRect/>
          </a:stretch>
        </p:blipFill>
        <p:spPr>
          <a:xfrm>
            <a:off x="0" y="0"/>
            <a:ext cx="9144000" cy="6858000"/>
          </a:xfrm>
          <a:prstGeom prst="rect">
            <a:avLst/>
          </a:prstGeom>
        </p:spPr>
      </p:pic>
      <p:pic>
        <p:nvPicPr>
          <p:cNvPr id="4" name="Picture 3" descr="A picture containing drawing&#10;&#10;Description automatically generated">
            <a:extLst>
              <a:ext uri="{FF2B5EF4-FFF2-40B4-BE49-F238E27FC236}">
                <a16:creationId xmlns:a16="http://schemas.microsoft.com/office/drawing/2014/main" id="{5307BC7F-313F-E31F-A4CC-2EBA0A34958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32171"/>
            <a:ext cx="9144000" cy="6393656"/>
          </a:xfrm>
          <a:prstGeom prst="rect">
            <a:avLst/>
          </a:prstGeom>
        </p:spPr>
      </p:pic>
      <p:pic>
        <p:nvPicPr>
          <p:cNvPr id="5" name="Picture 4">
            <a:extLst>
              <a:ext uri="{FF2B5EF4-FFF2-40B4-BE49-F238E27FC236}">
                <a16:creationId xmlns:a16="http://schemas.microsoft.com/office/drawing/2014/main" id="{BF1EC0A4-ECB0-2EC1-09DD-E380B3AD5978}"/>
              </a:ext>
            </a:extLst>
          </p:cNvPr>
          <p:cNvPicPr>
            <a:picLocks noChangeAspect="1"/>
          </p:cNvPicPr>
          <p:nvPr/>
        </p:nvPicPr>
        <p:blipFill>
          <a:blip r:embed="rId4"/>
          <a:stretch>
            <a:fillRect/>
          </a:stretch>
        </p:blipFill>
        <p:spPr>
          <a:xfrm>
            <a:off x="170306" y="4075106"/>
            <a:ext cx="8803387" cy="1603387"/>
          </a:xfrm>
          <a:prstGeom prst="rect">
            <a:avLst/>
          </a:prstGeom>
        </p:spPr>
      </p:pic>
    </p:spTree>
    <p:extLst>
      <p:ext uri="{BB962C8B-B14F-4D97-AF65-F5344CB8AC3E}">
        <p14:creationId xmlns:p14="http://schemas.microsoft.com/office/powerpoint/2010/main" val="3171880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FC0D1C-85AE-50FD-5922-75947A62E7E5}"/>
              </a:ext>
            </a:extLst>
          </p:cNvPr>
          <p:cNvSpPr>
            <a:spLocks noGrp="1"/>
          </p:cNvSpPr>
          <p:nvPr>
            <p:ph type="title"/>
          </p:nvPr>
        </p:nvSpPr>
        <p:spPr/>
        <p:txBody>
          <a:bodyPr/>
          <a:lstStyle/>
          <a:p>
            <a:pPr>
              <a:lnSpc>
                <a:spcPct val="100000"/>
              </a:lnSpc>
            </a:pPr>
            <a:r>
              <a:rPr lang="en-US" sz="4400" b="1" kern="100" dirty="0">
                <a:effectLst/>
                <a:latin typeface="Arial" panose="020B0604020202020204" pitchFamily="34" charset="0"/>
                <a:ea typeface="Times New Roman" panose="02020603050405020304" pitchFamily="18" charset="0"/>
                <a:cs typeface="Arial" panose="020B0604020202020204" pitchFamily="34" charset="0"/>
              </a:rPr>
              <a:t>PRAYER</a:t>
            </a:r>
            <a:endParaRPr lang="en-US" dirty="0"/>
          </a:p>
        </p:txBody>
      </p:sp>
      <p:sp>
        <p:nvSpPr>
          <p:cNvPr id="3" name="Content Placeholder 2">
            <a:extLst>
              <a:ext uri="{FF2B5EF4-FFF2-40B4-BE49-F238E27FC236}">
                <a16:creationId xmlns:a16="http://schemas.microsoft.com/office/drawing/2014/main" id="{6E395EB8-4290-DEA5-DA65-EC48B47240A6}"/>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3DDDF220-4CF1-D6B2-8C79-D435AD513628}"/>
              </a:ext>
            </a:extLst>
          </p:cNvPr>
          <p:cNvPicPr>
            <a:picLocks noChangeAspect="1"/>
          </p:cNvPicPr>
          <p:nvPr/>
        </p:nvPicPr>
        <p:blipFill>
          <a:blip r:embed="rId2"/>
          <a:stretch>
            <a:fillRect/>
          </a:stretch>
        </p:blipFill>
        <p:spPr>
          <a:xfrm>
            <a:off x="-1" y="-1"/>
            <a:ext cx="9143999" cy="6858000"/>
          </a:xfrm>
          <a:prstGeom prst="rect">
            <a:avLst/>
          </a:prstGeom>
        </p:spPr>
      </p:pic>
    </p:spTree>
    <p:extLst>
      <p:ext uri="{BB962C8B-B14F-4D97-AF65-F5344CB8AC3E}">
        <p14:creationId xmlns:p14="http://schemas.microsoft.com/office/powerpoint/2010/main" val="7906796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232323"/>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0B2D4A9-CAF0-7328-4AB3-6D0725DB6506}"/>
              </a:ext>
            </a:extLst>
          </p:cNvPr>
          <p:cNvPicPr>
            <a:picLocks noChangeAspect="1"/>
          </p:cNvPicPr>
          <p:nvPr/>
        </p:nvPicPr>
        <p:blipFill rotWithShape="1">
          <a:blip r:embed="rId3"/>
          <a:srcRect b="9403"/>
          <a:stretch>
            <a:fillRect/>
          </a:stretch>
        </p:blipFill>
        <p:spPr>
          <a:xfrm>
            <a:off x="1108363" y="-34636"/>
            <a:ext cx="6262255" cy="5673436"/>
          </a:xfrm>
          <a:prstGeom prst="rect">
            <a:avLst/>
          </a:prstGeom>
        </p:spPr>
      </p:pic>
      <p:sp>
        <p:nvSpPr>
          <p:cNvPr id="2" name="Title 1">
            <a:extLst>
              <a:ext uri="{FF2B5EF4-FFF2-40B4-BE49-F238E27FC236}">
                <a16:creationId xmlns:a16="http://schemas.microsoft.com/office/drawing/2014/main" id="{03001D3C-A1B6-E14E-9134-1DC7BA86B308}"/>
              </a:ext>
            </a:extLst>
          </p:cNvPr>
          <p:cNvSpPr>
            <a:spLocks noGrp="1"/>
          </p:cNvSpPr>
          <p:nvPr>
            <p:ph type="title"/>
          </p:nvPr>
        </p:nvSpPr>
        <p:spPr>
          <a:xfrm>
            <a:off x="0" y="5638799"/>
            <a:ext cx="9143999" cy="1219200"/>
          </a:xfrm>
          <a:solidFill>
            <a:srgbClr val="232323"/>
          </a:solidFill>
        </p:spPr>
        <p:txBody>
          <a:bodyPr>
            <a:noAutofit/>
          </a:bodyPr>
          <a:lstStyle/>
          <a:p>
            <a:pPr algn="ctr">
              <a:lnSpc>
                <a:spcPct val="100000"/>
              </a:lnSpc>
            </a:pPr>
            <a:r>
              <a:rPr lang="en-US" sz="4000" b="1" dirty="0">
                <a:solidFill>
                  <a:schemeClr val="bg1"/>
                </a:solidFill>
                <a:latin typeface="Arial" panose="020B0604020202020204" pitchFamily="34" charset="0"/>
                <a:cs typeface="Arial" panose="020B0604020202020204" pitchFamily="34" charset="0"/>
              </a:rPr>
              <a:t>TONIGHT’S SERMON: PRIDE</a:t>
            </a:r>
            <a:endParaRPr lang="en-US" sz="4000" b="1" cap="all" dirty="0">
              <a:solidFill>
                <a:schemeClr val="bg1"/>
              </a:solidFill>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7C4822ED-24F3-BD95-CBE6-5A5FBEB0EA24}"/>
              </a:ext>
            </a:extLst>
          </p:cNvPr>
          <p:cNvSpPr txBox="1"/>
          <p:nvPr/>
        </p:nvSpPr>
        <p:spPr>
          <a:xfrm>
            <a:off x="443345" y="289568"/>
            <a:ext cx="3796145" cy="2585323"/>
          </a:xfrm>
          <a:prstGeom prst="rect">
            <a:avLst/>
          </a:prstGeom>
          <a:solidFill>
            <a:srgbClr val="2C2C2C"/>
          </a:solidFill>
        </p:spPr>
        <p:txBody>
          <a:bodyPr wrap="square" rtlCol="0">
            <a:spAutoFit/>
          </a:bodyPr>
          <a:lstStyle/>
          <a:p>
            <a:pPr algn="ctr">
              <a:lnSpc>
                <a:spcPct val="90000"/>
              </a:lnSpc>
            </a:pPr>
            <a:r>
              <a:rPr lang="en-US" sz="3600" dirty="0">
                <a:solidFill>
                  <a:schemeClr val="bg1"/>
                </a:solidFill>
                <a:latin typeface="Arial" panose="020B0604020202020204" pitchFamily="34" charset="0"/>
                <a:cs typeface="Arial" panose="020B0604020202020204" pitchFamily="34" charset="0"/>
              </a:rPr>
              <a:t>Proverbs 16:18 Pride goes before destruction,</a:t>
            </a:r>
          </a:p>
          <a:p>
            <a:pPr algn="ctr">
              <a:lnSpc>
                <a:spcPct val="90000"/>
              </a:lnSpc>
            </a:pPr>
            <a:r>
              <a:rPr lang="en-US" sz="3600" dirty="0">
                <a:solidFill>
                  <a:schemeClr val="bg1"/>
                </a:solidFill>
                <a:latin typeface="Arial" panose="020B0604020202020204" pitchFamily="34" charset="0"/>
                <a:cs typeface="Arial" panose="020B0604020202020204" pitchFamily="34" charset="0"/>
              </a:rPr>
              <a:t>And a haughty spirit before a fall.</a:t>
            </a:r>
          </a:p>
        </p:txBody>
      </p:sp>
    </p:spTree>
    <p:extLst>
      <p:ext uri="{BB962C8B-B14F-4D97-AF65-F5344CB8AC3E}">
        <p14:creationId xmlns:p14="http://schemas.microsoft.com/office/powerpoint/2010/main" val="414749354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lank.potx" id="{0F85D239-1AA2-4A61-A26A-155CD289143E}" vid="{1F5DF8C1-90B5-4122-8C2B-1A05E6D43FCD}"/>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13807</TotalTime>
  <Words>1688</Words>
  <Application>Microsoft Office PowerPoint</Application>
  <PresentationFormat>On-screen Show (4:3)</PresentationFormat>
  <Paragraphs>60</Paragraphs>
  <Slides>24</Slides>
  <Notes>3</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24</vt:i4>
      </vt:variant>
    </vt:vector>
  </HeadingPairs>
  <TitlesOfParts>
    <vt:vector size="31" baseType="lpstr">
      <vt:lpstr>Aptos</vt:lpstr>
      <vt:lpstr>Arial</vt:lpstr>
      <vt:lpstr>Bazooka</vt:lpstr>
      <vt:lpstr>Calibri</vt:lpstr>
      <vt:lpstr>Calibri Light</vt:lpstr>
      <vt:lpstr>Office Theme</vt:lpstr>
      <vt:lpstr>1_Office Theme</vt:lpstr>
      <vt:lpstr>PowerPoint Presentation</vt:lpstr>
      <vt:lpstr>PowerPoint Presentation</vt:lpstr>
      <vt:lpstr>PowerPoint Presentation</vt:lpstr>
      <vt:lpstr>SINGING</vt:lpstr>
      <vt:lpstr>PowerPoint Presentation</vt:lpstr>
      <vt:lpstr>CONTRIBUTION</vt:lpstr>
      <vt:lpstr>PowerPoint Presentation</vt:lpstr>
      <vt:lpstr>Isaiah 62:1–5  For Zion’s sake I will not hold My peace, And for Jerusalem’s sake I will not rest, Until her righteousness goes forth as brightness, And her salvation as a lamp that burns. 2 The Gentiles shall see your righteousness, And all kings your glory. You shall be called by a new name, Which the mouth of the LORD will name. 3 You shall also be a crown of glory In the hand of the LORD, And a royal diadem In the hand of your God. 4 You shall no longer be termed Forsaken, Nor shall your land any more be termed Desolate; But you shall be called Hephzibah, and your land Beulah; For the LORD delights in you, And your land shall be married. 5 For as a young man marries a virgin, So shall your sons marry you; And as the bridegroom rejoices over the bride, So shall your God rejoice over you.</vt:lpstr>
      <vt:lpstr>PowerPoint Presentation</vt:lpstr>
      <vt:lpstr>CHRISTIAN NAMES AND DESIGNATIONS</vt:lpstr>
      <vt:lpstr>NAMES</vt:lpstr>
      <vt:lpstr>CHRISTIANS – TELLS OF OUR FOLLOWING CHRIST</vt:lpstr>
      <vt:lpstr>II. BELIEVERS –  TELLS OF OUR FAITH</vt:lpstr>
      <vt:lpstr>II. BELIEVERS –  TELLS OF OUR FAITH</vt:lpstr>
      <vt:lpstr>III.  DISCIPLES –  TELLS OF OUR KNOWLEDGE</vt:lpstr>
      <vt:lpstr>IV.  BRETHREN – TELLS OF OUR LOVE FOR EACH OTHER </vt:lpstr>
      <vt:lpstr>IV.  BRETHREN – TELLS OF OUR LOVE FOR EACH OTHER </vt:lpstr>
      <vt:lpstr>V. SAINTS TELLS OF OUR HOLINESS</vt:lpstr>
      <vt:lpstr>V. SAINTS TELLS OF OUR HOLINESS</vt:lpstr>
      <vt:lpstr>VI. SERVANTS TELLS OF OUR ATTITUDE</vt:lpstr>
      <vt:lpstr>WHAT ABOUT YOU?</vt:lpstr>
      <vt:lpstr>PowerPoint Presentation</vt:lpstr>
      <vt:lpstr>PRAYER</vt:lpstr>
      <vt:lpstr>TONIGHT’S SERMON: PRIDE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Larry Pasley</dc:creator>
  <cp:lastModifiedBy>Larry Pasley</cp:lastModifiedBy>
  <cp:revision>3</cp:revision>
  <dcterms:created xsi:type="dcterms:W3CDTF">2021-03-15T23:58:02Z</dcterms:created>
  <dcterms:modified xsi:type="dcterms:W3CDTF">2026-10-13T16:03:09Z</dcterms:modified>
</cp:coreProperties>
</file>