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56" r:id="rId1"/>
    <p:sldMasterId id="2147483668" r:id="rId2"/>
    <p:sldMasterId id="2147483672" r:id="rId3"/>
  </p:sldMasterIdLst>
  <p:notesMasterIdLst>
    <p:notesMasterId r:id="rId28"/>
  </p:notesMasterIdLst>
  <p:sldIdLst>
    <p:sldId id="425" r:id="rId4"/>
    <p:sldId id="361" r:id="rId5"/>
    <p:sldId id="331" r:id="rId6"/>
    <p:sldId id="378" r:id="rId7"/>
    <p:sldId id="513" r:id="rId8"/>
    <p:sldId id="389" r:id="rId9"/>
    <p:sldId id="514" r:id="rId10"/>
    <p:sldId id="518" r:id="rId11"/>
    <p:sldId id="519" r:id="rId12"/>
    <p:sldId id="523" r:id="rId13"/>
    <p:sldId id="520" r:id="rId14"/>
    <p:sldId id="521" r:id="rId15"/>
    <p:sldId id="522" r:id="rId16"/>
    <p:sldId id="526" r:id="rId17"/>
    <p:sldId id="524" r:id="rId18"/>
    <p:sldId id="527" r:id="rId19"/>
    <p:sldId id="517" r:id="rId20"/>
    <p:sldId id="528" r:id="rId21"/>
    <p:sldId id="516" r:id="rId22"/>
    <p:sldId id="447" r:id="rId23"/>
    <p:sldId id="291" r:id="rId24"/>
    <p:sldId id="284" r:id="rId25"/>
    <p:sldId id="448" r:id="rId26"/>
    <p:sldId id="502"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8C71647-2E78-4EA2-8E96-E1519945DC05}">
          <p14:sldIdLst>
            <p14:sldId id="425"/>
            <p14:sldId id="361"/>
            <p14:sldId id="331"/>
            <p14:sldId id="378"/>
            <p14:sldId id="513"/>
            <p14:sldId id="389"/>
            <p14:sldId id="514"/>
            <p14:sldId id="518"/>
            <p14:sldId id="519"/>
            <p14:sldId id="523"/>
            <p14:sldId id="520"/>
            <p14:sldId id="521"/>
            <p14:sldId id="522"/>
            <p14:sldId id="526"/>
            <p14:sldId id="524"/>
            <p14:sldId id="527"/>
            <p14:sldId id="517"/>
            <p14:sldId id="528"/>
            <p14:sldId id="516"/>
          </p14:sldIdLst>
        </p14:section>
        <p14:section name="Untitled Section" id="{050467D7-F11F-403E-A584-099E42E2F7E3}">
          <p14:sldIdLst>
            <p14:sldId id="447"/>
            <p14:sldId id="291"/>
            <p14:sldId id="284"/>
            <p14:sldId id="448"/>
            <p14:sldId id="5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1C1C"/>
    <a:srgbClr val="460046"/>
    <a:srgbClr val="292727"/>
    <a:srgbClr val="0000FF"/>
    <a:srgbClr val="660066"/>
    <a:srgbClr val="006600"/>
    <a:srgbClr val="003E00"/>
    <a:srgbClr val="003300"/>
    <a:srgbClr val="2556E2"/>
    <a:srgbClr val="0056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417609-086B-42D8-A8FF-D8567D669C29}" v="1771" dt="2026-10-08T18:19:32.3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5" d="100"/>
          <a:sy n="75" d="100"/>
        </p:scale>
        <p:origin x="1272" y="78"/>
      </p:cViewPr>
      <p:guideLst/>
    </p:cSldViewPr>
  </p:slideViewPr>
  <p:outlineViewPr>
    <p:cViewPr>
      <p:scale>
        <a:sx n="33" d="100"/>
        <a:sy n="33" d="100"/>
      </p:scale>
      <p:origin x="0" y="-41010"/>
    </p:cViewPr>
  </p:outlineViewPr>
  <p:notesTextViewPr>
    <p:cViewPr>
      <p:scale>
        <a:sx n="1" d="1"/>
        <a:sy n="1" d="1"/>
      </p:scale>
      <p:origin x="0" y="0"/>
    </p:cViewPr>
  </p:notesTextViewPr>
  <p:sorterViewPr>
    <p:cViewPr varScale="1">
      <p:scale>
        <a:sx n="100" d="100"/>
        <a:sy n="100" d="100"/>
      </p:scale>
      <p:origin x="0" y="-159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4504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0A30491-E474-44C0-AFC9-A27A5448F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F8F5A7F-B821-40D9-97F6-9B75BE34E0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a:p>
            <a:r>
              <a:rPr lang="en-US"/>
              <a:t>[Sources]</a:t>
            </a:r>
          </a:p>
          <a:p>
            <a:r>
              <a:rPr lang="en-US"/>
              <a:t>AI-generated illustration: prideful golden flower, created for this slide.</a:t>
            </a:r>
          </a:p>
          <a:p>
            <a:r>
              <a:rPr lang="en-US"/>
              <a:t>[/Sources]</a:t>
            </a:r>
          </a:p>
        </p:txBody>
      </p:sp>
      <p:sp>
        <p:nvSpPr>
          <p:cNvPr id="4100" name="Slide Number Placeholder 3">
            <a:extLst>
              <a:ext uri="{FF2B5EF4-FFF2-40B4-BE49-F238E27FC236}">
                <a16:creationId xmlns:a16="http://schemas.microsoft.com/office/drawing/2014/main" id="{BB1EA055-5EFC-4F75-8213-ECDA94C8776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65256F-3AF7-42B0-A79F-99AC9B3437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06940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DB8DFF-69BA-4FFA-A327-4F676D3F4D2B}" type="slidenum">
              <a:rPr lang="en-US" smtClean="0"/>
              <a:t>7</a:t>
            </a:fld>
            <a:endParaRPr lang="en-US"/>
          </a:p>
        </p:txBody>
      </p:sp>
    </p:spTree>
    <p:extLst>
      <p:ext uri="{BB962C8B-B14F-4D97-AF65-F5344CB8AC3E}">
        <p14:creationId xmlns:p14="http://schemas.microsoft.com/office/powerpoint/2010/main" val="3657775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DB8DFF-69BA-4FFA-A327-4F676D3F4D2B}" type="slidenum">
              <a:rPr lang="en-US" smtClean="0"/>
              <a:t>24</a:t>
            </a:fld>
            <a:endParaRPr lang="en-US"/>
          </a:p>
        </p:txBody>
      </p:sp>
    </p:spTree>
    <p:extLst>
      <p:ext uri="{BB962C8B-B14F-4D97-AF65-F5344CB8AC3E}">
        <p14:creationId xmlns:p14="http://schemas.microsoft.com/office/powerpoint/2010/main" val="3141254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68829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57655" y="1367603"/>
            <a:ext cx="8986345" cy="5532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6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9894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270273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85118D96-50EB-4CDF-94A4-F5283BC98F77}" type="datetimeFigureOut">
              <a:rPr lang="en-US" smtClean="0"/>
              <a:t>10/13/2026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5DD84C1A-E1E2-4E74-93E2-8D35E4CE7AFF}" type="slidenum">
              <a:rPr lang="en-US" smtClean="0"/>
              <a:t>‹#›</a:t>
            </a:fld>
            <a:endParaRPr lang="en-US"/>
          </a:p>
        </p:txBody>
      </p:sp>
    </p:spTree>
    <p:extLst>
      <p:ext uri="{BB962C8B-B14F-4D97-AF65-F5344CB8AC3E}">
        <p14:creationId xmlns:p14="http://schemas.microsoft.com/office/powerpoint/2010/main" val="132678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10/13/2026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50202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10/13/2026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60767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10/13/2026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905132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10/13/2026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23551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10/13/2026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686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10/13/2026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6408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78899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044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10/13/2026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070391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10/13/2026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378712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10/13/2026</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3117934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10/13/2026</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7323786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10/13/2026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529702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10/13/2026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776133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31354" y="1145754"/>
            <a:ext cx="8912646" cy="57122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10/13/2026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296654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10/13/2026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747073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3.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7655" y="1325562"/>
            <a:ext cx="8986345" cy="55324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6753731"/>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60" r:id="rId3"/>
    <p:sldLayoutId id="2147483662" r:id="rId4"/>
    <p:sldLayoutId id="2147483663" r:id="rId5"/>
    <p:sldLayoutId id="2147483664" r:id="rId6"/>
    <p:sldLayoutId id="2147483665" r:id="rId7"/>
    <p:sldLayoutId id="2147483666" r:id="rId8"/>
    <p:sldLayoutId id="2147483667" r:id="rId9"/>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7A87D-6A80-4A43-B337-C59233659EAF}" type="datetimeFigureOut">
              <a:rPr lang="en-US" smtClean="0"/>
              <a:t>10/13/2026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24ED8-BA85-424A-B34E-254D9CCD0148}" type="slidenum">
              <a:rPr lang="en-US" smtClean="0"/>
              <a:t>‹#›</a:t>
            </a:fld>
            <a:endParaRPr lang="en-US"/>
          </a:p>
        </p:txBody>
      </p:sp>
    </p:spTree>
    <p:extLst>
      <p:ext uri="{BB962C8B-B14F-4D97-AF65-F5344CB8AC3E}">
        <p14:creationId xmlns:p14="http://schemas.microsoft.com/office/powerpoint/2010/main" val="1405953961"/>
      </p:ext>
    </p:extLst>
  </p:cSld>
  <p:clrMap bg1="lt1" tx1="dk1" bg2="lt2" tx2="dk2" accent1="accent1" accent2="accent2" accent3="accent3" accent4="accent4" accent5="accent5" accent6="accent6" hlink="hlink" folHlink="folHlink"/>
  <p:sldLayoutIdLst>
    <p:sldLayoutId id="2147483670" r:id="rId1"/>
    <p:sldLayoutId id="214748367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2287667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60046"/>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E83C1B-51F2-4C54-BFE8-59DACB5F4871}"/>
              </a:ext>
            </a:extLst>
          </p:cNvPr>
          <p:cNvSpPr/>
          <p:nvPr/>
        </p:nvSpPr>
        <p:spPr>
          <a:xfrm>
            <a:off x="0" y="0"/>
            <a:ext cx="9144000" cy="1200329"/>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WELCOME TO THE </a:t>
            </a:r>
          </a:p>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JACKSON STREET CHURCH OF CHRIST</a:t>
            </a:r>
            <a:endParaRPr kumimoji="0" lang="en-US" sz="4000" b="1" i="0" u="none" strike="noStrike" kern="1200" normalizeH="0" baseline="0" noProof="0" dirty="0">
              <a:solidFill>
                <a:schemeClr val="bg1"/>
              </a:solidFill>
              <a:uLnTx/>
              <a:uFillTx/>
              <a:latin typeface="Calibri" panose="020F0502020204030204"/>
              <a:ea typeface="+mn-ea"/>
              <a:cs typeface="+mn-cs"/>
            </a:endParaRPr>
          </a:p>
        </p:txBody>
      </p:sp>
      <p:sp>
        <p:nvSpPr>
          <p:cNvPr id="2054" name="TextBox 5">
            <a:extLst>
              <a:ext uri="{FF2B5EF4-FFF2-40B4-BE49-F238E27FC236}">
                <a16:creationId xmlns:a16="http://schemas.microsoft.com/office/drawing/2014/main" id="{F1144962-7E55-4138-B559-0999E85A85AC}"/>
              </a:ext>
            </a:extLst>
          </p:cNvPr>
          <p:cNvSpPr txBox="1">
            <a:spLocks noChangeArrowheads="1"/>
          </p:cNvSpPr>
          <p:nvPr/>
        </p:nvSpPr>
        <p:spPr bwMode="auto">
          <a:xfrm>
            <a:off x="0" y="6100870"/>
            <a:ext cx="9144000" cy="757130"/>
          </a:xfrm>
          <a:prstGeom prst="rect">
            <a:avLst/>
          </a:prstGeom>
          <a:noFill/>
          <a:ln w="9525">
            <a:noFill/>
            <a:miter lim="800000"/>
            <a:headEnd/>
            <a:tailEnd/>
          </a:ln>
        </p:spPr>
        <p:txBody>
          <a:bodyPr wrap="square">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3600" b="1" i="0" u="none" strike="noStrike" kern="1100" normalizeH="0" baseline="0" noProof="0" dirty="0">
                <a:solidFill>
                  <a:schemeClr val="bg1"/>
                </a:solidFill>
                <a:uLnTx/>
                <a:uFillTx/>
                <a:latin typeface="Bazooka" pitchFamily="2" charset="0"/>
                <a:ea typeface="+mn-ea"/>
                <a:cs typeface="+mn-cs"/>
              </a:rPr>
              <a:t>PLEASE TURN OFF CELLPHONES</a:t>
            </a:r>
            <a:r>
              <a:rPr kumimoji="0" lang="en-US" sz="4800" b="1" i="0" u="none" strike="noStrike" kern="1100" normalizeH="0" baseline="0" noProof="0" dirty="0">
                <a:solidFill>
                  <a:schemeClr val="bg1"/>
                </a:solidFill>
                <a:uLnTx/>
                <a:uFillTx/>
                <a:latin typeface="Bazooka" pitchFamily="2" charset="0"/>
                <a:ea typeface="+mn-ea"/>
                <a:cs typeface="+mn-cs"/>
              </a:rPr>
              <a:t> </a:t>
            </a:r>
            <a:endParaRPr kumimoji="0" lang="en-US" sz="3600" b="1" i="0" u="none" strike="noStrike" kern="1100" normalizeH="0" baseline="0" noProof="0" dirty="0">
              <a:solidFill>
                <a:schemeClr val="bg1"/>
              </a:solidFill>
              <a:uLnTx/>
              <a:uFillTx/>
              <a:latin typeface="Bazooka" pitchFamily="2" charset="0"/>
              <a:ea typeface="+mn-ea"/>
              <a:cs typeface="+mn-cs"/>
            </a:endParaRPr>
          </a:p>
        </p:txBody>
      </p:sp>
      <p:pic>
        <p:nvPicPr>
          <p:cNvPr id="2055" name="Prideful flower illustration" descr="A golden flower with a proud smile, standing tall with leaves on its hips."/>
          <p:cNvPicPr>
            <a:picLocks noChangeAspect="1"/>
          </p:cNvPicPr>
          <p:nvPr/>
        </p:nvPicPr>
        <p:blipFill>
          <a:blip r:embed="rId3"/>
          <a:stretch>
            <a:fillRect/>
          </a:stretch>
        </p:blipFill>
        <p:spPr>
          <a:xfrm>
            <a:off x="2718940" y="1417320"/>
            <a:ext cx="3706119" cy="4389120"/>
          </a:xfrm>
          <a:prstGeom prst="rect">
            <a:avLst/>
          </a:prstGeom>
        </p:spPr>
      </p:pic>
    </p:spTree>
    <p:extLst>
      <p:ext uri="{BB962C8B-B14F-4D97-AF65-F5344CB8AC3E}">
        <p14:creationId xmlns:p14="http://schemas.microsoft.com/office/powerpoint/2010/main" val="87201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whiteboard&#10;&#10;Description automatically generated">
            <a:extLst>
              <a:ext uri="{FF2B5EF4-FFF2-40B4-BE49-F238E27FC236}">
                <a16:creationId xmlns:a16="http://schemas.microsoft.com/office/drawing/2014/main" id="{967C72C7-BD0B-42BA-B00D-788250480F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695201"/>
            <a:ext cx="9118600" cy="5467598"/>
          </a:xfrm>
          <a:prstGeom prst="rect">
            <a:avLst/>
          </a:prstGeom>
        </p:spPr>
      </p:pic>
    </p:spTree>
    <p:extLst>
      <p:ext uri="{BB962C8B-B14F-4D97-AF65-F5344CB8AC3E}">
        <p14:creationId xmlns:p14="http://schemas.microsoft.com/office/powerpoint/2010/main" val="756853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2066611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9E63EBD-606C-379B-4936-32D79507279B}"/>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979071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16B22-358F-D642-8877-B1280C2226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711271-085D-4C84-DC64-6ABD13F92643}"/>
              </a:ext>
            </a:extLst>
          </p:cNvPr>
          <p:cNvSpPr>
            <a:spLocks noGrp="1"/>
          </p:cNvSpPr>
          <p:nvPr>
            <p:ph type="title"/>
          </p:nvPr>
        </p:nvSpPr>
        <p:spPr>
          <a:xfrm>
            <a:off x="152400" y="0"/>
            <a:ext cx="8858250" cy="6858000"/>
          </a:xfrm>
        </p:spPr>
        <p:txBody>
          <a:bodyPr>
            <a:noAutofit/>
          </a:bodyPr>
          <a:lstStyle/>
          <a:p>
            <a:pPr lvl="0">
              <a:lnSpc>
                <a:spcPct val="85000"/>
              </a:lnSpc>
              <a:spcAft>
                <a:spcPts val="800"/>
              </a:spcAft>
            </a:pPr>
            <a:r>
              <a:rPr lang="en-US" sz="2700" kern="100" dirty="0">
                <a:solidFill>
                  <a:prstClr val="black"/>
                </a:solidFill>
                <a:ea typeface="Aptos" panose="020B0004020202020204" pitchFamily="34" charset="0"/>
                <a:cs typeface="Times New Roman" panose="02020603050405020304" pitchFamily="18" charset="0"/>
              </a:rPr>
              <a:t>Malachi 4:1–6  “For behold, the day is coming, Burning like an oven, And all the proud, yes, all who do wickedly will be stubble. And the day which is coming shall burn them up,” Says the LORD of hosts, “That will leave them neither root nor branch. </a:t>
            </a:r>
            <a:r>
              <a:rPr lang="en-US" sz="2700" kern="100" baseline="30000" dirty="0">
                <a:solidFill>
                  <a:prstClr val="black"/>
                </a:solidFill>
                <a:ea typeface="Aptos" panose="020B0004020202020204" pitchFamily="34" charset="0"/>
                <a:cs typeface="Times New Roman" panose="02020603050405020304" pitchFamily="18" charset="0"/>
              </a:rPr>
              <a:t>2</a:t>
            </a:r>
            <a:r>
              <a:rPr lang="en-US" sz="2700" kern="100" dirty="0">
                <a:solidFill>
                  <a:prstClr val="black"/>
                </a:solidFill>
                <a:ea typeface="Aptos" panose="020B0004020202020204" pitchFamily="34" charset="0"/>
                <a:cs typeface="Times New Roman" panose="02020603050405020304" pitchFamily="18" charset="0"/>
              </a:rPr>
              <a:t> But to you who fear My name The Sun of Righteousness shall arise With healing in His wings; And you shall go out And grow fat like stall-fed calves. </a:t>
            </a:r>
            <a:r>
              <a:rPr lang="en-US" sz="2700" kern="100" baseline="30000" dirty="0">
                <a:solidFill>
                  <a:prstClr val="black"/>
                </a:solidFill>
                <a:ea typeface="Aptos" panose="020B0004020202020204" pitchFamily="34" charset="0"/>
                <a:cs typeface="Times New Roman" panose="02020603050405020304" pitchFamily="18" charset="0"/>
              </a:rPr>
              <a:t>3</a:t>
            </a:r>
            <a:r>
              <a:rPr lang="en-US" sz="2700" kern="100" dirty="0">
                <a:solidFill>
                  <a:prstClr val="black"/>
                </a:solidFill>
                <a:ea typeface="Aptos" panose="020B0004020202020204" pitchFamily="34" charset="0"/>
                <a:cs typeface="Times New Roman" panose="02020603050405020304" pitchFamily="18" charset="0"/>
              </a:rPr>
              <a:t> You shall trample the wicked, For they shall be ashes under the soles of your feet On the day that I do this,” Says the LORD of hosts. </a:t>
            </a:r>
            <a:r>
              <a:rPr lang="en-US" sz="2700" kern="100" baseline="30000" dirty="0">
                <a:solidFill>
                  <a:prstClr val="black"/>
                </a:solidFill>
                <a:ea typeface="Aptos" panose="020B0004020202020204" pitchFamily="34" charset="0"/>
                <a:cs typeface="Times New Roman" panose="02020603050405020304" pitchFamily="18" charset="0"/>
              </a:rPr>
              <a:t>4</a:t>
            </a:r>
            <a:r>
              <a:rPr lang="en-US" sz="2700" kern="100" dirty="0">
                <a:solidFill>
                  <a:prstClr val="black"/>
                </a:solidFill>
                <a:ea typeface="Aptos" panose="020B0004020202020204" pitchFamily="34" charset="0"/>
                <a:cs typeface="Times New Roman" panose="02020603050405020304" pitchFamily="18" charset="0"/>
              </a:rPr>
              <a:t> “Remember the Law of Moses, My servant, Which I commanded him in Horeb for all Israel, With the statutes and judgments. </a:t>
            </a:r>
            <a:r>
              <a:rPr lang="en-US" sz="2700" kern="100" baseline="30000" dirty="0">
                <a:solidFill>
                  <a:prstClr val="black"/>
                </a:solidFill>
                <a:ea typeface="Aptos" panose="020B0004020202020204" pitchFamily="34" charset="0"/>
                <a:cs typeface="Times New Roman" panose="02020603050405020304" pitchFamily="18" charset="0"/>
              </a:rPr>
              <a:t>5</a:t>
            </a:r>
            <a:r>
              <a:rPr lang="en-US" sz="2700" kern="100" dirty="0">
                <a:solidFill>
                  <a:prstClr val="black"/>
                </a:solidFill>
                <a:ea typeface="Aptos" panose="020B0004020202020204" pitchFamily="34" charset="0"/>
                <a:cs typeface="Times New Roman" panose="02020603050405020304" pitchFamily="18" charset="0"/>
              </a:rPr>
              <a:t> Behold, I will send you Elijah the prophet Before the coming of the great and dreadful day of the LORD. </a:t>
            </a:r>
            <a:r>
              <a:rPr lang="en-US" sz="2700" kern="100" baseline="30000" dirty="0">
                <a:solidFill>
                  <a:prstClr val="black"/>
                </a:solidFill>
                <a:ea typeface="Aptos" panose="020B0004020202020204" pitchFamily="34" charset="0"/>
                <a:cs typeface="Times New Roman" panose="02020603050405020304" pitchFamily="18" charset="0"/>
              </a:rPr>
              <a:t>6</a:t>
            </a:r>
            <a:r>
              <a:rPr lang="en-US" sz="2700" kern="100" dirty="0">
                <a:solidFill>
                  <a:prstClr val="black"/>
                </a:solidFill>
                <a:ea typeface="Aptos" panose="020B0004020202020204" pitchFamily="34" charset="0"/>
                <a:cs typeface="Times New Roman" panose="02020603050405020304" pitchFamily="18" charset="0"/>
              </a:rPr>
              <a:t> And he will turn The hearts of the fathers to the children, And the hearts of the children to their fathers, Lest I come and strike the earth with a curse.”</a:t>
            </a:r>
            <a:endParaRPr lang="en-US" sz="27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555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1874065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D72F-8F04-BCF9-26A9-BEB01FF4DAE5}"/>
              </a:ext>
            </a:extLst>
          </p:cNvPr>
          <p:cNvSpPr>
            <a:spLocks noGrp="1"/>
          </p:cNvSpPr>
          <p:nvPr>
            <p:ph type="title"/>
          </p:nvPr>
        </p:nvSpPr>
        <p:spPr>
          <a:xfrm>
            <a:off x="3790950" y="438150"/>
            <a:ext cx="5353050" cy="1325563"/>
          </a:xfrm>
        </p:spPr>
        <p:txBody>
          <a:bodyPr>
            <a:normAutofit/>
          </a:bodyPr>
          <a:lstStyle/>
          <a:p>
            <a:pPr marL="0" marR="0" algn="ctr">
              <a:lnSpc>
                <a:spcPct val="90000"/>
              </a:lnSpc>
              <a:spcAft>
                <a:spcPts val="800"/>
              </a:spcAft>
              <a:buNone/>
            </a:pPr>
            <a:r>
              <a:rPr lang="en-US" sz="6600" b="1" kern="100" dirty="0">
                <a:solidFill>
                  <a:schemeClr val="bg1"/>
                </a:solidFill>
                <a:effectLst/>
                <a:ea typeface="Aptos" panose="020B0004020202020204" pitchFamily="34" charset="0"/>
                <a:cs typeface="Times New Roman" panose="02020603050405020304" pitchFamily="18" charset="0"/>
              </a:rPr>
              <a:t>PRAYER</a:t>
            </a:r>
            <a:endParaRPr lang="en-US" sz="4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8C8D97EB-C574-F175-477A-03D371A1B154}"/>
              </a:ext>
            </a:extLst>
          </p:cNvPr>
          <p:cNvPicPr>
            <a:picLocks noChangeAspect="1"/>
          </p:cNvPicPr>
          <p:nvPr/>
        </p:nvPicPr>
        <p:blipFill>
          <a:blip r:embed="rId3"/>
          <a:stretch>
            <a:fillRect/>
          </a:stretch>
        </p:blipFill>
        <p:spPr>
          <a:xfrm>
            <a:off x="0" y="0"/>
            <a:ext cx="9104296" cy="6858000"/>
          </a:xfrm>
          <a:prstGeom prst="rect">
            <a:avLst/>
          </a:prstGeom>
        </p:spPr>
      </p:pic>
    </p:spTree>
    <p:extLst>
      <p:ext uri="{BB962C8B-B14F-4D97-AF65-F5344CB8AC3E}">
        <p14:creationId xmlns:p14="http://schemas.microsoft.com/office/powerpoint/2010/main" val="3461491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863BC-0C5F-95D8-9E30-8DDAD507242C}"/>
              </a:ext>
            </a:extLst>
          </p:cNvPr>
          <p:cNvSpPr>
            <a:spLocks noGrp="1"/>
          </p:cNvSpPr>
          <p:nvPr>
            <p:ph type="title"/>
          </p:nvPr>
        </p:nvSpPr>
        <p:spPr/>
        <p:txBody>
          <a:bodyPr>
            <a:normAutofit/>
          </a:bodyPr>
          <a:lstStyle/>
          <a:p>
            <a:pPr marL="0" marR="0">
              <a:lnSpc>
                <a:spcPct val="115000"/>
              </a:lnSpc>
              <a:spcAft>
                <a:spcPts val="800"/>
              </a:spcAft>
              <a:buNone/>
            </a:pPr>
            <a:r>
              <a:rPr lang="en-US" sz="4400" b="1" kern="100" dirty="0">
                <a:solidFill>
                  <a:srgbClr val="0000FF"/>
                </a:solidFill>
                <a:effectLst/>
                <a:ea typeface="Aptos" panose="020B0004020202020204" pitchFamily="34" charset="0"/>
                <a:cs typeface="Times New Roman" panose="02020603050405020304" pitchFamily="18" charset="0"/>
              </a:rPr>
              <a:t>PRIDE</a:t>
            </a:r>
            <a:endParaRPr lang="en-US" sz="44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039C838-3C60-66E6-93D9-35ACFFF26224}"/>
              </a:ext>
            </a:extLst>
          </p:cNvPr>
          <p:cNvSpPr>
            <a:spLocks noGrp="1"/>
          </p:cNvSpPr>
          <p:nvPr>
            <p:ph idx="1"/>
          </p:nvPr>
        </p:nvSpPr>
        <p:spPr/>
        <p:txBody>
          <a:bodyPr/>
          <a:lstStyle/>
          <a:p>
            <a:pPr marL="457200" marR="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Arrogant, High-Minded, Haughty, Boastful, Showing Oneself Above Others.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Opposite Of Humility, Lowliness, Usually Refers To Those Disobedient And Rebellious To God.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0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Always Used In An Evil Sense In The Bible</a:t>
            </a:r>
            <a:endParaRPr lang="en-US" dirty="0"/>
          </a:p>
        </p:txBody>
      </p:sp>
    </p:spTree>
    <p:extLst>
      <p:ext uri="{BB962C8B-B14F-4D97-AF65-F5344CB8AC3E}">
        <p14:creationId xmlns:p14="http://schemas.microsoft.com/office/powerpoint/2010/main" val="1310339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265E2-FF39-BB82-241A-AC2517CFEB3D}"/>
              </a:ext>
            </a:extLst>
          </p:cNvPr>
          <p:cNvSpPr>
            <a:spLocks noGrp="1"/>
          </p:cNvSpPr>
          <p:nvPr>
            <p:ph type="title"/>
          </p:nvPr>
        </p:nvSpPr>
        <p:spPr>
          <a:xfrm>
            <a:off x="0" y="0"/>
            <a:ext cx="9144000" cy="1143001"/>
          </a:xfrm>
        </p:spPr>
        <p:txBody>
          <a:bodyPr>
            <a:normAutofit fontScale="90000"/>
          </a:bodyPr>
          <a:lstStyle/>
          <a:p>
            <a:pPr marL="342900" marR="0" lvl="0" indent="-342900">
              <a:lnSpc>
                <a:spcPct val="115000"/>
              </a:lnSpc>
              <a:buFont typeface="+mj-lt"/>
              <a:buAutoNum type="romanUcPeriod"/>
            </a:pPr>
            <a:r>
              <a:rPr lang="en-US" sz="4400" b="1" kern="100" dirty="0">
                <a:solidFill>
                  <a:srgbClr val="0000FF"/>
                </a:solidFill>
                <a:effectLst/>
                <a:ea typeface="Aptos" panose="020B0004020202020204" pitchFamily="34" charset="0"/>
                <a:cs typeface="Times New Roman" panose="02020603050405020304" pitchFamily="18" charset="0"/>
              </a:rPr>
              <a:t>GOD IS OPPOSED TO THE PROUD</a:t>
            </a:r>
            <a:endParaRPr lang="en-US" sz="44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5ECCBF3-D277-AD81-B9AB-2BBA440B99BE}"/>
              </a:ext>
            </a:extLst>
          </p:cNvPr>
          <p:cNvSpPr>
            <a:spLocks noGrp="1"/>
          </p:cNvSpPr>
          <p:nvPr>
            <p:ph idx="1"/>
          </p:nvPr>
        </p:nvSpPr>
        <p:spPr>
          <a:xfrm>
            <a:off x="157655" y="1143001"/>
            <a:ext cx="8986345" cy="5757040"/>
          </a:xfrm>
        </p:spPr>
        <p:txBody>
          <a:bodyPr>
            <a:noAutofit/>
          </a:bodyPr>
          <a:lstStyle/>
          <a:p>
            <a:pPr marL="457200" marR="0" indent="-457200">
              <a:buFont typeface="+mj-lt"/>
              <a:buAutoNum type="alphaUcPeriod"/>
            </a:pPr>
            <a:r>
              <a:rPr lang="en-US" sz="2800" kern="100" dirty="0">
                <a:ea typeface="Aptos" panose="020B0004020202020204" pitchFamily="34" charset="0"/>
                <a:cs typeface="Times New Roman" panose="02020603050405020304" pitchFamily="18" charset="0"/>
              </a:rPr>
              <a:t>DO NOT BE PROUD - Jeremiah 13:15 Hear and give ear: Do not be [proud], For the LORD has spoken.</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buFont typeface="+mj-lt"/>
              <a:buAutoNum type="alphaUcPeriod"/>
            </a:pPr>
            <a:r>
              <a:rPr lang="en-US" sz="2800" kern="100" dirty="0">
                <a:ea typeface="Aptos" panose="020B0004020202020204" pitchFamily="34" charset="0"/>
                <a:cs typeface="Times New Roman" panose="02020603050405020304" pitchFamily="18" charset="0"/>
              </a:rPr>
              <a:t>GOD DOES NOT HEAR THEM - Job 35:12 There they cry out, but He does not answer, Because of the [pride] of evil men.</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buFont typeface="+mj-lt"/>
              <a:buAutoNum type="alphaUcPeriod"/>
            </a:pPr>
            <a:r>
              <a:rPr lang="en-US" sz="2800" kern="100" dirty="0">
                <a:ea typeface="Aptos" panose="020B0004020202020204" pitchFamily="34" charset="0"/>
                <a:cs typeface="Times New Roman" panose="02020603050405020304" pitchFamily="18" charset="0"/>
              </a:rPr>
              <a:t>GOD HATES THE PRIDEFUL WAY - Proverbs 8:13 The fear of the LORD is to hate evil; [pride] and arrogance and the evil way And the perverse mouth I hate.</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buFont typeface="+mj-lt"/>
              <a:buAutoNum type="alphaUcPeriod"/>
            </a:pPr>
            <a:r>
              <a:rPr lang="en-US" sz="2800" kern="100" dirty="0">
                <a:ea typeface="Aptos" panose="020B0004020202020204" pitchFamily="34" charset="0"/>
                <a:cs typeface="Times New Roman" panose="02020603050405020304" pitchFamily="18" charset="0"/>
              </a:rPr>
              <a:t>GOD WILL NOT ENDURE THEM - Psalms 101:5 Whoever secretly slanders his neighbor, Him I will destroy; The one who has a haughty look and a [proud] heart, Him I will not endure.</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46305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23FBA-500F-CD43-6349-3C4D87CDEE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057429-A96F-46EB-F0CE-3C347A2DAAB6}"/>
              </a:ext>
            </a:extLst>
          </p:cNvPr>
          <p:cNvSpPr>
            <a:spLocks noGrp="1"/>
          </p:cNvSpPr>
          <p:nvPr>
            <p:ph type="title"/>
          </p:nvPr>
        </p:nvSpPr>
        <p:spPr>
          <a:xfrm>
            <a:off x="0" y="1"/>
            <a:ext cx="9144000" cy="952500"/>
          </a:xfrm>
        </p:spPr>
        <p:txBody>
          <a:bodyPr>
            <a:normAutofit fontScale="90000"/>
          </a:bodyPr>
          <a:lstStyle/>
          <a:p>
            <a:pPr marL="342900" marR="0" lvl="0" indent="-342900">
              <a:lnSpc>
                <a:spcPct val="115000"/>
              </a:lnSpc>
              <a:buFont typeface="+mj-lt"/>
              <a:buAutoNum type="romanUcPeriod"/>
            </a:pPr>
            <a:r>
              <a:rPr lang="en-US" sz="4400" b="1" kern="100" dirty="0">
                <a:solidFill>
                  <a:srgbClr val="0000FF"/>
                </a:solidFill>
                <a:effectLst/>
                <a:ea typeface="Aptos" panose="020B0004020202020204" pitchFamily="34" charset="0"/>
                <a:cs typeface="Times New Roman" panose="02020603050405020304" pitchFamily="18" charset="0"/>
              </a:rPr>
              <a:t>GOD IS OPPOSED TO THE PROUD</a:t>
            </a:r>
            <a:endParaRPr lang="en-US" sz="44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815651A-4714-7612-558E-1CF439B691DF}"/>
              </a:ext>
            </a:extLst>
          </p:cNvPr>
          <p:cNvSpPr>
            <a:spLocks noGrp="1"/>
          </p:cNvSpPr>
          <p:nvPr>
            <p:ph idx="1"/>
          </p:nvPr>
        </p:nvSpPr>
        <p:spPr>
          <a:xfrm>
            <a:off x="157655" y="952501"/>
            <a:ext cx="8986345" cy="5947540"/>
          </a:xfrm>
        </p:spPr>
        <p:txBody>
          <a:bodyPr>
            <a:noAutofit/>
          </a:bodyPr>
          <a:lstStyle/>
          <a:p>
            <a:pPr marL="457200" marR="0" indent="-457200">
              <a:buFont typeface="+mj-lt"/>
              <a:buAutoNum type="alphaUcPeriod" startAt="5"/>
            </a:pPr>
            <a:r>
              <a:rPr lang="en-US" sz="2600" kern="100" dirty="0">
                <a:ea typeface="Aptos" panose="020B0004020202020204" pitchFamily="34" charset="0"/>
                <a:cs typeface="Times New Roman" panose="02020603050405020304" pitchFamily="18" charset="0"/>
              </a:rPr>
              <a:t>IT IS AN ABOMINATION TO GOD - Proverbs 6:16-19 These six things the LORD hates, Yes, seven are an abomination to Him: A proud look, A lying tongue, Hands that shed innocent blood, A heart that devises wicked plans, Feet that are swift in running to evil, A false witness who speaks lies, And one who sows discord among brethren.</a:t>
            </a:r>
            <a:endParaRPr lang="en-US" sz="26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buFont typeface="+mj-lt"/>
              <a:buAutoNum type="alphaUcPeriod" startAt="5"/>
            </a:pPr>
            <a:r>
              <a:rPr lang="en-US" sz="2600" kern="100" dirty="0">
                <a:ea typeface="Aptos" panose="020B0004020202020204" pitchFamily="34" charset="0"/>
                <a:cs typeface="Times New Roman" panose="02020603050405020304" pitchFamily="18" charset="0"/>
              </a:rPr>
              <a:t>GOD RESISTS THE PROUD</a:t>
            </a:r>
            <a:endParaRPr lang="en-US" sz="2600" kern="100" dirty="0">
              <a:latin typeface="Aptos" panose="020B0004020202020204" pitchFamily="34" charset="0"/>
              <a:ea typeface="Aptos" panose="020B0004020202020204" pitchFamily="34" charset="0"/>
              <a:cs typeface="Times New Roman" panose="02020603050405020304" pitchFamily="18" charset="0"/>
            </a:endParaRPr>
          </a:p>
          <a:p>
            <a:pPr marL="914400" marR="0" lvl="1" indent="-457200">
              <a:buFont typeface="+mj-lt"/>
              <a:buAutoNum type="arabicPeriod"/>
            </a:pPr>
            <a:r>
              <a:rPr lang="en-US" sz="2600" kern="100" dirty="0">
                <a:ea typeface="Aptos" panose="020B0004020202020204" pitchFamily="34" charset="0"/>
                <a:cs typeface="Times New Roman" panose="02020603050405020304" pitchFamily="18" charset="0"/>
              </a:rPr>
              <a:t>1 Pet 5:5  Likewise you younger people, submit yourselves to your elders. Yes, all of you be submissive to one another, and be clothed with humility, for "God resists the [proud] , But gives grace to the humble</a:t>
            </a:r>
            <a:endParaRPr lang="en-US" sz="2600" kern="100" dirty="0">
              <a:latin typeface="Aptos" panose="020B0004020202020204" pitchFamily="34" charset="0"/>
              <a:ea typeface="Aptos" panose="020B0004020202020204" pitchFamily="34" charset="0"/>
              <a:cs typeface="Times New Roman" panose="02020603050405020304" pitchFamily="18" charset="0"/>
            </a:endParaRPr>
          </a:p>
          <a:p>
            <a:pPr marL="914400" marR="0" lvl="1" indent="-457200">
              <a:spcAft>
                <a:spcPts val="800"/>
              </a:spcAft>
              <a:buFont typeface="+mj-lt"/>
              <a:buAutoNum type="arabicPeriod"/>
            </a:pPr>
            <a:r>
              <a:rPr lang="en-US" sz="2600" kern="100" dirty="0">
                <a:ea typeface="Aptos" panose="020B0004020202020204" pitchFamily="34" charset="0"/>
                <a:cs typeface="Times New Roman" panose="02020603050405020304" pitchFamily="18" charset="0"/>
              </a:rPr>
              <a:t>James 4:6 But He gives more grace. Therefore He says: "God resists the [proud], But gives grace to the humble.  </a:t>
            </a:r>
            <a:endParaRPr lang="en-US" sz="2600" dirty="0"/>
          </a:p>
        </p:txBody>
      </p:sp>
    </p:spTree>
    <p:extLst>
      <p:ext uri="{BB962C8B-B14F-4D97-AF65-F5344CB8AC3E}">
        <p14:creationId xmlns:p14="http://schemas.microsoft.com/office/powerpoint/2010/main" val="3676786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C1BDA-8755-0CDA-8393-D8CE322A7F26}"/>
              </a:ext>
            </a:extLst>
          </p:cNvPr>
          <p:cNvSpPr>
            <a:spLocks noGrp="1"/>
          </p:cNvSpPr>
          <p:nvPr>
            <p:ph type="title"/>
          </p:nvPr>
        </p:nvSpPr>
        <p:spPr>
          <a:xfrm>
            <a:off x="0" y="1"/>
            <a:ext cx="9144000" cy="876300"/>
          </a:xfrm>
        </p:spPr>
        <p:txBody>
          <a:bodyPr>
            <a:normAutofit/>
          </a:bodyPr>
          <a:lstStyle/>
          <a:p>
            <a:pPr marL="0" marR="0" lvl="0" indent="0">
              <a:lnSpc>
                <a:spcPct val="115000"/>
              </a:lnSpc>
              <a:buFont typeface="+mj-lt"/>
              <a:buNone/>
            </a:pPr>
            <a:r>
              <a:rPr lang="en-US" sz="4400" b="1" kern="100" dirty="0">
                <a:solidFill>
                  <a:srgbClr val="0000FF"/>
                </a:solidFill>
                <a:effectLst/>
                <a:latin typeface="Arial" panose="020B0604020202020204" pitchFamily="34" charset="0"/>
                <a:ea typeface="Aptos" panose="020B0004020202020204" pitchFamily="34" charset="0"/>
                <a:cs typeface="Times New Roman" panose="02020603050405020304" pitchFamily="18" charset="0"/>
              </a:rPr>
              <a:t>II.</a:t>
            </a:r>
            <a:r>
              <a:rPr lang="en-US" sz="4400" b="1" kern="100" baseline="0" dirty="0">
                <a:solidFill>
                  <a:srgbClr val="0000FF"/>
                </a:solidFill>
                <a:effectLst/>
                <a:latin typeface="Arial" panose="020B0604020202020204" pitchFamily="34" charset="0"/>
                <a:ea typeface="Aptos" panose="020B0004020202020204" pitchFamily="34" charset="0"/>
                <a:cs typeface="Times New Roman" panose="02020603050405020304" pitchFamily="18" charset="0"/>
              </a:rPr>
              <a:t> </a:t>
            </a:r>
            <a:r>
              <a:rPr lang="en-US" sz="4400" b="1" kern="100" dirty="0">
                <a:solidFill>
                  <a:srgbClr val="0000FF"/>
                </a:solidFill>
                <a:effectLst/>
                <a:ea typeface="Aptos" panose="020B0004020202020204" pitchFamily="34" charset="0"/>
                <a:cs typeface="Times New Roman" panose="02020603050405020304" pitchFamily="18" charset="0"/>
              </a:rPr>
              <a:t>THE FRUIT OF PRIDE</a:t>
            </a:r>
            <a:endParaRPr lang="en-US" sz="44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9BA549C-F040-3A7B-E431-0A26907DC789}"/>
              </a:ext>
            </a:extLst>
          </p:cNvPr>
          <p:cNvSpPr>
            <a:spLocks noGrp="1"/>
          </p:cNvSpPr>
          <p:nvPr>
            <p:ph idx="1"/>
          </p:nvPr>
        </p:nvSpPr>
        <p:spPr>
          <a:xfrm>
            <a:off x="157655" y="1028700"/>
            <a:ext cx="8986345" cy="5871340"/>
          </a:xfrm>
        </p:spPr>
        <p:txBody>
          <a:bodyPr>
            <a:normAutofit fontScale="77500" lnSpcReduction="20000"/>
          </a:bodyPr>
          <a:lstStyle/>
          <a:p>
            <a:pPr marL="457200" marR="0" indent="-457200">
              <a:lnSpc>
                <a:spcPct val="105000"/>
              </a:lnSpc>
              <a:buFont typeface="+mj-lt"/>
              <a:buAutoNum type="alphaUcPeriod"/>
            </a:pPr>
            <a:r>
              <a:rPr lang="en-US" sz="3500" kern="100" dirty="0">
                <a:ea typeface="Aptos" panose="020B0004020202020204" pitchFamily="34" charset="0"/>
                <a:cs typeface="Times New Roman" panose="02020603050405020304" pitchFamily="18" charset="0"/>
              </a:rPr>
              <a:t>SHAME - Proverbs 11:2 When [pride] comes, then comes shame; But with the humble is wisdom.</a:t>
            </a:r>
            <a:endParaRPr lang="en-US" sz="35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5000"/>
              </a:lnSpc>
              <a:buFont typeface="+mj-lt"/>
              <a:buAutoNum type="alphaUcPeriod"/>
            </a:pPr>
            <a:r>
              <a:rPr lang="en-US" sz="3500" kern="100" dirty="0">
                <a:ea typeface="Aptos" panose="020B0004020202020204" pitchFamily="34" charset="0"/>
                <a:cs typeface="Times New Roman" panose="02020603050405020304" pitchFamily="18" charset="0"/>
              </a:rPr>
              <a:t>STRIFE - Proverbs 13:10 By [pride] comes nothing but strife, But with the well advised is wisdom.</a:t>
            </a:r>
            <a:endParaRPr lang="en-US" sz="35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5000"/>
              </a:lnSpc>
              <a:buFont typeface="+mj-lt"/>
              <a:buAutoNum type="alphaUcPeriod"/>
            </a:pPr>
            <a:r>
              <a:rPr lang="en-US" sz="3500" kern="100" dirty="0">
                <a:ea typeface="Aptos" panose="020B0004020202020204" pitchFamily="34" charset="0"/>
                <a:cs typeface="Times New Roman" panose="02020603050405020304" pitchFamily="18" charset="0"/>
              </a:rPr>
              <a:t>DESTRUCTION - Proverbs 16: 18 [Pride] goes before destruction, And a haughty spirit before a fall.</a:t>
            </a:r>
            <a:endParaRPr lang="en-US" sz="35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5000"/>
              </a:lnSpc>
              <a:buFont typeface="+mj-lt"/>
              <a:buAutoNum type="alphaUcPeriod"/>
            </a:pPr>
            <a:r>
              <a:rPr lang="en-US" sz="3500" kern="100" dirty="0">
                <a:ea typeface="Aptos" panose="020B0004020202020204" pitchFamily="34" charset="0"/>
                <a:cs typeface="Times New Roman" panose="02020603050405020304" pitchFamily="18" charset="0"/>
              </a:rPr>
              <a:t>IT WILL BRING HIM DOWN - Proverbs 29:23 A man's [pride] will bring him low, But the humble in spirit will retain honor.</a:t>
            </a:r>
            <a:endParaRPr lang="en-US" sz="35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5000"/>
              </a:lnSpc>
              <a:buFont typeface="+mj-lt"/>
              <a:buAutoNum type="alphaUcPeriod"/>
            </a:pPr>
            <a:r>
              <a:rPr lang="en-US" sz="3500" kern="100" dirty="0">
                <a:ea typeface="Aptos" panose="020B0004020202020204" pitchFamily="34" charset="0"/>
                <a:cs typeface="Times New Roman" panose="02020603050405020304" pitchFamily="18" charset="0"/>
              </a:rPr>
              <a:t>THEY SCOFF AT OTHERS - Proverbs 21:24 A proud and haughty man; Scoffer" is his name; He acts with arrogant [pride].  </a:t>
            </a:r>
            <a:endParaRPr lang="en-US" sz="35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5000"/>
              </a:lnSpc>
              <a:buFont typeface="+mj-lt"/>
              <a:buAutoNum type="alphaUcPeriod"/>
            </a:pPr>
            <a:r>
              <a:rPr lang="en-US" sz="3500" kern="100" dirty="0">
                <a:ea typeface="Aptos" panose="020B0004020202020204" pitchFamily="34" charset="0"/>
                <a:cs typeface="Times New Roman" panose="02020603050405020304" pitchFamily="18" charset="0"/>
              </a:rPr>
              <a:t>SAME CONDEMNATION AS THE DEVIL - 1 Timothy 3:6 not a novice, lest being puffed up with [pride] he fall into the same condemnation as the devil.</a:t>
            </a:r>
            <a:endParaRPr lang="en-US" sz="3500" dirty="0"/>
          </a:p>
          <a:p>
            <a:endParaRPr lang="en-US" dirty="0"/>
          </a:p>
        </p:txBody>
      </p:sp>
    </p:spTree>
    <p:extLst>
      <p:ext uri="{BB962C8B-B14F-4D97-AF65-F5344CB8AC3E}">
        <p14:creationId xmlns:p14="http://schemas.microsoft.com/office/powerpoint/2010/main" val="2892204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B71ED-A569-6755-F812-5815CF885D5A}"/>
              </a:ext>
            </a:extLst>
          </p:cNvPr>
          <p:cNvSpPr>
            <a:spLocks noGrp="1"/>
          </p:cNvSpPr>
          <p:nvPr>
            <p:ph type="title"/>
          </p:nvPr>
        </p:nvSpPr>
        <p:spPr/>
        <p:txBody>
          <a:bodyPr>
            <a:normAutofit/>
          </a:bodyPr>
          <a:lstStyle/>
          <a:p>
            <a:pPr marL="0" marR="0" lvl="0" indent="0">
              <a:lnSpc>
                <a:spcPct val="90000"/>
              </a:lnSpc>
              <a:buFont typeface="+mj-lt"/>
              <a:buNone/>
            </a:pPr>
            <a:r>
              <a:rPr lang="en-US" sz="4400" b="1" kern="100" dirty="0">
                <a:solidFill>
                  <a:srgbClr val="0000FF"/>
                </a:solidFill>
                <a:effectLst/>
                <a:ea typeface="Aptos" panose="020B0004020202020204" pitchFamily="34" charset="0"/>
                <a:cs typeface="Times New Roman" panose="02020603050405020304" pitchFamily="18" charset="0"/>
              </a:rPr>
              <a:t>III. THE SOURCE OF PRIDE</a:t>
            </a:r>
            <a:endParaRPr lang="en-US" sz="48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12B781C-5A56-22AB-ABFC-F4B5A30C1A83}"/>
              </a:ext>
            </a:extLst>
          </p:cNvPr>
          <p:cNvSpPr>
            <a:spLocks noGrp="1"/>
          </p:cNvSpPr>
          <p:nvPr>
            <p:ph idx="1"/>
          </p:nvPr>
        </p:nvSpPr>
        <p:spPr>
          <a:xfrm>
            <a:off x="157655" y="1143001"/>
            <a:ext cx="8986345" cy="5757040"/>
          </a:xfrm>
        </p:spPr>
        <p:txBody>
          <a:bodyPr>
            <a:normAutofit lnSpcReduction="10000"/>
          </a:bodyPr>
          <a:lstStyle/>
          <a:p>
            <a:pPr marL="45720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IT IS OF THE WORLD - 1 John 2:16 For all that is in the world; the lust of the flesh, the lust of the eyes, and the [pride] of life; is not of the Father but is of the world.</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IT COMES FROM WITHIN - Mark 7:20–23  And He said, “What comes out of a man, that defiles a man. </a:t>
            </a:r>
            <a:r>
              <a:rPr lang="en-US" kern="100" baseline="30000" dirty="0">
                <a:ea typeface="Aptos" panose="020B0004020202020204" pitchFamily="34" charset="0"/>
                <a:cs typeface="Times New Roman" panose="02020603050405020304" pitchFamily="18" charset="0"/>
              </a:rPr>
              <a:t>21</a:t>
            </a:r>
            <a:r>
              <a:rPr lang="en-US" kern="100" dirty="0">
                <a:ea typeface="Aptos" panose="020B0004020202020204" pitchFamily="34" charset="0"/>
                <a:cs typeface="Times New Roman" panose="02020603050405020304" pitchFamily="18" charset="0"/>
              </a:rPr>
              <a:t> For from within, out of the heart of men, proceed evil thoughts, adulteries, fornications, murders, </a:t>
            </a:r>
            <a:r>
              <a:rPr lang="en-US" kern="100" baseline="30000" dirty="0">
                <a:ea typeface="Aptos" panose="020B0004020202020204" pitchFamily="34" charset="0"/>
                <a:cs typeface="Times New Roman" panose="02020603050405020304" pitchFamily="18" charset="0"/>
              </a:rPr>
              <a:t>22</a:t>
            </a:r>
            <a:r>
              <a:rPr lang="en-US" kern="100" dirty="0">
                <a:ea typeface="Aptos" panose="020B0004020202020204" pitchFamily="34" charset="0"/>
                <a:cs typeface="Times New Roman" panose="02020603050405020304" pitchFamily="18" charset="0"/>
              </a:rPr>
              <a:t> thefts, covetousness, wickedness, deceit, lewdness, an evil eye, blasphemy, pride, foolishness. </a:t>
            </a:r>
            <a:r>
              <a:rPr lang="en-US" kern="100" baseline="30000" dirty="0">
                <a:ea typeface="Aptos" panose="020B0004020202020204" pitchFamily="34" charset="0"/>
                <a:cs typeface="Times New Roman" panose="02020603050405020304" pitchFamily="18" charset="0"/>
              </a:rPr>
              <a:t>23</a:t>
            </a:r>
            <a:r>
              <a:rPr lang="en-US" kern="100" dirty="0">
                <a:ea typeface="Aptos" panose="020B0004020202020204" pitchFamily="34" charset="0"/>
                <a:cs typeface="Times New Roman" panose="02020603050405020304" pitchFamily="18" charset="0"/>
              </a:rPr>
              <a:t> All these evil things come from within and defile a man.” </a:t>
            </a:r>
            <a:endParaRPr lang="en-US" dirty="0"/>
          </a:p>
          <a:p>
            <a:endParaRPr lang="en-US" dirty="0"/>
          </a:p>
        </p:txBody>
      </p:sp>
    </p:spTree>
    <p:extLst>
      <p:ext uri="{BB962C8B-B14F-4D97-AF65-F5344CB8AC3E}">
        <p14:creationId xmlns:p14="http://schemas.microsoft.com/office/powerpoint/2010/main" val="3120277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026F6-89B1-CFBE-9144-A4D333B7B1B4}"/>
              </a:ext>
            </a:extLst>
          </p:cNvPr>
          <p:cNvSpPr>
            <a:spLocks noGrp="1"/>
          </p:cNvSpPr>
          <p:nvPr>
            <p:ph type="title"/>
          </p:nvPr>
        </p:nvSpPr>
        <p:spPr>
          <a:xfrm>
            <a:off x="0" y="1"/>
            <a:ext cx="9144000" cy="990600"/>
          </a:xfrm>
        </p:spPr>
        <p:txBody>
          <a:bodyPr>
            <a:normAutofit/>
          </a:bodyPr>
          <a:lstStyle/>
          <a:p>
            <a:pPr marL="0" marR="0" lvl="0" indent="0">
              <a:lnSpc>
                <a:spcPct val="90000"/>
              </a:lnSpc>
              <a:buFont typeface="+mj-lt"/>
              <a:buNone/>
            </a:pPr>
            <a:r>
              <a:rPr lang="en-US" sz="4400" b="1" kern="100" dirty="0">
                <a:solidFill>
                  <a:srgbClr val="0000FF"/>
                </a:solidFill>
                <a:effectLst/>
                <a:ea typeface="Aptos" panose="020B0004020202020204" pitchFamily="34" charset="0"/>
                <a:cs typeface="Times New Roman" panose="02020603050405020304" pitchFamily="18" charset="0"/>
              </a:rPr>
              <a:t>IV. THE PROBLEM WITH PRIDE</a:t>
            </a:r>
            <a:endParaRPr lang="en-US" dirty="0"/>
          </a:p>
        </p:txBody>
      </p:sp>
      <p:sp>
        <p:nvSpPr>
          <p:cNvPr id="3" name="Content Placeholder 2">
            <a:extLst>
              <a:ext uri="{FF2B5EF4-FFF2-40B4-BE49-F238E27FC236}">
                <a16:creationId xmlns:a16="http://schemas.microsoft.com/office/drawing/2014/main" id="{6168D5A3-BCC4-0328-6D64-C452A49DF718}"/>
              </a:ext>
            </a:extLst>
          </p:cNvPr>
          <p:cNvSpPr>
            <a:spLocks noGrp="1"/>
          </p:cNvSpPr>
          <p:nvPr>
            <p:ph idx="1"/>
          </p:nvPr>
        </p:nvSpPr>
        <p:spPr>
          <a:xfrm>
            <a:off x="157655" y="990601"/>
            <a:ext cx="8986345" cy="5909439"/>
          </a:xfrm>
        </p:spPr>
        <p:txBody>
          <a:bodyPr>
            <a:noAutofit/>
          </a:bodyPr>
          <a:lstStyle/>
          <a:p>
            <a:pPr marL="457200" indent="-457200">
              <a:buFont typeface="+mj-lt"/>
              <a:buAutoNum type="alphaUcPeriod"/>
            </a:pPr>
            <a:r>
              <a:rPr lang="en-US" kern="100" dirty="0">
                <a:ea typeface="Aptos" panose="020B0004020202020204" pitchFamily="34" charset="0"/>
                <a:cs typeface="Times New Roman" panose="02020603050405020304" pitchFamily="18" charset="0"/>
              </a:rPr>
              <a:t>PERSECUTE THE POOR - Psalm 10:2–4  The wicked in his pride persecutes the poor; Let them be caught in the plots which they have devised. </a:t>
            </a:r>
            <a:r>
              <a:rPr lang="en-US" kern="100" baseline="30000" dirty="0">
                <a:ea typeface="Aptos" panose="020B0004020202020204" pitchFamily="34" charset="0"/>
                <a:cs typeface="Times New Roman" panose="02020603050405020304" pitchFamily="18" charset="0"/>
              </a:rPr>
              <a:t>3</a:t>
            </a:r>
            <a:r>
              <a:rPr lang="en-US" kern="100" dirty="0">
                <a:ea typeface="Aptos" panose="020B0004020202020204" pitchFamily="34" charset="0"/>
                <a:cs typeface="Times New Roman" panose="02020603050405020304" pitchFamily="18" charset="0"/>
              </a:rPr>
              <a:t> For the wicked boasts of his heart’s desire; He blesses the greedy and renounces the LORD. </a:t>
            </a:r>
            <a:r>
              <a:rPr lang="en-US" kern="100" baseline="30000" dirty="0">
                <a:ea typeface="Aptos" panose="020B0004020202020204" pitchFamily="34" charset="0"/>
                <a:cs typeface="Times New Roman" panose="02020603050405020304" pitchFamily="18" charset="0"/>
              </a:rPr>
              <a:t>4</a:t>
            </a:r>
            <a:r>
              <a:rPr lang="en-US" kern="100" dirty="0">
                <a:ea typeface="Aptos" panose="020B0004020202020204" pitchFamily="34" charset="0"/>
                <a:cs typeface="Times New Roman" panose="02020603050405020304" pitchFamily="18" charset="0"/>
              </a:rPr>
              <a:t> The wicked in his proud countenance does not seek God; God is in none of his thoughts.</a:t>
            </a:r>
          </a:p>
          <a:p>
            <a:pPr marL="457200" indent="-457200">
              <a:buFont typeface="+mj-lt"/>
              <a:buAutoNum type="alphaUcPeriod"/>
            </a:pPr>
            <a:r>
              <a:rPr lang="en-US" kern="100" dirty="0">
                <a:ea typeface="Aptos" panose="020B0004020202020204" pitchFamily="34" charset="0"/>
                <a:cs typeface="Times New Roman" panose="02020603050405020304" pitchFamily="18" charset="0"/>
              </a:rPr>
              <a:t>REJECTS GOD - Romans 1:28-32 And even as they did not like to retain God in their knowledge, God gave them over to a debased mind, to do those things which are not fitting; &gt;&gt;&gt;</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13988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4D4AD-8C51-0A9E-8C74-078647D41E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2EDAA6-067C-CD94-644A-20A3A990CF67}"/>
              </a:ext>
            </a:extLst>
          </p:cNvPr>
          <p:cNvSpPr>
            <a:spLocks noGrp="1"/>
          </p:cNvSpPr>
          <p:nvPr>
            <p:ph type="title"/>
          </p:nvPr>
        </p:nvSpPr>
        <p:spPr>
          <a:xfrm>
            <a:off x="0" y="1"/>
            <a:ext cx="9144000" cy="990600"/>
          </a:xfrm>
        </p:spPr>
        <p:txBody>
          <a:bodyPr>
            <a:normAutofit/>
          </a:bodyPr>
          <a:lstStyle/>
          <a:p>
            <a:pPr marL="0" marR="0" lvl="0" indent="0">
              <a:lnSpc>
                <a:spcPct val="90000"/>
              </a:lnSpc>
              <a:buFont typeface="+mj-lt"/>
              <a:buNone/>
            </a:pPr>
            <a:r>
              <a:rPr lang="en-US" sz="4400" b="1" kern="100" dirty="0">
                <a:solidFill>
                  <a:srgbClr val="0000FF"/>
                </a:solidFill>
                <a:effectLst/>
                <a:ea typeface="Aptos" panose="020B0004020202020204" pitchFamily="34" charset="0"/>
                <a:cs typeface="Times New Roman" panose="02020603050405020304" pitchFamily="18" charset="0"/>
              </a:rPr>
              <a:t>IV. THE PROBLEM WITH PRIDE</a:t>
            </a:r>
            <a:endParaRPr lang="en-US" dirty="0"/>
          </a:p>
        </p:txBody>
      </p:sp>
      <p:sp>
        <p:nvSpPr>
          <p:cNvPr id="3" name="Content Placeholder 2">
            <a:extLst>
              <a:ext uri="{FF2B5EF4-FFF2-40B4-BE49-F238E27FC236}">
                <a16:creationId xmlns:a16="http://schemas.microsoft.com/office/drawing/2014/main" id="{224F9E5A-FC89-B293-E8C6-C044623B4CC4}"/>
              </a:ext>
            </a:extLst>
          </p:cNvPr>
          <p:cNvSpPr>
            <a:spLocks noGrp="1"/>
          </p:cNvSpPr>
          <p:nvPr>
            <p:ph idx="1"/>
          </p:nvPr>
        </p:nvSpPr>
        <p:spPr>
          <a:xfrm>
            <a:off x="157655" y="990601"/>
            <a:ext cx="8986345" cy="5909439"/>
          </a:xfrm>
        </p:spPr>
        <p:txBody>
          <a:bodyPr>
            <a:noAutofit/>
          </a:bodyPr>
          <a:lstStyle/>
          <a:p>
            <a:pPr marL="457200" indent="0">
              <a:buNone/>
            </a:pPr>
            <a:r>
              <a:rPr lang="en-US" kern="100" dirty="0">
                <a:ea typeface="Aptos" panose="020B0004020202020204" pitchFamily="34" charset="0"/>
                <a:cs typeface="Arial" panose="020B0604020202020204" pitchFamily="34" charset="0"/>
              </a:rPr>
              <a:t>being filled with all unrighteousness, sexual immorality, wickedness, covetousness, maliciousness; full of envy, murder, strife, deceit, evil mindedness; they are whisperers, backbiters, haters of God, violent, proud, boasters, inventors of evil things, disobedient to parents, undiscerning, untrustworthy, unloving, unforgiving, unmerciful who, knowing the righteous judgment of God, that those who practice such things are deserving of death, not only do the same but also approve of those who practice them.</a:t>
            </a:r>
          </a:p>
        </p:txBody>
      </p:sp>
    </p:spTree>
    <p:extLst>
      <p:ext uri="{BB962C8B-B14F-4D97-AF65-F5344CB8AC3E}">
        <p14:creationId xmlns:p14="http://schemas.microsoft.com/office/powerpoint/2010/main" val="2112823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7DC20-725F-C527-DDEC-A83CFB7767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F750DD-6821-AF7E-400F-A24BDC6C4484}"/>
              </a:ext>
            </a:extLst>
          </p:cNvPr>
          <p:cNvSpPr>
            <a:spLocks noGrp="1"/>
          </p:cNvSpPr>
          <p:nvPr>
            <p:ph type="title"/>
          </p:nvPr>
        </p:nvSpPr>
        <p:spPr>
          <a:xfrm>
            <a:off x="0" y="1"/>
            <a:ext cx="9144000" cy="990600"/>
          </a:xfrm>
        </p:spPr>
        <p:txBody>
          <a:bodyPr>
            <a:normAutofit/>
          </a:bodyPr>
          <a:lstStyle/>
          <a:p>
            <a:pPr marL="0" marR="0" lvl="0" indent="0">
              <a:lnSpc>
                <a:spcPct val="90000"/>
              </a:lnSpc>
              <a:buFont typeface="+mj-lt"/>
              <a:buNone/>
            </a:pPr>
            <a:r>
              <a:rPr lang="en-US" sz="4400" b="1" kern="100" dirty="0">
                <a:solidFill>
                  <a:srgbClr val="0000FF"/>
                </a:solidFill>
                <a:effectLst/>
                <a:ea typeface="Aptos" panose="020B0004020202020204" pitchFamily="34" charset="0"/>
                <a:cs typeface="Times New Roman" panose="02020603050405020304" pitchFamily="18" charset="0"/>
              </a:rPr>
              <a:t>IV. THE PROBLEM WITH PRIDE</a:t>
            </a:r>
            <a:endParaRPr lang="en-US" dirty="0"/>
          </a:p>
        </p:txBody>
      </p:sp>
      <p:sp>
        <p:nvSpPr>
          <p:cNvPr id="3" name="Content Placeholder 2">
            <a:extLst>
              <a:ext uri="{FF2B5EF4-FFF2-40B4-BE49-F238E27FC236}">
                <a16:creationId xmlns:a16="http://schemas.microsoft.com/office/drawing/2014/main" id="{7C33305F-5FA2-E1A3-0F38-173250C571C9}"/>
              </a:ext>
            </a:extLst>
          </p:cNvPr>
          <p:cNvSpPr>
            <a:spLocks noGrp="1"/>
          </p:cNvSpPr>
          <p:nvPr>
            <p:ph idx="1"/>
          </p:nvPr>
        </p:nvSpPr>
        <p:spPr>
          <a:xfrm>
            <a:off x="157655" y="990601"/>
            <a:ext cx="8986345" cy="5909439"/>
          </a:xfrm>
        </p:spPr>
        <p:txBody>
          <a:bodyPr>
            <a:noAutofit/>
          </a:bodyPr>
          <a:lstStyle/>
          <a:p>
            <a:pPr marL="457200" indent="-457200">
              <a:buFont typeface="+mj-lt"/>
              <a:buAutoNum type="alphaUcPeriod" startAt="3"/>
            </a:pPr>
            <a:r>
              <a:rPr lang="en-US" sz="2800" kern="100" dirty="0">
                <a:ea typeface="Aptos" panose="020B0004020202020204" pitchFamily="34" charset="0"/>
                <a:cs typeface="Times New Roman" panose="02020603050405020304" pitchFamily="18" charset="0"/>
              </a:rPr>
              <a:t>STIRS UP STRIFE</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buFont typeface="+mj-lt"/>
              <a:buAutoNum type="arabicPeriod"/>
            </a:pPr>
            <a:r>
              <a:rPr lang="en-US" sz="2800" kern="100" dirty="0">
                <a:ea typeface="Aptos" panose="020B0004020202020204" pitchFamily="34" charset="0"/>
                <a:cs typeface="Times New Roman" panose="02020603050405020304" pitchFamily="18" charset="0"/>
              </a:rPr>
              <a:t>1 Timothy 6:3-5 If anyone teaches otherwise and does not consent to wholesome words, even the words of our Lord Jesus Christ, and to the doctrine which accords with godliness, he is proud, knowing nothing, but is obsessed with disputes and arguments over words, from which come envy, strife, reviling, evil suspicions, useless wranglings of men of corrupt minds and destitute of the truth, who suppose that godliness is a means of gain. From such withdraw yourself.</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buFont typeface="+mj-lt"/>
              <a:buAutoNum type="arabicPeriod"/>
            </a:pPr>
            <a:r>
              <a:rPr lang="en-US" sz="2800" kern="100" dirty="0">
                <a:ea typeface="Aptos" panose="020B0004020202020204" pitchFamily="34" charset="0"/>
                <a:cs typeface="Times New Roman" panose="02020603050405020304" pitchFamily="18" charset="0"/>
              </a:rPr>
              <a:t>Proverbs 28:25 He who is of a [proud] heart stirs up strife, But he who trusts in the LORD will be prospered,</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98060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3CACA-ACEA-7476-F465-3B6339D002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9FBC53-6290-FA8C-5298-00978C952C4A}"/>
              </a:ext>
            </a:extLst>
          </p:cNvPr>
          <p:cNvSpPr>
            <a:spLocks noGrp="1"/>
          </p:cNvSpPr>
          <p:nvPr>
            <p:ph type="title"/>
          </p:nvPr>
        </p:nvSpPr>
        <p:spPr>
          <a:xfrm>
            <a:off x="0" y="1"/>
            <a:ext cx="9144000" cy="990600"/>
          </a:xfrm>
        </p:spPr>
        <p:txBody>
          <a:bodyPr>
            <a:normAutofit/>
          </a:bodyPr>
          <a:lstStyle/>
          <a:p>
            <a:pPr marL="0" marR="0" lvl="0" indent="0">
              <a:lnSpc>
                <a:spcPct val="90000"/>
              </a:lnSpc>
              <a:buFont typeface="+mj-lt"/>
              <a:buNone/>
            </a:pPr>
            <a:r>
              <a:rPr lang="en-US" sz="4400" b="1" kern="100" dirty="0">
                <a:solidFill>
                  <a:srgbClr val="0000FF"/>
                </a:solidFill>
                <a:effectLst/>
                <a:ea typeface="Aptos" panose="020B0004020202020204" pitchFamily="34" charset="0"/>
                <a:cs typeface="Times New Roman" panose="02020603050405020304" pitchFamily="18" charset="0"/>
              </a:rPr>
              <a:t>IV. THE PROBLEM WITH PRIDE</a:t>
            </a:r>
            <a:endParaRPr lang="en-US" dirty="0"/>
          </a:p>
        </p:txBody>
      </p:sp>
      <p:sp>
        <p:nvSpPr>
          <p:cNvPr id="3" name="Content Placeholder 2">
            <a:extLst>
              <a:ext uri="{FF2B5EF4-FFF2-40B4-BE49-F238E27FC236}">
                <a16:creationId xmlns:a16="http://schemas.microsoft.com/office/drawing/2014/main" id="{59DB984E-24F5-BB69-4502-F1EE7B844097}"/>
              </a:ext>
            </a:extLst>
          </p:cNvPr>
          <p:cNvSpPr>
            <a:spLocks noGrp="1"/>
          </p:cNvSpPr>
          <p:nvPr>
            <p:ph idx="1"/>
          </p:nvPr>
        </p:nvSpPr>
        <p:spPr>
          <a:xfrm>
            <a:off x="157655" y="990601"/>
            <a:ext cx="8986345" cy="5909439"/>
          </a:xfrm>
        </p:spPr>
        <p:txBody>
          <a:bodyPr>
            <a:noAutofit/>
          </a:bodyPr>
          <a:lstStyle/>
          <a:p>
            <a:pPr marL="457200" indent="-457200">
              <a:buFont typeface="+mj-lt"/>
              <a:buAutoNum type="alphaUcPeriod" startAt="4"/>
            </a:pPr>
            <a:r>
              <a:rPr lang="en-US" kern="100" dirty="0">
                <a:ea typeface="Aptos" panose="020B0004020202020204" pitchFamily="34" charset="0"/>
                <a:cs typeface="Times New Roman" panose="02020603050405020304" pitchFamily="18" charset="0"/>
              </a:rPr>
              <a:t>HUMILITY IS BETTER - Proverbs 16:19 Better to be of a humble spirit with the lowly, Than to divide the spoil with the [proud].</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buFont typeface="+mj-lt"/>
              <a:buAutoNum type="alphaUcPeriod" startAt="4"/>
            </a:pPr>
            <a:r>
              <a:rPr lang="en-US" kern="100" dirty="0">
                <a:ea typeface="Aptos" panose="020B0004020202020204" pitchFamily="34" charset="0"/>
                <a:cs typeface="Times New Roman" panose="02020603050405020304" pitchFamily="18" charset="0"/>
              </a:rPr>
              <a:t>PATIENCE IS BETTER - Ecclesiastes 7:8 The end of a thing is better than its beginning; The patient in spirit is better than the [proud] in spirit,</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spcAft>
                <a:spcPts val="800"/>
              </a:spcAft>
              <a:buFont typeface="+mj-lt"/>
              <a:buAutoNum type="alphaUcPeriod" startAt="4"/>
            </a:pPr>
            <a:r>
              <a:rPr lang="en-US" kern="100" dirty="0">
                <a:ea typeface="Aptos" panose="020B0004020202020204" pitchFamily="34" charset="0"/>
                <a:cs typeface="Times New Roman" panose="02020603050405020304" pitchFamily="18" charset="0"/>
              </a:rPr>
              <a:t>THEY WILL BE BROUGHT LOW - Isaiah 2:12 For the day of the LORD of hosts Shall come upon everything [proud] and lofty, Upon everything lifted up; And it shall be brought low;</a:t>
            </a:r>
            <a:endParaRPr lang="en-US" dirty="0"/>
          </a:p>
        </p:txBody>
      </p:sp>
    </p:spTree>
    <p:extLst>
      <p:ext uri="{BB962C8B-B14F-4D97-AF65-F5344CB8AC3E}">
        <p14:creationId xmlns:p14="http://schemas.microsoft.com/office/powerpoint/2010/main" val="2210534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3B636-7086-9B72-6FE7-55A9C117D250}"/>
              </a:ext>
            </a:extLst>
          </p:cNvPr>
          <p:cNvSpPr>
            <a:spLocks noGrp="1"/>
          </p:cNvSpPr>
          <p:nvPr>
            <p:ph type="title"/>
          </p:nvPr>
        </p:nvSpPr>
        <p:spPr>
          <a:xfrm>
            <a:off x="0" y="1"/>
            <a:ext cx="9144000" cy="933450"/>
          </a:xfrm>
        </p:spPr>
        <p:txBody>
          <a:bodyPr>
            <a:normAutofit/>
          </a:bodyPr>
          <a:lstStyle/>
          <a:p>
            <a:pPr marL="0" marR="0" lvl="0" indent="0">
              <a:lnSpc>
                <a:spcPct val="90000"/>
              </a:lnSpc>
              <a:buFont typeface="+mj-lt"/>
              <a:buNone/>
            </a:pPr>
            <a:r>
              <a:rPr lang="en-US" sz="4400" b="1" kern="100" dirty="0">
                <a:solidFill>
                  <a:srgbClr val="0000FF"/>
                </a:solidFill>
                <a:effectLst/>
                <a:ea typeface="Aptos" panose="020B0004020202020204" pitchFamily="34" charset="0"/>
                <a:cs typeface="Times New Roman" panose="02020603050405020304" pitchFamily="18" charset="0"/>
              </a:rPr>
              <a:t>V. THE PENALTY OF THE PROUD</a:t>
            </a:r>
            <a:endParaRPr lang="en-US" sz="48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D2C3361-87B0-681D-059C-784889E0F575}"/>
              </a:ext>
            </a:extLst>
          </p:cNvPr>
          <p:cNvSpPr>
            <a:spLocks noGrp="1"/>
          </p:cNvSpPr>
          <p:nvPr>
            <p:ph idx="1"/>
          </p:nvPr>
        </p:nvSpPr>
        <p:spPr>
          <a:xfrm>
            <a:off x="157655" y="933451"/>
            <a:ext cx="8986345" cy="5966589"/>
          </a:xfrm>
        </p:spPr>
        <p:txBody>
          <a:bodyPr>
            <a:noAutofit/>
          </a:bodyPr>
          <a:lstStyle/>
          <a:p>
            <a:pPr marL="457200" indent="-457200">
              <a:lnSpc>
                <a:spcPct val="85000"/>
              </a:lnSpc>
              <a:buFont typeface="+mj-lt"/>
              <a:buAutoNum type="alphaUcPeriod"/>
            </a:pPr>
            <a:r>
              <a:rPr lang="en-US" sz="2800" kern="100" dirty="0">
                <a:ea typeface="Aptos" panose="020B0004020202020204" pitchFamily="34" charset="0"/>
                <a:cs typeface="Times New Roman" panose="02020603050405020304" pitchFamily="18" charset="0"/>
              </a:rPr>
              <a:t>IT IS A SIN </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85000"/>
              </a:lnSpc>
              <a:buFont typeface="+mj-lt"/>
              <a:buAutoNum type="arabicPeriod"/>
            </a:pPr>
            <a:r>
              <a:rPr lang="en-US" sz="2800" kern="100" dirty="0">
                <a:ea typeface="Aptos" panose="020B0004020202020204" pitchFamily="34" charset="0"/>
                <a:cs typeface="Times New Roman" panose="02020603050405020304" pitchFamily="18" charset="0"/>
              </a:rPr>
              <a:t>Proverbs 21:4 A haughty look, a [proud] heart, And the plowing of the wicked are sin.</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85000"/>
              </a:lnSpc>
              <a:buFont typeface="+mj-lt"/>
              <a:buAutoNum type="arabicPeriod"/>
            </a:pPr>
            <a:r>
              <a:rPr lang="en-US" sz="2800" kern="100" dirty="0">
                <a:ea typeface="Aptos" panose="020B0004020202020204" pitchFamily="34" charset="0"/>
                <a:cs typeface="Times New Roman" panose="02020603050405020304" pitchFamily="18" charset="0"/>
              </a:rPr>
              <a:t>Psalm 59:12  For the sin of their mouth and the words of their lips, Let them even be taken in their pride, And for the cursing and lying which they speak.</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85000"/>
              </a:lnSpc>
              <a:buFont typeface="+mj-lt"/>
              <a:buAutoNum type="alphaUcPeriod"/>
            </a:pPr>
            <a:r>
              <a:rPr lang="en-US" sz="2800" kern="100" dirty="0">
                <a:ea typeface="Aptos" panose="020B0004020202020204" pitchFamily="34" charset="0"/>
                <a:cs typeface="Times New Roman" panose="02020603050405020304" pitchFamily="18" charset="0"/>
              </a:rPr>
              <a:t>THEY WILL BE BURNED UP - Malachi 4:1 For behold, the day is coming, Burning like an oven, And all the [proud], yes, all who do wickedly will be stubble. And the day which is coming shall burn them up, Says the LORD of hosts, "That will leave them neither root nor branch.”</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85000"/>
              </a:lnSpc>
              <a:buFont typeface="+mj-lt"/>
              <a:buAutoNum type="alphaUcPeriod"/>
            </a:pPr>
            <a:r>
              <a:rPr lang="en-US" sz="2800" kern="100" dirty="0">
                <a:ea typeface="Aptos" panose="020B0004020202020204" pitchFamily="34" charset="0"/>
                <a:cs typeface="Times New Roman" panose="02020603050405020304" pitchFamily="18" charset="0"/>
              </a:rPr>
              <a:t>THEY WILL BE SCATTERED - Luke 1:51 He has shown strength with His arm; He has scattered the [proud] in the imagination of their hearts.</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00103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C165D-FF04-D51C-458D-91A916AB11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19317C-E906-B01D-461C-50ED557F6885}"/>
              </a:ext>
            </a:extLst>
          </p:cNvPr>
          <p:cNvSpPr>
            <a:spLocks noGrp="1"/>
          </p:cNvSpPr>
          <p:nvPr>
            <p:ph type="title"/>
          </p:nvPr>
        </p:nvSpPr>
        <p:spPr>
          <a:xfrm>
            <a:off x="0" y="1"/>
            <a:ext cx="9144000" cy="933450"/>
          </a:xfrm>
        </p:spPr>
        <p:txBody>
          <a:bodyPr>
            <a:normAutofit/>
          </a:bodyPr>
          <a:lstStyle/>
          <a:p>
            <a:pPr marL="0" marR="0" lvl="0" indent="0">
              <a:lnSpc>
                <a:spcPct val="90000"/>
              </a:lnSpc>
              <a:buFont typeface="+mj-lt"/>
              <a:buNone/>
            </a:pPr>
            <a:r>
              <a:rPr lang="en-US" sz="4400" b="1" kern="100" dirty="0">
                <a:solidFill>
                  <a:srgbClr val="0000FF"/>
                </a:solidFill>
                <a:effectLst/>
                <a:ea typeface="Aptos" panose="020B0004020202020204" pitchFamily="34" charset="0"/>
                <a:cs typeface="Times New Roman" panose="02020603050405020304" pitchFamily="18" charset="0"/>
              </a:rPr>
              <a:t>V. THE PENALTY OF THE PROUD</a:t>
            </a:r>
            <a:endParaRPr lang="en-US" sz="48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49DB43D-660A-101F-7BAF-9C362740CFAB}"/>
              </a:ext>
            </a:extLst>
          </p:cNvPr>
          <p:cNvSpPr>
            <a:spLocks noGrp="1"/>
          </p:cNvSpPr>
          <p:nvPr>
            <p:ph idx="1"/>
          </p:nvPr>
        </p:nvSpPr>
        <p:spPr>
          <a:xfrm>
            <a:off x="157655" y="933451"/>
            <a:ext cx="8986345" cy="5966589"/>
          </a:xfrm>
        </p:spPr>
        <p:txBody>
          <a:bodyPr>
            <a:noAutofit/>
          </a:bodyPr>
          <a:lstStyle/>
          <a:p>
            <a:pPr marL="457200" indent="-457200">
              <a:lnSpc>
                <a:spcPct val="80000"/>
              </a:lnSpc>
              <a:buFont typeface="+mj-lt"/>
              <a:buAutoNum type="alphaUcPeriod" startAt="4"/>
            </a:pPr>
            <a:r>
              <a:rPr lang="en-US" kern="100" dirty="0">
                <a:ea typeface="Aptos" panose="020B0004020202020204" pitchFamily="34" charset="0"/>
                <a:cs typeface="Times New Roman" panose="02020603050405020304" pitchFamily="18" charset="0"/>
              </a:rPr>
              <a:t>THE RIGHTEOUS TURN FROM THEM - 2 Timothy 3:2-5 For men will be lovers of themselves, lovers of money, boasters, [proud], blasphemers, disobedient to parents, unthankful , unholy, unloving, unforgiving, slanderers, without self— control, brutal, despisers of good, traitors, headstrong, haughty, lovers of pleasure rather than lovers of God, having a form of godliness but denying its power. And from such people turn away.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80000"/>
              </a:lnSpc>
              <a:spcAft>
                <a:spcPts val="800"/>
              </a:spcAft>
              <a:buFont typeface="+mj-lt"/>
              <a:buAutoNum type="alphaUcPeriod" startAt="4"/>
            </a:pPr>
            <a:r>
              <a:rPr lang="en-US" kern="100" dirty="0">
                <a:ea typeface="Aptos" panose="020B0004020202020204" pitchFamily="34" charset="0"/>
                <a:cs typeface="Times New Roman" panose="02020603050405020304" pitchFamily="18" charset="0"/>
              </a:rPr>
              <a:t>THEY WILL BE PUNISHED - Proverbs 16:5 Everyone [proud] in heart is an abomination to the LORD; Though they join forces, none will go unpunished,</a:t>
            </a:r>
            <a:endParaRPr lang="en-US" dirty="0"/>
          </a:p>
        </p:txBody>
      </p:sp>
    </p:spTree>
    <p:extLst>
      <p:ext uri="{BB962C8B-B14F-4D97-AF65-F5344CB8AC3E}">
        <p14:creationId xmlns:p14="http://schemas.microsoft.com/office/powerpoint/2010/main" val="109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D905E-153B-AD2A-9F7B-8FF8F184DDAB}"/>
              </a:ext>
            </a:extLst>
          </p:cNvPr>
          <p:cNvSpPr>
            <a:spLocks noGrp="1"/>
          </p:cNvSpPr>
          <p:nvPr>
            <p:ph type="title"/>
          </p:nvPr>
        </p:nvSpPr>
        <p:spPr/>
        <p:txBody>
          <a:bodyPr>
            <a:normAutofit/>
          </a:bodyPr>
          <a:lstStyle/>
          <a:p>
            <a:pPr marL="0" marR="0">
              <a:lnSpc>
                <a:spcPct val="90000"/>
              </a:lnSpc>
              <a:spcAft>
                <a:spcPts val="800"/>
              </a:spcAft>
              <a:buNone/>
            </a:pPr>
            <a:r>
              <a:rPr lang="en-US" sz="4400" b="1" kern="100" dirty="0">
                <a:solidFill>
                  <a:srgbClr val="0000FF"/>
                </a:solidFill>
                <a:effectLst/>
                <a:ea typeface="Aptos" panose="020B0004020202020204" pitchFamily="34" charset="0"/>
                <a:cs typeface="Times New Roman" panose="02020603050405020304" pitchFamily="18" charset="0"/>
              </a:rPr>
              <a:t>ARE YOU GUILTY OF PRIDE?</a:t>
            </a:r>
            <a:endParaRPr lang="en-US" sz="48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465A659-5AED-8ECC-3B8C-562F1097EBD1}"/>
              </a:ext>
            </a:extLst>
          </p:cNvPr>
          <p:cNvSpPr>
            <a:spLocks noGrp="1"/>
          </p:cNvSpPr>
          <p:nvPr>
            <p:ph idx="1"/>
          </p:nvPr>
        </p:nvSpPr>
        <p:spPr/>
        <p:txBody>
          <a:bodyPr/>
          <a:lstStyle/>
          <a:p>
            <a:pPr marL="45720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Do you consider yourself above others?</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Do you presume to know more than God?</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Do you see the problem with pride?</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100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One of the problems with pride is that no one recognizes it in their own life.</a:t>
            </a:r>
            <a:endParaRPr lang="en-US" dirty="0"/>
          </a:p>
          <a:p>
            <a:endParaRPr lang="en-US" dirty="0"/>
          </a:p>
        </p:txBody>
      </p:sp>
    </p:spTree>
    <p:extLst>
      <p:ext uri="{BB962C8B-B14F-4D97-AF65-F5344CB8AC3E}">
        <p14:creationId xmlns:p14="http://schemas.microsoft.com/office/powerpoint/2010/main" val="332867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4A352AF-9A5D-0FA2-3346-AC7334A1B2E9}"/>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163116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able, indoor, sitting, woman&#10;&#10;Description automatically generated">
            <a:extLst>
              <a:ext uri="{FF2B5EF4-FFF2-40B4-BE49-F238E27FC236}">
                <a16:creationId xmlns:a16="http://schemas.microsoft.com/office/drawing/2014/main" id="{48179BA2-A667-4B4D-8F60-84C3156F1FB1}"/>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0" y="0"/>
            <a:ext cx="9144000" cy="6858000"/>
          </a:xfrm>
          <a:prstGeom prst="rect">
            <a:avLst/>
          </a:prstGeom>
        </p:spPr>
      </p:pic>
      <p:sp>
        <p:nvSpPr>
          <p:cNvPr id="3" name="Title 1">
            <a:extLst>
              <a:ext uri="{FF2B5EF4-FFF2-40B4-BE49-F238E27FC236}">
                <a16:creationId xmlns:a16="http://schemas.microsoft.com/office/drawing/2014/main" id="{509D91C0-5C01-4485-9A77-3D75FEF307B5}"/>
              </a:ext>
            </a:extLst>
          </p:cNvPr>
          <p:cNvSpPr txBox="1">
            <a:spLocks/>
          </p:cNvSpPr>
          <p:nvPr/>
        </p:nvSpPr>
        <p:spPr>
          <a:xfrm>
            <a:off x="555077" y="5162309"/>
            <a:ext cx="7886700" cy="10373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IN REMEMBRANCE OF JESUS</a:t>
            </a:r>
          </a:p>
        </p:txBody>
      </p:sp>
    </p:spTree>
    <p:extLst>
      <p:ext uri="{BB962C8B-B14F-4D97-AF65-F5344CB8AC3E}">
        <p14:creationId xmlns:p14="http://schemas.microsoft.com/office/powerpoint/2010/main" val="4920152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brass, indoor, table&#10;&#10;Description automatically generated">
            <a:extLst>
              <a:ext uri="{FF2B5EF4-FFF2-40B4-BE49-F238E27FC236}">
                <a16:creationId xmlns:a16="http://schemas.microsoft.com/office/drawing/2014/main" id="{6DDCA11F-F4A4-400D-B832-3975866BE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820" y="0"/>
            <a:ext cx="10335639" cy="6858000"/>
          </a:xfrm>
          <a:prstGeom prst="rect">
            <a:avLst/>
          </a:prstGeom>
        </p:spPr>
      </p:pic>
      <p:sp>
        <p:nvSpPr>
          <p:cNvPr id="2" name="Title 1">
            <a:extLst>
              <a:ext uri="{FF2B5EF4-FFF2-40B4-BE49-F238E27FC236}">
                <a16:creationId xmlns:a16="http://schemas.microsoft.com/office/drawing/2014/main" id="{C52202E1-4287-490E-9230-CF78EE794C68}"/>
              </a:ext>
            </a:extLst>
          </p:cNvPr>
          <p:cNvSpPr>
            <a:spLocks noGrp="1"/>
          </p:cNvSpPr>
          <p:nvPr>
            <p:ph type="title"/>
          </p:nvPr>
        </p:nvSpPr>
        <p:spPr>
          <a:xfrm>
            <a:off x="0" y="0"/>
            <a:ext cx="9144000" cy="1175657"/>
          </a:xfrm>
          <a:solidFill>
            <a:schemeClr val="tx1">
              <a:alpha val="24000"/>
            </a:schemeClr>
          </a:solidFill>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CONTRIBUTION</a:t>
            </a:r>
          </a:p>
        </p:txBody>
      </p:sp>
    </p:spTree>
    <p:extLst>
      <p:ext uri="{BB962C8B-B14F-4D97-AF65-F5344CB8AC3E}">
        <p14:creationId xmlns:p14="http://schemas.microsoft.com/office/powerpoint/2010/main" val="25190040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3AC3A44F-8E14-F465-4874-CFC9FEC03F57}"/>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60409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alpha val="89804"/>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C05058-F7D2-5823-2C2C-AAFDC2D5D996}"/>
              </a:ext>
            </a:extLst>
          </p:cNvPr>
          <p:cNvSpPr txBox="1"/>
          <p:nvPr/>
        </p:nvSpPr>
        <p:spPr>
          <a:xfrm>
            <a:off x="0" y="5974547"/>
            <a:ext cx="9141124" cy="830997"/>
          </a:xfrm>
          <a:prstGeom prst="rect">
            <a:avLst/>
          </a:prstGeom>
          <a:noFill/>
        </p:spPr>
        <p:txBody>
          <a:bodyPr wrap="square" rtlCol="0">
            <a:spAutoFit/>
          </a:bodyPr>
          <a:lstStyle/>
          <a:p>
            <a:pPr algn="ctr"/>
            <a:r>
              <a:rPr lang="en-US" sz="4800" b="1" dirty="0">
                <a:solidFill>
                  <a:schemeClr val="bg1"/>
                </a:solidFill>
                <a:latin typeface="Arial" panose="020B0604020202020204" pitchFamily="34" charset="0"/>
                <a:cs typeface="Arial" panose="020B0604020202020204" pitchFamily="34" charset="0"/>
              </a:rPr>
              <a:t> </a:t>
            </a:r>
            <a:r>
              <a:rPr lang="en-US" sz="4800" b="1" dirty="0">
                <a:latin typeface="Arial" panose="020B0604020202020204" pitchFamily="34" charset="0"/>
                <a:cs typeface="Arial" panose="020B0604020202020204" pitchFamily="34" charset="0"/>
              </a:rPr>
              <a:t>HAVE A HUMBLE WEEK  </a:t>
            </a:r>
          </a:p>
        </p:txBody>
      </p:sp>
      <p:sp>
        <p:nvSpPr>
          <p:cNvPr id="6" name="TextBox 5">
            <a:extLst>
              <a:ext uri="{FF2B5EF4-FFF2-40B4-BE49-F238E27FC236}">
                <a16:creationId xmlns:a16="http://schemas.microsoft.com/office/drawing/2014/main" id="{5EEC851A-DE6D-2308-3FCA-7A62D1F92D7B}"/>
              </a:ext>
            </a:extLst>
          </p:cNvPr>
          <p:cNvSpPr txBox="1"/>
          <p:nvPr/>
        </p:nvSpPr>
        <p:spPr>
          <a:xfrm>
            <a:off x="594360" y="1012953"/>
            <a:ext cx="7955280" cy="3939540"/>
          </a:xfrm>
          <a:prstGeom prst="rect">
            <a:avLst/>
          </a:prstGeom>
          <a:noFill/>
        </p:spPr>
        <p:txBody>
          <a:bodyPr wrap="square" rtlCol="0">
            <a:spAutoFit/>
          </a:bodyPr>
          <a:lstStyle/>
          <a:p>
            <a:pPr algn="ctr"/>
            <a:r>
              <a:rPr lang="en-US" sz="25000" dirty="0"/>
              <a:t>PRIDE</a:t>
            </a:r>
          </a:p>
        </p:txBody>
      </p:sp>
      <p:sp>
        <p:nvSpPr>
          <p:cNvPr id="7" name="TextBox 6">
            <a:extLst>
              <a:ext uri="{FF2B5EF4-FFF2-40B4-BE49-F238E27FC236}">
                <a16:creationId xmlns:a16="http://schemas.microsoft.com/office/drawing/2014/main" id="{FA24ACCE-67A5-4B8C-330B-DB40EDCAB609}"/>
              </a:ext>
            </a:extLst>
          </p:cNvPr>
          <p:cNvSpPr txBox="1"/>
          <p:nvPr/>
        </p:nvSpPr>
        <p:spPr>
          <a:xfrm>
            <a:off x="2382982" y="-248846"/>
            <a:ext cx="4211782" cy="6247864"/>
          </a:xfrm>
          <a:prstGeom prst="rect">
            <a:avLst/>
          </a:prstGeom>
          <a:noFill/>
        </p:spPr>
        <p:txBody>
          <a:bodyPr wrap="square" rtlCol="0">
            <a:spAutoFit/>
          </a:bodyPr>
          <a:lstStyle/>
          <a:p>
            <a:pPr algn="ctr"/>
            <a:r>
              <a:rPr lang="en-US" sz="40000" dirty="0">
                <a:solidFill>
                  <a:srgbClr val="FF0000"/>
                </a:solidFill>
                <a:latin typeface="Arial" panose="020B0604020202020204" pitchFamily="34" charset="0"/>
                <a:cs typeface="Arial" panose="020B0604020202020204" pitchFamily="34" charset="0"/>
              </a:rPr>
              <a:t>X</a:t>
            </a:r>
          </a:p>
        </p:txBody>
      </p:sp>
    </p:spTree>
    <p:extLst>
      <p:ext uri="{BB962C8B-B14F-4D97-AF65-F5344CB8AC3E}">
        <p14:creationId xmlns:p14="http://schemas.microsoft.com/office/powerpoint/2010/main" val="10767132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0F85D239-1AA2-4A61-A26A-155CD289143E}" vid="{1F5DF8C1-90B5-4122-8C2B-1A05E6D43FCD}"/>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49332</TotalTime>
  <Words>1639</Words>
  <Application>Microsoft Office PowerPoint</Application>
  <PresentationFormat>On-screen Show (4:3)</PresentationFormat>
  <Paragraphs>73</Paragraphs>
  <Slides>24</Slides>
  <Notes>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24</vt:i4>
      </vt:variant>
    </vt:vector>
  </HeadingPairs>
  <TitlesOfParts>
    <vt:vector size="33" baseType="lpstr">
      <vt:lpstr>Aptos</vt:lpstr>
      <vt:lpstr>Arial</vt:lpstr>
      <vt:lpstr>Arial Black</vt:lpstr>
      <vt:lpstr>Bazooka</vt:lpstr>
      <vt:lpstr>Calibri</vt:lpstr>
      <vt:lpstr>Calibri Light</vt:lpstr>
      <vt:lpstr>Office Theme</vt:lpstr>
      <vt:lpstr>1_Office Theme</vt:lpstr>
      <vt:lpstr>2_Office Theme</vt:lpstr>
      <vt:lpstr>PowerPoint Presentation</vt:lpstr>
      <vt:lpstr>PowerPoint Presentation</vt:lpstr>
      <vt:lpstr>LET US PRAY</vt:lpstr>
      <vt:lpstr>SINGING</vt:lpstr>
      <vt:lpstr>Malachi 4:1–6  “For behold, the day is coming, Burning like an oven, And all the proud, yes, all who do wickedly will be stubble. And the day which is coming shall burn them up,” Says the LORD of hosts, “That will leave them neither root nor branch. 2 But to you who fear My name The Sun of Righteousness shall arise With healing in His wings; And you shall go out And grow fat like stall-fed calves. 3 You shall trample the wicked, For they shall be ashes under the soles of your feet On the day that I do this,” Says the LORD of hosts. 4 “Remember the Law of Moses, My servant, Which I commanded him in Horeb for all Israel, With the statutes and judgments. 5 Behold, I will send you Elijah the prophet Before the coming of the great and dreadful day of the LORD. 6 And he will turn The hearts of the fathers to the children, And the hearts of the children to their fathers, Lest I come and strike the earth with a curse.”</vt:lpstr>
      <vt:lpstr>LET US PRAY</vt:lpstr>
      <vt:lpstr>PRAYER</vt:lpstr>
      <vt:lpstr>PRIDE</vt:lpstr>
      <vt:lpstr>GOD IS OPPOSED TO THE PROUD</vt:lpstr>
      <vt:lpstr>GOD IS OPPOSED TO THE PROUD</vt:lpstr>
      <vt:lpstr>II. THE FRUIT OF PRIDE</vt:lpstr>
      <vt:lpstr>III. THE SOURCE OF PRIDE</vt:lpstr>
      <vt:lpstr>IV. THE PROBLEM WITH PRIDE</vt:lpstr>
      <vt:lpstr>IV. THE PROBLEM WITH PRIDE</vt:lpstr>
      <vt:lpstr>IV. THE PROBLEM WITH PRIDE</vt:lpstr>
      <vt:lpstr>IV. THE PROBLEM WITH PRIDE</vt:lpstr>
      <vt:lpstr>V. THE PENALTY OF THE PROUD</vt:lpstr>
      <vt:lpstr>V. THE PENALTY OF THE PROUD</vt:lpstr>
      <vt:lpstr>ARE YOU GUILTY OF PRIDE?</vt:lpstr>
      <vt:lpstr>SINGING</vt:lpstr>
      <vt:lpstr>PowerPoint Presentation</vt:lpstr>
      <vt:lpstr>CONTRIBUTION</vt:lpstr>
      <vt:lpstr>SINGING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Pasley</dc:creator>
  <cp:lastModifiedBy>Larry Pasley</cp:lastModifiedBy>
  <cp:revision>5</cp:revision>
  <dcterms:created xsi:type="dcterms:W3CDTF">2021-03-29T21:09:31Z</dcterms:created>
  <dcterms:modified xsi:type="dcterms:W3CDTF">2026-10-13T16:04:02Z</dcterms:modified>
</cp:coreProperties>
</file>