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  <p:sldMasterId id="2147483673" r:id="rId2"/>
  </p:sldMasterIdLst>
  <p:notesMasterIdLst>
    <p:notesMasterId r:id="rId28"/>
  </p:notesMasterIdLst>
  <p:sldIdLst>
    <p:sldId id="425" r:id="rId3"/>
    <p:sldId id="283" r:id="rId4"/>
    <p:sldId id="493" r:id="rId5"/>
    <p:sldId id="376" r:id="rId6"/>
    <p:sldId id="291" r:id="rId7"/>
    <p:sldId id="434" r:id="rId8"/>
    <p:sldId id="508" r:id="rId9"/>
    <p:sldId id="531" r:id="rId10"/>
    <p:sldId id="542" r:id="rId11"/>
    <p:sldId id="523" r:id="rId12"/>
    <p:sldId id="532" r:id="rId13"/>
    <p:sldId id="541" r:id="rId14"/>
    <p:sldId id="543" r:id="rId15"/>
    <p:sldId id="540" r:id="rId16"/>
    <p:sldId id="539" r:id="rId17"/>
    <p:sldId id="538" r:id="rId18"/>
    <p:sldId id="537" r:id="rId19"/>
    <p:sldId id="536" r:id="rId20"/>
    <p:sldId id="535" r:id="rId21"/>
    <p:sldId id="534" r:id="rId22"/>
    <p:sldId id="544" r:id="rId23"/>
    <p:sldId id="533" r:id="rId24"/>
    <p:sldId id="290" r:id="rId25"/>
    <p:sldId id="507" r:id="rId26"/>
    <p:sldId id="485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520C"/>
    <a:srgbClr val="FFCC99"/>
    <a:srgbClr val="232323"/>
    <a:srgbClr val="2C2C2C"/>
    <a:srgbClr val="100000"/>
    <a:srgbClr val="31007A"/>
    <a:srgbClr val="360000"/>
    <a:srgbClr val="070000"/>
    <a:srgbClr val="0000CC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3B93F9-B73F-4995-8219-5095AD116F08}" v="1745" dt="2026-10-16T22:02:27.5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86410" autoAdjust="0"/>
  </p:normalViewPr>
  <p:slideViewPr>
    <p:cSldViewPr snapToGrid="0">
      <p:cViewPr varScale="1">
        <p:scale>
          <a:sx n="75" d="100"/>
          <a:sy n="75" d="100"/>
        </p:scale>
        <p:origin x="1272" y="78"/>
      </p:cViewPr>
      <p:guideLst/>
    </p:cSldViewPr>
  </p:slideViewPr>
  <p:outlineViewPr>
    <p:cViewPr>
      <p:scale>
        <a:sx n="33" d="100"/>
        <a:sy n="33" d="100"/>
      </p:scale>
      <p:origin x="0" y="-190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984E85-DAE7-473F-B013-D76DDA0798DC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0FFAB-2CAE-4E7B-B1BF-7E4BD00F76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1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80A30491-E474-44C0-AFC9-A27A5448F5D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8F8F5A7F-B821-40D9-97F6-9B75BE34E0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BB1EA055-5EFC-4F75-8213-ECDA94C877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65256F-3AF7-42B0-A79F-99AC9B3437E1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249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0FFAB-2CAE-4E7B-B1BF-7E4BD00F76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855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90FFAB-2CAE-4E7B-B1BF-7E4BD00F76D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794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>
            <a:lvl1pPr algn="ctr">
              <a:defRPr b="1" i="0" baseline="0"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337" y="1123720"/>
            <a:ext cx="8923663" cy="5734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 i="0" baseline="0">
                <a:latin typeface="Arial" panose="020B0604020202020204" pitchFamily="34" charset="0"/>
              </a:defRPr>
            </a:lvl1pPr>
            <a:lvl2pPr>
              <a:defRPr sz="3200" b="1" i="0" baseline="0">
                <a:latin typeface="Arial" panose="020B0604020202020204" pitchFamily="34" charset="0"/>
              </a:defRPr>
            </a:lvl2pPr>
            <a:lvl3pPr>
              <a:defRPr sz="3200" b="1" i="0" baseline="0">
                <a:latin typeface="Arial" panose="020B0604020202020204" pitchFamily="34" charset="0"/>
              </a:defRPr>
            </a:lvl3pPr>
            <a:lvl4pPr>
              <a:defRPr sz="3200" b="1" i="0" baseline="0">
                <a:latin typeface="Arial" panose="020B0604020202020204" pitchFamily="34" charset="0"/>
              </a:defRPr>
            </a:lvl4pPr>
            <a:lvl5pPr>
              <a:defRPr sz="3200" b="1" i="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012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>
            <a:lvl1pPr algn="ctr">
              <a:defRPr b="1" i="0" baseline="0"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337" y="1123720"/>
            <a:ext cx="8923663" cy="57342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1" i="0" baseline="0">
                <a:latin typeface="Arial" panose="020B0604020202020204" pitchFamily="34" charset="0"/>
              </a:defRPr>
            </a:lvl1pPr>
            <a:lvl2pPr>
              <a:defRPr sz="3200" b="1" i="0" baseline="0">
                <a:latin typeface="Arial" panose="020B0604020202020204" pitchFamily="34" charset="0"/>
              </a:defRPr>
            </a:lvl2pPr>
            <a:lvl3pPr>
              <a:defRPr sz="3200" b="1" i="0" baseline="0">
                <a:latin typeface="Arial" panose="020B0604020202020204" pitchFamily="34" charset="0"/>
              </a:defRPr>
            </a:lvl3pPr>
            <a:lvl4pPr>
              <a:defRPr sz="3200" b="1" i="0" baseline="0">
                <a:latin typeface="Arial" panose="020B0604020202020204" pitchFamily="34" charset="0"/>
              </a:defRPr>
            </a:lvl4pPr>
            <a:lvl5pPr>
              <a:defRPr sz="3200" b="1" i="0"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8557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F128-732F-4F50-9BB8-1FC606CCD1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CF97A22-9AE2-4284-A218-9A8465B9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78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F128-732F-4F50-9BB8-1FC606CCD1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CF97A22-9AE2-4284-A218-9A8465B9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93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F128-732F-4F50-9BB8-1FC606CCD1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CF97A22-9AE2-4284-A218-9A8465B9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233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F128-732F-4F50-9BB8-1FC606CCD1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CF97A22-9AE2-4284-A218-9A8465B9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740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F128-732F-4F50-9BB8-1FC606CCD1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CF97A22-9AE2-4284-A218-9A8465B9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47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F128-732F-4F50-9BB8-1FC606CCD1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CF97A22-9AE2-4284-A218-9A8465B9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8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1354" y="1145754"/>
            <a:ext cx="8912646" cy="571224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F128-732F-4F50-9BB8-1FC606CCD1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CF97A22-9AE2-4284-A218-9A8465B9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12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E96F128-732F-4F50-9BB8-1FC606CCD1E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CF97A22-9AE2-4284-A218-9A8465B981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53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7A87D-6A80-4A43-B337-C59233659E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10/20/2026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024ED8-BA85-424A-B34E-254D9CCD01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327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7A87D-6A80-4A43-B337-C59233659E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10/20/2026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024ED8-BA85-424A-B34E-254D9CCD01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2460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27A87D-6A80-4A43-B337-C59233659EAF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10/20/2026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024ED8-BA85-424A-B34E-254D9CCD01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0209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520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b="1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b="1" i="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7A87D-6A80-4A43-B337-C59233659EAF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24ED8-BA85-424A-B34E-254D9CCD0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8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_Prodigal_(Josiah_Queen_album)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publicdomainpictures.net/en/view-image.php?image=154257&amp;picture=home-sweet-ho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Box 5">
            <a:extLst>
              <a:ext uri="{FF2B5EF4-FFF2-40B4-BE49-F238E27FC236}">
                <a16:creationId xmlns:a16="http://schemas.microsoft.com/office/drawing/2014/main" id="{F1144962-7E55-4138-B559-0999E85A8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7" y="6137246"/>
            <a:ext cx="9144000" cy="707886"/>
          </a:xfrm>
          <a:prstGeom prst="rect">
            <a:avLst/>
          </a:prstGeom>
          <a:solidFill>
            <a:schemeClr val="tx1">
              <a:alpha val="39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100" cap="none" spc="50" normalizeH="0" baseline="0" noProof="0">
                <a:ln w="9525" cmpd="sng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Bazooka" pitchFamily="2" charset="0"/>
                <a:ea typeface="+mn-ea"/>
                <a:cs typeface="+mn-cs"/>
              </a:rPr>
              <a:t>PLEASE TURN OFF CELLPHONES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E83C1B-51F2-4C54-BFE8-59DACB5F4871}"/>
              </a:ext>
            </a:extLst>
          </p:cNvPr>
          <p:cNvSpPr/>
          <p:nvPr/>
        </p:nvSpPr>
        <p:spPr>
          <a:xfrm>
            <a:off x="0" y="12868"/>
            <a:ext cx="9135373" cy="1323439"/>
          </a:xfrm>
          <a:prstGeom prst="rect">
            <a:avLst/>
          </a:prstGeom>
          <a:solidFill>
            <a:schemeClr val="tx1">
              <a:alpha val="42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100" cap="none" spc="50" normalizeH="0" baseline="0" noProof="0">
                <a:ln w="9525" cmpd="sng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Bazooka" pitchFamily="2" charset="0"/>
                <a:ea typeface="+mn-ea"/>
                <a:cs typeface="+mn-cs"/>
              </a:rPr>
              <a:t>WELCOME TO THE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100" cap="none" spc="50" normalizeH="0" baseline="0" noProof="0">
                <a:ln w="9525" cmpd="sng">
                  <a:solidFill>
                    <a:schemeClr val="bg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rgbClr val="4472C4">
                      <a:alpha val="40000"/>
                    </a:srgbClr>
                  </a:glow>
                </a:effectLst>
                <a:uLnTx/>
                <a:uFillTx/>
                <a:latin typeface="Bazooka" pitchFamily="2" charset="0"/>
                <a:ea typeface="+mn-ea"/>
                <a:cs typeface="+mn-cs"/>
              </a:rPr>
              <a:t>JACKSON STREET CHURCH OF CHRIST</a:t>
            </a:r>
            <a:endParaRPr kumimoji="0" lang="en-US" sz="4000" b="1" i="0" u="none" strike="noStrike" kern="1200" cap="none" spc="50" normalizeH="0" baseline="0" noProof="0">
              <a:ln w="9525" cmpd="sng">
                <a:solidFill>
                  <a:schemeClr val="bg1"/>
                </a:solidFill>
                <a:prstDash val="solid"/>
              </a:ln>
              <a:solidFill>
                <a:srgbClr val="FFFF00"/>
              </a:solidFill>
              <a:effectLst>
                <a:glow rad="38100">
                  <a:srgbClr val="4472C4">
                    <a:alpha val="40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3CEAF-0CF6-FB77-A041-FE009D46E6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565" b="27677"/>
          <a:stretch>
            <a:fillRect/>
          </a:stretch>
        </p:blipFill>
        <p:spPr>
          <a:xfrm>
            <a:off x="1342010" y="1336307"/>
            <a:ext cx="6404511" cy="4800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1468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667D9DE-9D87-427B-B0ED-89F09CFC5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6" y="1776846"/>
            <a:ext cx="8665476" cy="346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36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A1D5D-69EC-3FB7-6245-BBF0A4C1B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tage, light, sky&#10;&#10;Description automatically generated">
            <a:extLst>
              <a:ext uri="{FF2B5EF4-FFF2-40B4-BE49-F238E27FC236}">
                <a16:creationId xmlns:a16="http://schemas.microsoft.com/office/drawing/2014/main" id="{001C5790-7E76-65B5-B550-C7FFDE6BE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822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B2B975-B13F-44EA-AC1A-99B2C5CAA1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172"/>
            <a:ext cx="9144000" cy="6393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1DBD18-6094-44C9-98DA-566B089D0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35" y="3972578"/>
            <a:ext cx="879913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SINGING</a:t>
            </a:r>
          </a:p>
        </p:txBody>
      </p:sp>
    </p:spTree>
    <p:extLst>
      <p:ext uri="{BB962C8B-B14F-4D97-AF65-F5344CB8AC3E}">
        <p14:creationId xmlns:p14="http://schemas.microsoft.com/office/powerpoint/2010/main" val="3552900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able, indoor, sitting, woman&#10;&#10;Description automatically generated">
            <a:extLst>
              <a:ext uri="{FF2B5EF4-FFF2-40B4-BE49-F238E27FC236}">
                <a16:creationId xmlns:a16="http://schemas.microsoft.com/office/drawing/2014/main" id="{48179BA2-A667-4B4D-8F60-84C3156F1F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09D91C0-5C01-4485-9A77-3D75FEF307B5}"/>
              </a:ext>
            </a:extLst>
          </p:cNvPr>
          <p:cNvSpPr txBox="1">
            <a:spLocks/>
          </p:cNvSpPr>
          <p:nvPr/>
        </p:nvSpPr>
        <p:spPr>
          <a:xfrm>
            <a:off x="555077" y="5162309"/>
            <a:ext cx="7886700" cy="10373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 REMEMBRANCE OF JESUS</a:t>
            </a:r>
          </a:p>
        </p:txBody>
      </p:sp>
    </p:spTree>
    <p:extLst>
      <p:ext uri="{BB962C8B-B14F-4D97-AF65-F5344CB8AC3E}">
        <p14:creationId xmlns:p14="http://schemas.microsoft.com/office/powerpoint/2010/main" val="1505018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brass, indoor, table&#10;&#10;Description automatically generated">
            <a:extLst>
              <a:ext uri="{FF2B5EF4-FFF2-40B4-BE49-F238E27FC236}">
                <a16:creationId xmlns:a16="http://schemas.microsoft.com/office/drawing/2014/main" id="{6DDCA11F-F4A4-400D-B832-3975866BE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5820" y="0"/>
            <a:ext cx="1033563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2202E1-4287-490E-9230-CF78EE79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75657"/>
          </a:xfrm>
          <a:solidFill>
            <a:schemeClr val="tx1">
              <a:alpha val="24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</a:t>
            </a:r>
          </a:p>
        </p:txBody>
      </p:sp>
    </p:spTree>
    <p:extLst>
      <p:ext uri="{BB962C8B-B14F-4D97-AF65-F5344CB8AC3E}">
        <p14:creationId xmlns:p14="http://schemas.microsoft.com/office/powerpoint/2010/main" val="3729350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6EE38-1F66-9BE3-91F5-337D71249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51EA04-6F50-20C6-8A39-FA8DE45AF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1648"/>
            <a:ext cx="9144000" cy="63947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01FC4F-EF53-BF20-DCC1-82F37192F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06" y="4125906"/>
            <a:ext cx="8803387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105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B1445-E5E2-991B-4F4E-0F1760367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454A7-44D5-C8FB-61EC-214990053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0"/>
            <a:ext cx="8712200" cy="6858000"/>
          </a:xfrm>
        </p:spPr>
        <p:txBody>
          <a:bodyPr>
            <a:noAutofit/>
          </a:bodyPr>
          <a:lstStyle/>
          <a:p>
            <a:pPr lvl="0">
              <a:lnSpc>
                <a:spcPct val="85000"/>
              </a:lnSpc>
              <a:spcAft>
                <a:spcPts val="800"/>
              </a:spcAft>
            </a:pPr>
            <a:r>
              <a:rPr lang="en-US" sz="2800" kern="100" dirty="0">
                <a:solidFill>
                  <a:prstClr val="black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(Luke 15:11-24) Then He said: "A certain man had two sons. {12} "And the younger of them said to his father, 'Father, give me the portion of goods that falls to me.' So he divided to them his livelihood. {13} "And not many days after, the younger son gathered all together, journeyed to a far country, and there wasted his possessions with prodigal living. {14} "But when he had spent all, there arose a severe famine in that land, and he began to be in want. {15} "Then he went and joined himself to a citizen of that country, and he sent him into his fields to feed swine. {16} "And he would gladly have filled his stomach with the pods that the swine ate, and no one gave him anything. {17} "But when he came to himself, he said, 'How many of my father's hired servants have bread enough and to spare, and I perish with hunger! &gt;&gt;&gt;</a:t>
            </a:r>
            <a:endParaRPr lang="en-US" sz="28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9933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0B0A-A897-E04B-6E55-07CCE156A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0C77B-AC31-78CC-03D7-70B230DDD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0"/>
            <a:ext cx="8712200" cy="6858000"/>
          </a:xfrm>
        </p:spPr>
        <p:txBody>
          <a:bodyPr>
            <a:noAutofit/>
          </a:bodyPr>
          <a:lstStyle/>
          <a:p>
            <a:pPr lvl="0">
              <a:spcAft>
                <a:spcPts val="800"/>
              </a:spcAft>
            </a:pPr>
            <a:r>
              <a:rPr lang="en-US" sz="2800" kern="100" dirty="0">
                <a:solidFill>
                  <a:prstClr val="black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{18} 'l will arise and go to my father, and will say to him, "Father, I have sinned against heaven and before you, {19} "and I am no longer worthy to be called your son. Make me like one of your hired servants."' {20} "And he arose and came to his father. But when he was still a great way off, his father saw him and had compassion, and ran and fell on his neck and kissed him. {21} "And the son said to him, 'Father, I have sinned against heaven and in your sight, and am no longer worthy to be called your son.' {22} "But the father said to his servants, 'Bring out the best robe and put it on him, and put a ring on his hand and sandals on his feet. {23} 'And bring the fatted calf here and kill it, and let us eat and be merry; {24} 'for this my son was dead and is alive again; he was lost and is found.' And they began to be merry.</a:t>
            </a:r>
            <a:endParaRPr lang="en-US" sz="28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071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A1D5D-69EC-3FB7-6245-BBF0A4C1B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tage, light, sky&#10;&#10;Description automatically generated">
            <a:extLst>
              <a:ext uri="{FF2B5EF4-FFF2-40B4-BE49-F238E27FC236}">
                <a16:creationId xmlns:a16="http://schemas.microsoft.com/office/drawing/2014/main" id="{001C5790-7E76-65B5-B550-C7FFDE6BED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36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817C-2AE6-D35F-16DB-93A12E75B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054902"/>
          </a:xfrm>
          <a:solidFill>
            <a:srgbClr val="84520C">
              <a:alpha val="50000"/>
            </a:srgbClr>
          </a:solidFill>
        </p:spPr>
        <p:txBody>
          <a:bodyPr>
            <a:norm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THE PRODIGAL SON</a:t>
            </a:r>
            <a:endParaRPr lang="en-US" sz="4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99FF18-EC54-69BC-1326-927033FE51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6537"/>
          <a:stretch>
            <a:fillRect/>
          </a:stretch>
        </p:blipFill>
        <p:spPr>
          <a:xfrm>
            <a:off x="10882" y="1054903"/>
            <a:ext cx="9144000" cy="580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21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E85B6-7218-7210-3C38-AC3656338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76300"/>
          </a:xfrm>
        </p:spPr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0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THE PRODIGAL SON</a:t>
            </a:r>
            <a:endParaRPr lang="en-US" sz="40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5028C-B419-6FFE-DAB5-FCCF9BF97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37" y="876302"/>
            <a:ext cx="8923663" cy="5981698"/>
          </a:xfrm>
        </p:spPr>
        <p:txBody>
          <a:bodyPr>
            <a:noAutofit/>
          </a:bodyPr>
          <a:lstStyle/>
          <a:p>
            <a:pPr marL="457200" marR="0" indent="-457200">
              <a:lnSpc>
                <a:spcPct val="80000"/>
              </a:lnSpc>
              <a:spcBef>
                <a:spcPts val="0"/>
              </a:spcBef>
              <a:buFont typeface="+mj-lt"/>
              <a:buAutoNum type="alphaUcPeriod"/>
            </a:pPr>
            <a:r>
              <a:rPr lang="en-US" sz="2700" kern="100" dirty="0">
                <a:ea typeface="Aptos" panose="020B0004020202020204" pitchFamily="34" charset="0"/>
                <a:cs typeface="Times New Roman" panose="02020603050405020304" pitchFamily="18" charset="0"/>
              </a:rPr>
              <a:t>THE SETTING - (Luke 15:1-3) Then all the tax collectors and the sinners drew near to Him to hear Him. {2} And the Pharisees and scribes complained, saying, "This Man receives sinners and eats with them." {3} So He spoke this parable to them, saying.</a:t>
            </a:r>
            <a:endParaRPr lang="en-US" sz="27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80000"/>
              </a:lnSpc>
              <a:spcBef>
                <a:spcPts val="0"/>
              </a:spcBef>
              <a:buFont typeface="+mj-lt"/>
              <a:buAutoNum type="alphaUcPeriod"/>
            </a:pPr>
            <a:r>
              <a:rPr lang="en-US" sz="2700" kern="100" dirty="0">
                <a:ea typeface="Aptos" panose="020B0004020202020204" pitchFamily="34" charset="0"/>
                <a:cs typeface="Times New Roman" panose="02020603050405020304" pitchFamily="18" charset="0"/>
              </a:rPr>
              <a:t>THE LOST SHEEP - (Luke 15:4-7) "What man of you, having a hundred sheep, if he loses one of them, does not leave the ninety-nine in the wilderness, and go after the one which is lost until he finds it? {5} "And when he has found it, he lays it on his shoulders, rejoicing. {6} "And when he comes home, he calls together his friends and neighbors, saying to them, 'Rejoice with me, for I have found my sheep which was lost!' {7} "1 say to you that likewise there will be more joy in heaven over   one sinner who repents than over ninety-nine just persons who need no repentance.</a:t>
            </a:r>
            <a:endParaRPr lang="en-US" sz="27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68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5CA28-EA56-D298-F967-7104FB5C7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11D72-6B46-8E24-1BC3-967E85557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4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THE PRODIGAL SON</a:t>
            </a:r>
            <a:endParaRPr lang="en-US" sz="4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2C0DA-13B2-9F57-BF66-138CB2168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marR="0" indent="-457200">
              <a:lnSpc>
                <a:spcPct val="100000"/>
              </a:lnSpc>
              <a:spcBef>
                <a:spcPts val="0"/>
              </a:spcBef>
              <a:buFont typeface="+mj-lt"/>
              <a:buAutoNum type="alphaUcPeriod" startAt="3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THE LOST COIN - (Luke 15:8-10) "Or what woman, having ten silver coins, if she loses one coin, does not light a lamp, sweep the house, and search carefully until she finds it? {9} "And when she has found it, she calls her friends and neighbors together, saying, 'Rejoice with me, for I have found the piece which I lost!' {10} "Likewise, I say to you, there is joy in the presence of the angels of God over one sinner who repents."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00000"/>
              </a:lnSpc>
              <a:spcBef>
                <a:spcPts val="0"/>
              </a:spcBef>
              <a:buFont typeface="+mj-lt"/>
              <a:buAutoNum type="alphaUcPeriod" startAt="3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THE LOST SON - the point of this discourse: Jesus came to save sinners, that's why he associates with them - (Luke 19:10) "for the son of Man has come to seek and to save that which was lost."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28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C4FFD-2A90-CFE8-7585-4E549E8E5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981450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l.  THE REQUEST </a:t>
            </a:r>
            <a:r>
              <a:rPr lang="en-US" sz="4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(12) - </a:t>
            </a:r>
            <a:r>
              <a:rPr lang="en-US" sz="4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"And the younger of them said to his father, 'Father, give me the portion of goods that falls to me.' So he divided to them his livelihood.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C8287-CD35-A8A0-1C70-DA5105B9F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4286251"/>
            <a:ext cx="8733163" cy="2228850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spcBef>
                <a:spcPct val="0"/>
              </a:spcBef>
              <a:buFont typeface="+mj-lt"/>
              <a:buAutoNum type="alphaUcPeriod"/>
            </a:pPr>
            <a:r>
              <a:rPr lang="en-US" sz="3600" kern="100" dirty="0">
                <a:solidFill>
                  <a:prstClr val="black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Give me my portion</a:t>
            </a:r>
            <a:endParaRPr lang="en-US" sz="36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ct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sz="3600" kern="100" dirty="0">
                <a:solidFill>
                  <a:prstClr val="black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Both sons given their inheritance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3195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56FED-4219-DC6F-5B6A-9B317DA61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924550"/>
          </a:xfrm>
        </p:spPr>
        <p:txBody>
          <a:bodyPr>
            <a:normAutofit/>
          </a:bodyPr>
          <a:lstStyle/>
          <a:p>
            <a:pPr marL="0" marR="0">
              <a:lnSpc>
                <a:spcPct val="80000"/>
              </a:lnSpc>
              <a:buNone/>
            </a:pPr>
            <a:r>
              <a:rPr lang="en-US" sz="4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II.  THE REBELLION </a:t>
            </a:r>
            <a:r>
              <a:rPr lang="en-US" sz="4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(13) - </a:t>
            </a:r>
            <a:r>
              <a:rPr lang="en-US" sz="4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"And not many days after, the younger son gathered all together, journeyed to a far country, and there wasted his possessions with prodigal living.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228600">
              <a:lnSpc>
                <a:spcPct val="80000"/>
              </a:lnSpc>
              <a:buNone/>
            </a:pPr>
            <a:r>
              <a:rPr lang="en-US" sz="4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Younger took everything and left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228600">
              <a:lnSpc>
                <a:spcPct val="80000"/>
              </a:lnSpc>
              <a:buNone/>
            </a:pPr>
            <a:r>
              <a:rPr lang="en-US" sz="4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Wasted his possessions in wild living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C12C9-37B7-BE22-2EEA-5E0DB5E44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37" y="5372100"/>
            <a:ext cx="8923663" cy="1485899"/>
          </a:xfrm>
        </p:spPr>
        <p:txBody>
          <a:bodyPr>
            <a:normAutofit/>
          </a:bodyPr>
          <a:lstStyle/>
          <a:p>
            <a:pPr marL="971550" lvl="0" indent="-742950">
              <a:lnSpc>
                <a:spcPct val="115000"/>
              </a:lnSpc>
              <a:spcBef>
                <a:spcPct val="0"/>
              </a:spcBef>
              <a:buFont typeface="+mj-lt"/>
              <a:buAutoNum type="alphaUcPeriod"/>
            </a:pPr>
            <a:r>
              <a:rPr lang="en-US" kern="100" dirty="0">
                <a:solidFill>
                  <a:prstClr val="black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Younger took everything and left</a:t>
            </a:r>
            <a:endParaRPr lang="en-US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71550" lvl="0" indent="-742950">
              <a:lnSpc>
                <a:spcPct val="115000"/>
              </a:lnSpc>
              <a:spcBef>
                <a:spcPct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kern="100" dirty="0">
                <a:solidFill>
                  <a:prstClr val="black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Wasted his possessions in wild living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3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6F581-95EE-94FA-F750-F4DF69AAB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36" y="-742950"/>
            <a:ext cx="8923664" cy="6172200"/>
          </a:xfrm>
        </p:spPr>
        <p:txBody>
          <a:bodyPr>
            <a:normAutofit/>
          </a:bodyPr>
          <a:lstStyle/>
          <a:p>
            <a:pPr marL="0" marR="0">
              <a:lnSpc>
                <a:spcPct val="80000"/>
              </a:lnSpc>
              <a:buNone/>
            </a:pPr>
            <a:r>
              <a:rPr lang="en-US" sz="36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Ill THE RETRIBUTION </a:t>
            </a:r>
            <a:r>
              <a:rPr lang="en-US" sz="3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(14-16) - </a:t>
            </a:r>
            <a:r>
              <a:rPr lang="en-US" sz="3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"But when he had spent all, there arose a severe famine in that land, and he began to be in want. {15} "Then he went and joined himself to a citizen of that country, and he sent him into his fields to feed swine. {16} "And he would gladly have filled his stomach with the pods that the swine ate, and no one gave him anything.</a:t>
            </a:r>
            <a:endParaRPr lang="en-US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37079-7D11-12F6-699C-4976009CF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37" y="4705350"/>
            <a:ext cx="8923663" cy="2152649"/>
          </a:xfrm>
        </p:spPr>
        <p:txBody>
          <a:bodyPr>
            <a:normAutofit/>
          </a:bodyPr>
          <a:lstStyle/>
          <a:p>
            <a:pPr marL="457200" marR="0" indent="-457200">
              <a:spcBef>
                <a:spcPts val="0"/>
              </a:spcBef>
              <a:buFont typeface="+mj-lt"/>
              <a:buAutoNum type="alphaUcPeriod"/>
            </a:pPr>
            <a:r>
              <a:rPr lang="en-US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Famine</a:t>
            </a:r>
            <a:endParaRPr lang="en-US" sz="2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buFont typeface="+mj-lt"/>
              <a:buAutoNum type="alphaUcPeriod"/>
            </a:pPr>
            <a:r>
              <a:rPr lang="en-US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Began to be in want</a:t>
            </a:r>
            <a:endParaRPr lang="en-US" sz="2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buFont typeface="+mj-lt"/>
              <a:buAutoNum type="alphaUcPeriod"/>
            </a:pPr>
            <a:r>
              <a:rPr lang="en-US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Fed swine - horrible for a Jew</a:t>
            </a:r>
            <a:endParaRPr lang="en-US" sz="2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buFont typeface="+mj-lt"/>
              <a:buAutoNum type="alphaUcPeriod"/>
            </a:pPr>
            <a:r>
              <a:rPr lang="en-US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Willing to eat what the pigs ate</a:t>
            </a:r>
            <a:endParaRPr lang="en-US" sz="28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spcBef>
                <a:spcPts val="0"/>
              </a:spcBef>
              <a:buFont typeface="+mj-lt"/>
              <a:buAutoNum type="alphaUcPeriod"/>
            </a:pPr>
            <a:r>
              <a:rPr lang="en-US" sz="2800" kern="100" dirty="0">
                <a:ea typeface="Aptos" panose="020B0004020202020204" pitchFamily="34" charset="0"/>
                <a:cs typeface="Times New Roman" panose="02020603050405020304" pitchFamily="18" charset="0"/>
              </a:rPr>
              <a:t>No one gave him anything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032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12A66-F8E8-08E2-6C1A-AB92BF61C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600450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95000"/>
              </a:lnSpc>
              <a:spcAft>
                <a:spcPts val="800"/>
              </a:spcAft>
              <a:buNone/>
            </a:pPr>
            <a:r>
              <a:rPr lang="en-US" sz="4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III.  THE REFLECTION </a:t>
            </a:r>
            <a:r>
              <a:rPr lang="en-US" sz="4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(17) - </a:t>
            </a:r>
            <a:r>
              <a:rPr lang="en-US" sz="4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"But when he came to himself, he said, 'How many of my father's hired servants have bread enough and to spare, and I perish with hunger!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688F4-6426-004D-F9A6-1A687F753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37" y="4114800"/>
            <a:ext cx="8923663" cy="2743199"/>
          </a:xfrm>
        </p:spPr>
        <p:txBody>
          <a:bodyPr/>
          <a:lstStyle/>
          <a:p>
            <a:pPr marL="457200" marR="0" indent="-457200">
              <a:lnSpc>
                <a:spcPct val="100000"/>
              </a:lnSpc>
              <a:spcBef>
                <a:spcPts val="0"/>
              </a:spcBef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Came to himself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00000"/>
              </a:lnSpc>
              <a:spcBef>
                <a:spcPts val="0"/>
              </a:spcBef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Father's hired servants have plenty to eat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I am dying of starvation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53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81E1B-F0F1-16A9-8F54-83022BA13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81550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95000"/>
              </a:lnSpc>
              <a:spcAft>
                <a:spcPts val="800"/>
              </a:spcAft>
              <a:buNone/>
            </a:pPr>
            <a:r>
              <a:rPr lang="en-US" sz="4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V.  THE RESOLUTION </a:t>
            </a:r>
            <a:r>
              <a:rPr lang="en-US" sz="4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(18-19) - </a:t>
            </a:r>
            <a:r>
              <a:rPr lang="en-US" sz="4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'l will arise and go to my father, and will say to him, "Father, I have sinned against heaven and before you, {19} "and I am no longer worthy to be called your son. Make me like one of your hired servants."' 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EFBED-5E5F-5DA1-DDCA-3F111D0DD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37" y="4781550"/>
            <a:ext cx="8923663" cy="2076449"/>
          </a:xfrm>
        </p:spPr>
        <p:txBody>
          <a:bodyPr/>
          <a:lstStyle/>
          <a:p>
            <a:pPr marL="457200" marR="0" indent="-457200">
              <a:lnSpc>
                <a:spcPct val="95000"/>
              </a:lnSpc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I will go to my father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95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Make me as a hired servant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20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7BF5E-45A8-3DF8-F0CE-4D48D068D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37" y="0"/>
            <a:ext cx="8695064" cy="4210050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95000"/>
              </a:lnSpc>
              <a:spcAft>
                <a:spcPts val="800"/>
              </a:spcAft>
              <a:buNone/>
            </a:pPr>
            <a:r>
              <a:rPr lang="en-US" sz="4400" b="1" kern="1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VI.  THE REPENTANCE (CHANGE IN ATTITUDE) </a:t>
            </a:r>
            <a:r>
              <a:rPr lang="en-US" sz="44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(21) - </a:t>
            </a:r>
            <a:r>
              <a:rPr lang="en-US" sz="44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"And the son said to him, 'Father, I have sinned against heaven and in your sight, and am no longer worthy to be called your son.”</a:t>
            </a:r>
            <a:endParaRPr lang="en-US" sz="4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4E2C5-EF50-3350-92F6-1F98D543E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37" y="4514850"/>
            <a:ext cx="8923663" cy="2343149"/>
          </a:xfrm>
        </p:spPr>
        <p:txBody>
          <a:bodyPr/>
          <a:lstStyle/>
          <a:p>
            <a:pPr marL="457200" marR="0" indent="-457200">
              <a:lnSpc>
                <a:spcPct val="95000"/>
              </a:lnSpc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I have sinned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95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I am no longer worthy to be called your 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83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53BA3-445B-F18B-1CA5-03FF5A1AA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marL="0" marR="0">
              <a:lnSpc>
                <a:spcPct val="80000"/>
              </a:lnSpc>
              <a:buNone/>
            </a:pPr>
            <a:r>
              <a:rPr lang="en-US" sz="36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VII.  THE RESTORATION - BRING THE BEST ROBE </a:t>
            </a:r>
            <a:r>
              <a:rPr lang="en-US" sz="36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(20, 22-24) - </a:t>
            </a:r>
            <a:r>
              <a:rPr lang="en-US" sz="36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{20} "And he arose and came to his father. But when he was still a great way off, his father saw him and had compassion, and ran and fell on his neck and kissed him. …..  {22} "But the father said to his servants, 'Bring out the best robe and put it on him, and put a ring on his hand and sandals on his feet. {23} 'And bring the fatted calf here and kill it, and let us eat and be merry; {24} 'for this my son was dead and is alive again; he was lost and is found.' And they began to be merry.</a:t>
            </a:r>
            <a:endParaRPr lang="en-US" sz="3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52279-E186-3AC4-BCDC-25413DBD8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37" y="3429000"/>
            <a:ext cx="8923663" cy="342899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89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0D4E4-FE23-0C83-0F43-57B914499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2E4BE-6701-12CB-79A5-3D972009F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43050"/>
          </a:xfrm>
        </p:spPr>
        <p:txBody>
          <a:bodyPr>
            <a:normAutofit/>
          </a:bodyPr>
          <a:lstStyle/>
          <a:p>
            <a:pPr marL="0" marR="0">
              <a:lnSpc>
                <a:spcPct val="95000"/>
              </a:lnSpc>
              <a:spcAft>
                <a:spcPts val="800"/>
              </a:spcAft>
              <a:buNone/>
            </a:pPr>
            <a:r>
              <a:rPr lang="en-US" sz="40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VII.  THE RESTORATION - BRING THE BEST ROBE (20, 22-24)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A1FB9-DF31-A07F-49DE-B2DF66203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37" y="1543050"/>
            <a:ext cx="8923663" cy="5314949"/>
          </a:xfrm>
        </p:spPr>
        <p:txBody>
          <a:bodyPr>
            <a:normAutofit fontScale="85000" lnSpcReduction="20000"/>
          </a:bodyPr>
          <a:lstStyle/>
          <a:p>
            <a:pPr marL="457200" marR="0" indent="-457200">
              <a:lnSpc>
                <a:spcPct val="95000"/>
              </a:lnSpc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Still a long way off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71550" indent="-514350">
              <a:lnSpc>
                <a:spcPct val="95000"/>
              </a:lnSpc>
              <a:buFont typeface="+mj-lt"/>
              <a:buAutoNum type="arabi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Father saw him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71550" indent="-514350">
              <a:lnSpc>
                <a:spcPct val="95000"/>
              </a:lnSpc>
              <a:buFont typeface="+mj-lt"/>
              <a:buAutoNum type="arabi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Father had compassion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71550" indent="-514350">
              <a:lnSpc>
                <a:spcPct val="95000"/>
              </a:lnSpc>
              <a:buFont typeface="+mj-lt"/>
              <a:buAutoNum type="arabi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Father ran fell on his neck and kissed him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95000"/>
              </a:lnSpc>
              <a:buFont typeface="+mj-lt"/>
              <a:buAutoNum type="alphaUcPeriod" startAt="2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Clothe him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marR="0" indent="-457200">
              <a:lnSpc>
                <a:spcPct val="95000"/>
              </a:lnSpc>
              <a:buFont typeface="+mj-lt"/>
              <a:buAutoNum type="arabi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Best robe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marR="0" indent="-457200">
              <a:lnSpc>
                <a:spcPct val="95000"/>
              </a:lnSpc>
              <a:buFont typeface="+mj-lt"/>
              <a:buAutoNum type="arabi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Ring on his hand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marR="0" indent="-457200">
              <a:lnSpc>
                <a:spcPct val="95000"/>
              </a:lnSpc>
              <a:buFont typeface="+mj-lt"/>
              <a:buAutoNum type="arabi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Sandals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95000"/>
              </a:lnSpc>
              <a:buFont typeface="+mj-lt"/>
              <a:buAutoNum type="alphaUcPeriod" startAt="3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Let's have a party to celebrate (dead/alive &amp; lost/found)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marR="0" indent="-457200">
              <a:lnSpc>
                <a:spcPct val="95000"/>
              </a:lnSpc>
              <a:buFont typeface="+mj-lt"/>
              <a:buAutoNum type="arabi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Kill the fatted calf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marR="0" indent="-457200">
              <a:lnSpc>
                <a:spcPct val="9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Eat and be merry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38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D4F6-95EA-8DE1-31F1-6C932D906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95000"/>
              </a:lnSpc>
              <a:spcAft>
                <a:spcPts val="800"/>
              </a:spcAft>
              <a:buNone/>
            </a:pPr>
            <a:r>
              <a:rPr lang="en-US" sz="4000" b="1" kern="100" dirty="0">
                <a:solidFill>
                  <a:srgbClr val="FF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ARE YOU A PRODIGAL</a:t>
            </a:r>
            <a:endParaRPr lang="en-US" sz="40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320D8-3C98-B05A-B466-04149CF8D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337" y="1325563"/>
            <a:ext cx="8923663" cy="5532436"/>
          </a:xfrm>
        </p:spPr>
        <p:txBody>
          <a:bodyPr>
            <a:normAutofit fontScale="92500" lnSpcReduction="20000"/>
          </a:bodyPr>
          <a:lstStyle/>
          <a:p>
            <a:pPr marL="457200" marR="0" indent="-457200">
              <a:lnSpc>
                <a:spcPct val="95000"/>
              </a:lnSpc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Request - have you wanted freedom from God and his expectations?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95000"/>
              </a:lnSpc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Rebellion - have you left God?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95000"/>
              </a:lnSpc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Retribution - are you experiencing problems away from God?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95000"/>
              </a:lnSpc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Reflection - have you come to realize life was better with God?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95000"/>
              </a:lnSpc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Resolution - you need to decide to return to God?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95000"/>
              </a:lnSpc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Repentance - have you changed your attitude about your direction?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indent="-457200">
              <a:lnSpc>
                <a:spcPct val="95000"/>
              </a:lnSpc>
              <a:spcAft>
                <a:spcPts val="800"/>
              </a:spcAft>
              <a:buFont typeface="+mj-lt"/>
              <a:buAutoNum type="alphaUcPeriod"/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Restoration - God is waiting, longing for you to return so he can bless you.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8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tage, light, sky&#10;&#10;Description automatically generated">
            <a:extLst>
              <a:ext uri="{FF2B5EF4-FFF2-40B4-BE49-F238E27FC236}">
                <a16:creationId xmlns:a16="http://schemas.microsoft.com/office/drawing/2014/main" id="{E88DFCD8-702D-48B7-AE13-86C8D30E19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5307BC7F-313F-E31F-A4CC-2EBA0A349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171"/>
            <a:ext cx="9144000" cy="63936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1EC0A4-ECB0-2EC1-09DD-E380B3AD5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306" y="4075106"/>
            <a:ext cx="8803387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88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C0D1C-85AE-50FD-5922-75947A62E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4400" b="1" kern="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PRAYER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95EB8-4290-DEA5-DA65-EC48B4724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DDF220-4CF1-D6B2-8C79-D435AD513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796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54F8DE-3AA7-5AC6-68D6-31E3559F3F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9077" b="8265"/>
          <a:stretch>
            <a:fillRect/>
          </a:stretch>
        </p:blipFill>
        <p:spPr>
          <a:xfrm>
            <a:off x="831271" y="304800"/>
            <a:ext cx="7481455" cy="56387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001D3C-A1B6-E14E-9134-1DC7BA86B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638799"/>
            <a:ext cx="9143999" cy="1219200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TONIGHT’S SERMON: THE HOME</a:t>
            </a:r>
            <a:endParaRPr lang="en-US" sz="4000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493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F85D239-1AA2-4A61-A26A-155CD289143E}" vid="{1F5DF8C1-90B5-4122-8C2B-1A05E6D43F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13975</TotalTime>
  <Words>1494</Words>
  <Application>Microsoft Office PowerPoint</Application>
  <PresentationFormat>On-screen Show (4:3)</PresentationFormat>
  <Paragraphs>65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Arial</vt:lpstr>
      <vt:lpstr>Bazooka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SINGING</vt:lpstr>
      <vt:lpstr>PowerPoint Presentation</vt:lpstr>
      <vt:lpstr>CONTRIBUTION</vt:lpstr>
      <vt:lpstr>PowerPoint Presentation</vt:lpstr>
      <vt:lpstr>(Luke 15:11-24) Then He said: "A certain man had two sons. {12} "And the younger of them said to his father, 'Father, give me the portion of goods that falls to me.' So he divided to them his livelihood. {13} "And not many days after, the younger son gathered all together, journeyed to a far country, and there wasted his possessions with prodigal living. {14} "But when he had spent all, there arose a severe famine in that land, and he began to be in want. {15} "Then he went and joined himself to a citizen of that country, and he sent him into his fields to feed swine. {16} "And he would gladly have filled his stomach with the pods that the swine ate, and no one gave him anything. {17} "But when he came to himself, he said, 'How many of my father's hired servants have bread enough and to spare, and I perish with hunger! &gt;&gt;&gt;</vt:lpstr>
      <vt:lpstr>{18} 'l will arise and go to my father, and will say to him, "Father, I have sinned against heaven and before you, {19} "and I am no longer worthy to be called your son. Make me like one of your hired servants."' {20} "And he arose and came to his father. But when he was still a great way off, his father saw him and had compassion, and ran and fell on his neck and kissed him. {21} "And the son said to him, 'Father, I have sinned against heaven and in your sight, and am no longer worthy to be called your son.' {22} "But the father said to his servants, 'Bring out the best robe and put it on him, and put a ring on his hand and sandals on his feet. {23} 'And bring the fatted calf here and kill it, and let us eat and be merry; {24} 'for this my son was dead and is alive again; he was lost and is found.' And they began to be merry.</vt:lpstr>
      <vt:lpstr>PowerPoint Presentation</vt:lpstr>
      <vt:lpstr>THE PRODIGAL SON</vt:lpstr>
      <vt:lpstr>THE PRODIGAL SON</vt:lpstr>
      <vt:lpstr>THE PRODIGAL SON</vt:lpstr>
      <vt:lpstr>l.  THE REQUEST (12) - "And the younger of them said to his father, 'Father, give me the portion of goods that falls to me.' So he divided to them his livelihood.</vt:lpstr>
      <vt:lpstr>II.  THE REBELLION (13) - "And not many days after, the younger son gathered all together, journeyed to a far country, and there wasted his possessions with prodigal living. Younger took everything and left Wasted his possessions in wild living</vt:lpstr>
      <vt:lpstr>Ill THE RETRIBUTION (14-16) - "But when he had spent all, there arose a severe famine in that land, and he began to be in want. {15} "Then he went and joined himself to a citizen of that country, and he sent him into his fields to feed swine. {16} "And he would gladly have filled his stomach with the pods that the swine ate, and no one gave him anything.</vt:lpstr>
      <vt:lpstr>III.  THE REFLECTION (17) - "But when he came to himself, he said, 'How many of my father's hired servants have bread enough and to spare, and I perish with hunger!</vt:lpstr>
      <vt:lpstr>V.  THE RESOLUTION (18-19) - 'l will arise and go to my father, and will say to him, "Father, I have sinned against heaven and before you, {19} "and I am no longer worthy to be called your son. Make me like one of your hired servants."' </vt:lpstr>
      <vt:lpstr>VI.  THE REPENTANCE (CHANGE IN ATTITUDE) (21) - "And the son said to him, 'Father, I have sinned against heaven and in your sight, and am no longer worthy to be called your son.”</vt:lpstr>
      <vt:lpstr>VII.  THE RESTORATION - BRING THE BEST ROBE (20, 22-24) - {20} "And he arose and came to his father. But when he was still a great way off, his father saw him and had compassion, and ran and fell on his neck and kissed him. …..  {22} "But the father said to his servants, 'Bring out the best robe and put it on him, and put a ring on his hand and sandals on his feet. {23} 'And bring the fatted calf here and kill it, and let us eat and be merry; {24} 'for this my son was dead and is alive again; he was lost and is found.' And they began to be merry.</vt:lpstr>
      <vt:lpstr>VII.  THE RESTORATION - BRING THE BEST ROBE (20, 22-24)</vt:lpstr>
      <vt:lpstr>ARE YOU A PRODIGAL</vt:lpstr>
      <vt:lpstr>PowerPoint Presentation</vt:lpstr>
      <vt:lpstr>PRAYER</vt:lpstr>
      <vt:lpstr>TONIGHT’S SERMON: THE HOME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Larry Pasley</dc:creator>
  <cp:lastModifiedBy>Larry Pasley</cp:lastModifiedBy>
  <cp:revision>3</cp:revision>
  <dcterms:created xsi:type="dcterms:W3CDTF">2021-03-15T23:58:02Z</dcterms:created>
  <dcterms:modified xsi:type="dcterms:W3CDTF">2026-10-20T21:37:27Z</dcterms:modified>
</cp:coreProperties>
</file>