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32"/>
  </p:notesMasterIdLst>
  <p:sldIdLst>
    <p:sldId id="425" r:id="rId4"/>
    <p:sldId id="361" r:id="rId5"/>
    <p:sldId id="331" r:id="rId6"/>
    <p:sldId id="378" r:id="rId7"/>
    <p:sldId id="513" r:id="rId8"/>
    <p:sldId id="389" r:id="rId9"/>
    <p:sldId id="514" r:id="rId10"/>
    <p:sldId id="519" r:id="rId11"/>
    <p:sldId id="520" r:id="rId12"/>
    <p:sldId id="518" r:id="rId13"/>
    <p:sldId id="523" r:id="rId14"/>
    <p:sldId id="522" r:id="rId15"/>
    <p:sldId id="521" r:id="rId16"/>
    <p:sldId id="524" r:id="rId17"/>
    <p:sldId id="517" r:id="rId18"/>
    <p:sldId id="528" r:id="rId19"/>
    <p:sldId id="525" r:id="rId20"/>
    <p:sldId id="529" r:id="rId21"/>
    <p:sldId id="530" r:id="rId22"/>
    <p:sldId id="526" r:id="rId23"/>
    <p:sldId id="531" r:id="rId24"/>
    <p:sldId id="516" r:id="rId25"/>
    <p:sldId id="515" r:id="rId26"/>
    <p:sldId id="447" r:id="rId27"/>
    <p:sldId id="291" r:id="rId28"/>
    <p:sldId id="284" r:id="rId29"/>
    <p:sldId id="448" r:id="rId30"/>
    <p:sldId id="502"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19"/>
            <p14:sldId id="520"/>
            <p14:sldId id="518"/>
            <p14:sldId id="523"/>
            <p14:sldId id="522"/>
            <p14:sldId id="521"/>
            <p14:sldId id="524"/>
            <p14:sldId id="517"/>
            <p14:sldId id="528"/>
            <p14:sldId id="525"/>
            <p14:sldId id="529"/>
            <p14:sldId id="530"/>
            <p14:sldId id="526"/>
            <p14:sldId id="531"/>
            <p14:sldId id="516"/>
            <p14:sldId id="515"/>
          </p14:sldIdLst>
        </p14:section>
        <p14:section name="Untitled Section" id="{050467D7-F11F-403E-A584-099E42E2F7E3}">
          <p14:sldIdLst>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1E1C1C"/>
    <a:srgbClr val="460046"/>
    <a:srgbClr val="292727"/>
    <a:srgbClr val="660066"/>
    <a:srgbClr val="006600"/>
    <a:srgbClr val="003E00"/>
    <a:srgbClr val="003300"/>
    <a:srgbClr val="2556E2"/>
    <a:srgbClr val="0056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417609-086B-42D8-A8FF-D8567D669C29}" v="2313" dt="2026-10-16T20:30:14.6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30636"/>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384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a:p>
            <a:r>
              <a:rPr lang="en-US"/>
              <a:t>[Sources]</a:t>
            </a:r>
          </a:p>
          <a:p>
            <a:r>
              <a:rPr lang="en-US"/>
              <a:t>AI-generated illustration: prideful golden flower, created for this slide.</a:t>
            </a:r>
          </a:p>
          <a:p>
            <a:r>
              <a:rPr lang="en-US"/>
              <a:t>[/Sources]</a:t>
            </a:r>
          </a:p>
          <a:p>
            <a:r>
              <a:rPr lang="en-US"/>
              <a:t>[Sources]</a:t>
            </a:r>
          </a:p>
          <a:p>
            <a:r>
              <a:rPr lang="en-US"/>
              <a:t>AI-generated illustration: family of flowers.</a:t>
            </a:r>
          </a:p>
          <a:p>
            <a:r>
              <a:rPr lang="en-US"/>
              <a:t>[/Sources]</a:t>
            </a:r>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[Sources]</a:t>
            </a:r>
          </a:p>
          <a:p>
            <a:r>
              <a:rPr lang="en-US"/>
              <a:t>AI-generated illustration: a family building a house.</a:t>
            </a:r>
          </a:p>
          <a:p>
            <a:r>
              <a:rPr lang="en-US"/>
              <a:t>[/Sources]</a:t>
            </a:r>
          </a:p>
        </p:txBody>
      </p:sp>
      <p:sp>
        <p:nvSpPr>
          <p:cNvPr id="4" name="Slide Number Placeholder 3"/>
          <p:cNvSpPr>
            <a:spLocks noGrp="1"/>
          </p:cNvSpPr>
          <p:nvPr>
            <p:ph type="sldNum" sz="quarter" idx="5"/>
          </p:nvPr>
        </p:nvSpPr>
        <p:spPr/>
        <p:txBody>
          <a:bodyPr/>
          <a:lstStyle/>
          <a:p>
            <a:fld id="{0ADB8DFF-69BA-4FFA-A327-4F676D3F4D2B}" type="slidenum">
              <a:rPr lang="en-US" smtClean="0"/>
              <a:t>28</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10/20/2026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10/20/2026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10/20/2026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10/20/2026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10/20/2026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10/20/2026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10/20/2026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10/20/2026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10/20/2026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10/20/2026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nobaproject.com/modules/the-family"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60046"/>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2055" name="Family of flowers illustration" descr="A smiling family of five flowers, with two tall parent flowers and three smaller child flowers."/>
          <p:cNvPicPr>
            <a:picLocks noChangeAspect="1"/>
          </p:cNvPicPr>
          <p:nvPr/>
        </p:nvPicPr>
        <p:blipFill>
          <a:blip r:embed="rId3"/>
          <a:stretch>
            <a:fillRect/>
          </a:stretch>
        </p:blipFill>
        <p:spPr>
          <a:xfrm>
            <a:off x="1801852" y="1353312"/>
            <a:ext cx="5540295" cy="4572000"/>
          </a:xfrm>
          <a:prstGeom prst="rect">
            <a:avLst/>
          </a:prstGeom>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695201"/>
            <a:ext cx="9118600" cy="5467598"/>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58250" cy="6858000"/>
          </a:xfrm>
        </p:spPr>
        <p:txBody>
          <a:bodyPr>
            <a:noAutofit/>
          </a:bodyPr>
          <a:lstStyle/>
          <a:p>
            <a:pPr lvl="0">
              <a:lnSpc>
                <a:spcPct val="115000"/>
              </a:lnSpc>
              <a:spcAft>
                <a:spcPts val="800"/>
              </a:spcAft>
            </a:pPr>
            <a:r>
              <a:rPr lang="en-US" sz="3600" kern="100" dirty="0">
                <a:solidFill>
                  <a:prstClr val="black"/>
                </a:solidFill>
                <a:ea typeface="Aptos" panose="020B0004020202020204" pitchFamily="34" charset="0"/>
                <a:cs typeface="Times New Roman" panose="02020603050405020304" pitchFamily="18" charset="0"/>
              </a:rPr>
              <a:t>Proverbs 15:15–18  All the days of the afflicted are evil, But he who is of a merry heart has a continual feast. </a:t>
            </a:r>
            <a:r>
              <a:rPr lang="en-US" sz="3600" kern="100" baseline="30000" dirty="0">
                <a:solidFill>
                  <a:prstClr val="black"/>
                </a:solidFill>
                <a:ea typeface="Aptos" panose="020B0004020202020204" pitchFamily="34" charset="0"/>
                <a:cs typeface="Times New Roman" panose="02020603050405020304" pitchFamily="18" charset="0"/>
              </a:rPr>
              <a:t>16</a:t>
            </a:r>
            <a:r>
              <a:rPr lang="en-US" sz="3600" kern="100" dirty="0">
                <a:solidFill>
                  <a:prstClr val="black"/>
                </a:solidFill>
                <a:ea typeface="Aptos" panose="020B0004020202020204" pitchFamily="34" charset="0"/>
                <a:cs typeface="Times New Roman" panose="02020603050405020304" pitchFamily="18" charset="0"/>
              </a:rPr>
              <a:t> Better is a little with the fear of the LORD, Than great treasure with trouble. </a:t>
            </a:r>
            <a:r>
              <a:rPr lang="en-US" sz="3600" kern="100" baseline="30000" dirty="0">
                <a:solidFill>
                  <a:prstClr val="black"/>
                </a:solidFill>
                <a:ea typeface="Aptos" panose="020B0004020202020204" pitchFamily="34" charset="0"/>
                <a:cs typeface="Times New Roman" panose="02020603050405020304" pitchFamily="18" charset="0"/>
              </a:rPr>
              <a:t>17</a:t>
            </a:r>
            <a:r>
              <a:rPr lang="en-US" sz="3600" kern="100" dirty="0">
                <a:solidFill>
                  <a:prstClr val="black"/>
                </a:solidFill>
                <a:ea typeface="Aptos" panose="020B0004020202020204" pitchFamily="34" charset="0"/>
                <a:cs typeface="Times New Roman" panose="02020603050405020304" pitchFamily="18" charset="0"/>
              </a:rPr>
              <a:t> Better is a dinner of herbs where love is, Than a fatted calf with hatred. </a:t>
            </a:r>
            <a:r>
              <a:rPr lang="en-US" sz="3600" kern="100" baseline="30000" dirty="0">
                <a:solidFill>
                  <a:prstClr val="black"/>
                </a:solidFill>
                <a:ea typeface="Aptos" panose="020B0004020202020204" pitchFamily="34" charset="0"/>
                <a:cs typeface="Times New Roman" panose="02020603050405020304" pitchFamily="18" charset="0"/>
              </a:rPr>
              <a:t>18</a:t>
            </a:r>
            <a:r>
              <a:rPr lang="en-US" sz="3600" kern="100" dirty="0">
                <a:solidFill>
                  <a:prstClr val="black"/>
                </a:solidFill>
                <a:ea typeface="Aptos" panose="020B0004020202020204" pitchFamily="34" charset="0"/>
                <a:cs typeface="Times New Roman" panose="02020603050405020304" pitchFamily="18" charset="0"/>
              </a:rPr>
              <a:t> A wrathful man stirs up strife, But he who is slow to anger allays contention.</a:t>
            </a:r>
            <a:endParaRPr lang="en-US" sz="36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40EC9-C566-7037-8823-F2C51984E4CA}"/>
              </a:ext>
            </a:extLst>
          </p:cNvPr>
          <p:cNvSpPr>
            <a:spLocks noGrp="1"/>
          </p:cNvSpPr>
          <p:nvPr>
            <p:ph type="title"/>
          </p:nvPr>
        </p:nvSpPr>
        <p:spPr>
          <a:xfrm>
            <a:off x="0" y="1"/>
            <a:ext cx="9144000" cy="1058862"/>
          </a:xfrm>
        </p:spPr>
        <p:txBody>
          <a:bodyPr>
            <a:normAutofit/>
          </a:bodyPr>
          <a:lstStyle/>
          <a:p>
            <a:pPr marL="0" marR="0" algn="ctr">
              <a:lnSpc>
                <a:spcPct val="115000"/>
              </a:lnSpc>
              <a:spcAft>
                <a:spcPts val="800"/>
              </a:spcAft>
              <a:buNone/>
            </a:pPr>
            <a:r>
              <a:rPr lang="en-US" sz="4400" b="1" kern="100" dirty="0">
                <a:effectLst/>
                <a:latin typeface="Arial" panose="020B0604020202020204" pitchFamily="34" charset="0"/>
                <a:ea typeface="Aptos" panose="020B0004020202020204" pitchFamily="34" charset="0"/>
                <a:cs typeface="Times New Roman" panose="02020603050405020304" pitchFamily="18" charset="0"/>
              </a:rPr>
              <a:t>HOME LIFE IN PROVERBS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6D430E5D-B9EA-6EF0-B065-B747A1B3523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329"/>
          <a:stretch>
            <a:fillRect/>
          </a:stretch>
        </p:blipFill>
        <p:spPr>
          <a:xfrm>
            <a:off x="1143000" y="1058862"/>
            <a:ext cx="6858000" cy="5532437"/>
          </a:xfrm>
          <a:prstGeom prst="rect">
            <a:avLst/>
          </a:prstGeom>
        </p:spPr>
      </p:pic>
    </p:spTree>
    <p:extLst>
      <p:ext uri="{BB962C8B-B14F-4D97-AF65-F5344CB8AC3E}">
        <p14:creationId xmlns:p14="http://schemas.microsoft.com/office/powerpoint/2010/main" val="1072624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D9E90-0F76-2DC8-C7C5-3DC7F0F548AC}"/>
              </a:ext>
            </a:extLst>
          </p:cNvPr>
          <p:cNvSpPr>
            <a:spLocks noGrp="1"/>
          </p:cNvSpPr>
          <p:nvPr>
            <p:ph type="title"/>
          </p:nvPr>
        </p:nvSpPr>
        <p:spPr>
          <a:xfrm>
            <a:off x="0" y="1"/>
            <a:ext cx="9144000" cy="768096"/>
          </a:xfrm>
        </p:spPr>
        <p:txBody>
          <a:bodyPr>
            <a:normAutofit/>
          </a:bodyPr>
          <a:lstStyle/>
          <a:p>
            <a:pPr marL="0" marR="0">
              <a:lnSpc>
                <a:spcPct val="11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HOME LIFE IN PROVERBS</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919A52E-577A-34F2-CB46-BE83E19E22FC}"/>
              </a:ext>
            </a:extLst>
          </p:cNvPr>
          <p:cNvSpPr>
            <a:spLocks noGrp="1"/>
          </p:cNvSpPr>
          <p:nvPr>
            <p:ph idx="1"/>
          </p:nvPr>
        </p:nvSpPr>
        <p:spPr>
          <a:xfrm>
            <a:off x="157655" y="914400"/>
            <a:ext cx="8986345" cy="5985640"/>
          </a:xfrm>
        </p:spPr>
        <p:txBody>
          <a:bodyPr>
            <a:normAutofit lnSpcReduction="10000"/>
          </a:bodyPr>
          <a:lstStyle/>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When God designed the home, He had man's best interest in mind.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It was not designed to be a battleground, but rather a haven.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Although Proverbs does not provide pat answers for all the problems the home faces, it does point us in the right direction.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It's instructions are worthy and valid for having successful families.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It impresses us with the persona! responsibility of every family member for the benefit of the whole.</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8216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A0A08-9F06-0E85-D3F9-71E2E8A77C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F4526-998E-9841-C445-AD7AB4FF08EC}"/>
              </a:ext>
            </a:extLst>
          </p:cNvPr>
          <p:cNvSpPr>
            <a:spLocks noGrp="1"/>
          </p:cNvSpPr>
          <p:nvPr>
            <p:ph type="title"/>
          </p:nvPr>
        </p:nvSpPr>
        <p:spPr>
          <a:xfrm>
            <a:off x="0" y="1"/>
            <a:ext cx="9144000" cy="768096"/>
          </a:xfrm>
        </p:spPr>
        <p:txBody>
          <a:bodyPr>
            <a:normAutofit/>
          </a:bodyPr>
          <a:lstStyle/>
          <a:p>
            <a:pPr marL="0" marR="0">
              <a:lnSpc>
                <a:spcPct val="11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HOME LIFE IN PROVERBS</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D7486AD-B220-F0A2-27F8-C5DD0E41BA40}"/>
              </a:ext>
            </a:extLst>
          </p:cNvPr>
          <p:cNvSpPr>
            <a:spLocks noGrp="1"/>
          </p:cNvSpPr>
          <p:nvPr>
            <p:ph idx="1"/>
          </p:nvPr>
        </p:nvSpPr>
        <p:spPr>
          <a:xfrm>
            <a:off x="157655" y="914400"/>
            <a:ext cx="8986345" cy="5985640"/>
          </a:xfrm>
        </p:spPr>
        <p:txBody>
          <a:bodyPr>
            <a:noAutofit/>
          </a:bodyPr>
          <a:lstStyle/>
          <a:p>
            <a:pPr marL="457200" lvl="0" indent="-457200">
              <a:lnSpc>
                <a:spcPct val="100000"/>
              </a:lnSpc>
              <a:buFont typeface="+mj-lt"/>
              <a:buAutoNum type="alphaUcPeriod" startAt="6"/>
            </a:pPr>
            <a:r>
              <a:rPr lang="en-US" kern="100" dirty="0">
                <a:solidFill>
                  <a:prstClr val="black"/>
                </a:solidFill>
                <a:ea typeface="Aptos" panose="020B0004020202020204" pitchFamily="34" charset="0"/>
                <a:cs typeface="Times New Roman" panose="02020603050405020304" pitchFamily="18" charset="0"/>
              </a:rPr>
              <a:t>Proverbs 18:22 He who finds a wife finds a good thing; And obtains favor from the LORD.</a:t>
            </a:r>
            <a:endParaRPr lang="en-US"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marL="457200" lvl="0" indent="-457200">
              <a:lnSpc>
                <a:spcPct val="100000"/>
              </a:lnSpc>
              <a:buFont typeface="+mj-lt"/>
              <a:buAutoNum type="alphaUcPeriod" startAt="6"/>
            </a:pPr>
            <a:r>
              <a:rPr lang="en-US" kern="100" dirty="0">
                <a:solidFill>
                  <a:prstClr val="black"/>
                </a:solidFill>
                <a:ea typeface="Aptos" panose="020B0004020202020204" pitchFamily="34" charset="0"/>
                <a:cs typeface="Times New Roman" panose="02020603050405020304" pitchFamily="18" charset="0"/>
              </a:rPr>
              <a:t>Proverbs 19:14 House and wealth are an inheritance from fathers, But a prudent wife is from the LORD.  </a:t>
            </a:r>
            <a:endParaRPr lang="en-US"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marL="457200" lvl="0" indent="-457200">
              <a:lnSpc>
                <a:spcPct val="100000"/>
              </a:lnSpc>
              <a:buFont typeface="+mj-lt"/>
              <a:buAutoNum type="alphaUcPeriod" startAt="6"/>
            </a:pPr>
            <a:r>
              <a:rPr lang="en-US" kern="100" dirty="0">
                <a:solidFill>
                  <a:prstClr val="black"/>
                </a:solidFill>
                <a:ea typeface="Aptos" panose="020B0004020202020204" pitchFamily="34" charset="0"/>
                <a:cs typeface="Times New Roman" panose="02020603050405020304" pitchFamily="18" charset="0"/>
              </a:rPr>
              <a:t>Genesis 2:18 Then the LORD God said, "It is not good for the man to be alone; I will make him a helper suitable for him."</a:t>
            </a:r>
            <a:endParaRPr lang="en-US"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marL="457200" lvl="0" indent="-457200">
              <a:lnSpc>
                <a:spcPct val="100000"/>
              </a:lnSpc>
              <a:buFont typeface="+mj-lt"/>
              <a:buAutoNum type="alphaUcPeriod" startAt="6"/>
            </a:pPr>
            <a:r>
              <a:rPr lang="en-US" kern="100" dirty="0">
                <a:solidFill>
                  <a:prstClr val="black"/>
                </a:solidFill>
                <a:ea typeface="Aptos" panose="020B0004020202020204" pitchFamily="34" charset="0"/>
                <a:cs typeface="Times New Roman" panose="02020603050405020304" pitchFamily="18" charset="0"/>
              </a:rPr>
              <a:t>Proverbs 11:29 He who troubles his own house will inherit wind, And the foolish will be servant to the </a:t>
            </a:r>
            <a:r>
              <a:rPr lang="en-US" kern="100" dirty="0" err="1">
                <a:solidFill>
                  <a:prstClr val="black"/>
                </a:solidFill>
                <a:ea typeface="Aptos" panose="020B0004020202020204" pitchFamily="34" charset="0"/>
                <a:cs typeface="Times New Roman" panose="02020603050405020304" pitchFamily="18" charset="0"/>
              </a:rPr>
              <a:t>wisehearted</a:t>
            </a:r>
            <a:r>
              <a:rPr lang="en-US" kern="100" dirty="0">
                <a:solidFill>
                  <a:prstClr val="black"/>
                </a:solidFill>
                <a:ea typeface="Aptos" panose="020B0004020202020204" pitchFamily="34" charset="0"/>
                <a:cs typeface="Times New Roman" panose="02020603050405020304" pitchFamily="18" charset="0"/>
              </a:rPr>
              <a:t>.</a:t>
            </a:r>
            <a:endParaRPr lang="en-US" dirty="0">
              <a:solidFill>
                <a:prstClr val="black"/>
              </a:solidFill>
            </a:endParaRPr>
          </a:p>
        </p:txBody>
      </p:sp>
    </p:spTree>
    <p:extLst>
      <p:ext uri="{BB962C8B-B14F-4D97-AF65-F5344CB8AC3E}">
        <p14:creationId xmlns:p14="http://schemas.microsoft.com/office/powerpoint/2010/main" val="409425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BC84-E3D3-6C69-D804-38425506287B}"/>
              </a:ext>
            </a:extLst>
          </p:cNvPr>
          <p:cNvSpPr>
            <a:spLocks noGrp="1"/>
          </p:cNvSpPr>
          <p:nvPr>
            <p:ph type="title"/>
          </p:nvPr>
        </p:nvSpPr>
        <p:spPr>
          <a:xfrm>
            <a:off x="0" y="1"/>
            <a:ext cx="9144000" cy="914400"/>
          </a:xfrm>
        </p:spPr>
        <p:txBody>
          <a:bodyPr>
            <a:normAutofit/>
          </a:bodyPr>
          <a:lstStyle/>
          <a:p>
            <a:pPr marL="0" marR="0">
              <a:lnSpc>
                <a:spcPct val="11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 PURPOSE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28DD077-4090-5B33-962C-22C5637FE547}"/>
              </a:ext>
            </a:extLst>
          </p:cNvPr>
          <p:cNvSpPr>
            <a:spLocks noGrp="1"/>
          </p:cNvSpPr>
          <p:nvPr>
            <p:ph idx="1"/>
          </p:nvPr>
        </p:nvSpPr>
        <p:spPr>
          <a:xfrm>
            <a:off x="157655" y="914401"/>
            <a:ext cx="8986345" cy="5985639"/>
          </a:xfrm>
        </p:spPr>
        <p:txBody>
          <a:bodyPr>
            <a:noAutofit/>
          </a:bodyPr>
          <a:lstStyle/>
          <a:p>
            <a:pPr marL="457200" marR="0" indent="-457200">
              <a:lnSpc>
                <a:spcPct val="85000"/>
              </a:lnSpc>
              <a:buFont typeface="+mj-lt"/>
              <a:buAutoNum type="alphaUcPeriod"/>
            </a:pPr>
            <a:r>
              <a:rPr lang="en-US" kern="100" dirty="0">
                <a:ea typeface="Aptos" panose="020B0004020202020204" pitchFamily="34" charset="0"/>
                <a:cs typeface="Times New Roman" panose="02020603050405020304" pitchFamily="18" charset="0"/>
              </a:rPr>
              <a:t>Contribute to the Happiness of Each Member.</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85000"/>
              </a:lnSpc>
              <a:buFont typeface="+mj-lt"/>
              <a:buAutoNum type="arabicPeriod"/>
            </a:pPr>
            <a:r>
              <a:rPr lang="en-US" kern="100" dirty="0">
                <a:ea typeface="Aptos" panose="020B0004020202020204" pitchFamily="34" charset="0"/>
                <a:cs typeface="Times New Roman" panose="02020603050405020304" pitchFamily="18" charset="0"/>
              </a:rPr>
              <a:t>Proverbs 5:18 Let your fountain be blessed, And rejoice in the wife of your youth.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85000"/>
              </a:lnSpc>
              <a:buFont typeface="+mj-lt"/>
              <a:buAutoNum type="arabicPeriod"/>
            </a:pPr>
            <a:r>
              <a:rPr lang="en-US" kern="100" dirty="0">
                <a:ea typeface="Aptos" panose="020B0004020202020204" pitchFamily="34" charset="0"/>
                <a:cs typeface="Times New Roman" panose="02020603050405020304" pitchFamily="18" charset="0"/>
              </a:rPr>
              <a:t>Proverbs 10:1 The proverbs of Solomon. A wise son makes a father glad, But a foolish son is a grief to his mother.</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85000"/>
              </a:lnSpc>
              <a:buFont typeface="+mj-lt"/>
              <a:buAutoNum type="arabicPeriod"/>
            </a:pPr>
            <a:r>
              <a:rPr lang="en-US" kern="100" dirty="0">
                <a:ea typeface="Aptos" panose="020B0004020202020204" pitchFamily="34" charset="0"/>
                <a:cs typeface="Times New Roman" panose="02020603050405020304" pitchFamily="18" charset="0"/>
              </a:rPr>
              <a:t>Proverbs 15:20 A wise son makes a father glad, But a foolish man despises his mother.</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85000"/>
              </a:lnSpc>
              <a:buFont typeface="+mj-lt"/>
              <a:buAutoNum type="arabicPeriod"/>
            </a:pPr>
            <a:r>
              <a:rPr lang="en-US" kern="100" dirty="0">
                <a:ea typeface="Aptos" panose="020B0004020202020204" pitchFamily="34" charset="0"/>
                <a:cs typeface="Times New Roman" panose="02020603050405020304" pitchFamily="18" charset="0"/>
              </a:rPr>
              <a:t>Proverbs 17:6 Grandchildren are the crown of old men, And the glory of sons is their fathers.</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3203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BF1A4-8C3F-1F2C-7DD7-A9B70D74D1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649FDD-5C62-DEB6-0887-C202D418C504}"/>
              </a:ext>
            </a:extLst>
          </p:cNvPr>
          <p:cNvSpPr>
            <a:spLocks noGrp="1"/>
          </p:cNvSpPr>
          <p:nvPr>
            <p:ph type="title"/>
          </p:nvPr>
        </p:nvSpPr>
        <p:spPr>
          <a:xfrm>
            <a:off x="0" y="1"/>
            <a:ext cx="9144000" cy="914400"/>
          </a:xfrm>
        </p:spPr>
        <p:txBody>
          <a:bodyPr>
            <a:normAutofit/>
          </a:bodyPr>
          <a:lstStyle/>
          <a:p>
            <a:pPr marL="0" marR="0">
              <a:lnSpc>
                <a:spcPct val="11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 PURPOSE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DA2B296-D283-FC88-779B-FE43D7EA0D57}"/>
              </a:ext>
            </a:extLst>
          </p:cNvPr>
          <p:cNvSpPr>
            <a:spLocks noGrp="1"/>
          </p:cNvSpPr>
          <p:nvPr>
            <p:ph idx="1"/>
          </p:nvPr>
        </p:nvSpPr>
        <p:spPr>
          <a:xfrm>
            <a:off x="157655" y="914401"/>
            <a:ext cx="8986345" cy="5985639"/>
          </a:xfrm>
        </p:spPr>
        <p:txBody>
          <a:bodyPr>
            <a:noAutofit/>
          </a:bodyPr>
          <a:lstStyle/>
          <a:p>
            <a:pPr marL="457200" marR="0" indent="-457200">
              <a:lnSpc>
                <a:spcPct val="85000"/>
              </a:lnSpc>
              <a:buFont typeface="+mj-lt"/>
              <a:buAutoNum type="alphaUcPeriod"/>
            </a:pPr>
            <a:r>
              <a:rPr lang="en-US" kern="100" dirty="0">
                <a:ea typeface="Aptos" panose="020B0004020202020204" pitchFamily="34" charset="0"/>
                <a:cs typeface="Times New Roman" panose="02020603050405020304" pitchFamily="18" charset="0"/>
              </a:rPr>
              <a:t>Contribute to the Happiness of Each Member.</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71550" marR="0" lvl="1" indent="-514350">
              <a:lnSpc>
                <a:spcPct val="85000"/>
              </a:lnSpc>
              <a:buFont typeface="+mj-lt"/>
              <a:buAutoNum type="arabicPeriod" startAt="5"/>
            </a:pPr>
            <a:r>
              <a:rPr lang="en-US" kern="100" dirty="0">
                <a:ea typeface="Aptos" panose="020B0004020202020204" pitchFamily="34" charset="0"/>
                <a:cs typeface="Times New Roman" panose="02020603050405020304" pitchFamily="18" charset="0"/>
              </a:rPr>
              <a:t>Proverbs 23:15 My son, if your heart is wise, My own heart also will be glad; [16] And my inmost being will rejoice When your lips speak what is right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85000"/>
              </a:lnSpc>
              <a:buFont typeface="+mj-lt"/>
              <a:buAutoNum type="arabicPeriod" startAt="5"/>
            </a:pPr>
            <a:r>
              <a:rPr lang="en-US" kern="100" dirty="0">
                <a:ea typeface="Aptos" panose="020B0004020202020204" pitchFamily="34" charset="0"/>
                <a:cs typeface="Times New Roman" panose="02020603050405020304" pitchFamily="18" charset="0"/>
              </a:rPr>
              <a:t>Proverbs 29:3 A man who loves wisdom makes his father glad, But he who keeps company with harlots wastes his wealth.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marR="0" lvl="1" indent="-457200">
              <a:lnSpc>
                <a:spcPct val="85000"/>
              </a:lnSpc>
              <a:buFont typeface="+mj-lt"/>
              <a:buAutoNum type="arabicPeriod" startAt="5"/>
            </a:pPr>
            <a:r>
              <a:rPr lang="en-US" kern="100" dirty="0">
                <a:ea typeface="Aptos" panose="020B0004020202020204" pitchFamily="34" charset="0"/>
                <a:cs typeface="Times New Roman" panose="02020603050405020304" pitchFamily="18" charset="0"/>
              </a:rPr>
              <a:t>Proverbs 31:28-29 Her children rise up and bless her; Her husband also, and he praises her saying: [29] "Many daughters have done nobly, But you excel them all." </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4839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52663-9F1C-0778-A12D-2C4F9E1B45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0045F-373A-010E-4CB4-2B5CF2012BD4}"/>
              </a:ext>
            </a:extLst>
          </p:cNvPr>
          <p:cNvSpPr>
            <a:spLocks noGrp="1"/>
          </p:cNvSpPr>
          <p:nvPr>
            <p:ph type="title"/>
          </p:nvPr>
        </p:nvSpPr>
        <p:spPr>
          <a:xfrm>
            <a:off x="0" y="1"/>
            <a:ext cx="9144000" cy="914400"/>
          </a:xfrm>
        </p:spPr>
        <p:txBody>
          <a:bodyPr>
            <a:normAutofit/>
          </a:bodyPr>
          <a:lstStyle/>
          <a:p>
            <a:pPr marL="0" marR="0">
              <a:lnSpc>
                <a:spcPct val="11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 PURPOSE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0E6DB3E-B098-B29E-C8AC-129C96808AEA}"/>
              </a:ext>
            </a:extLst>
          </p:cNvPr>
          <p:cNvSpPr>
            <a:spLocks noGrp="1"/>
          </p:cNvSpPr>
          <p:nvPr>
            <p:ph idx="1"/>
          </p:nvPr>
        </p:nvSpPr>
        <p:spPr>
          <a:xfrm>
            <a:off x="157655" y="914401"/>
            <a:ext cx="8986345" cy="5985639"/>
          </a:xfrm>
        </p:spPr>
        <p:txBody>
          <a:bodyPr>
            <a:noAutofit/>
          </a:bodyPr>
          <a:lstStyle/>
          <a:p>
            <a:pPr marL="342900" marR="0" indent="-342900">
              <a:lnSpc>
                <a:spcPct val="80000"/>
              </a:lnSpc>
              <a:buFont typeface="+mj-lt"/>
              <a:buAutoNum type="alphaUcPeriod"/>
            </a:pPr>
            <a:r>
              <a:rPr lang="en-US" sz="2800" kern="100" dirty="0">
                <a:ea typeface="Aptos" panose="020B0004020202020204" pitchFamily="34" charset="0"/>
                <a:cs typeface="Times New Roman" panose="02020603050405020304" pitchFamily="18" charset="0"/>
              </a:rPr>
              <a:t>Contribute to the Happiness of Each Member.</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800100" marR="0" lvl="1" indent="-342900">
              <a:lnSpc>
                <a:spcPct val="80000"/>
              </a:lnSpc>
              <a:buFont typeface="+mj-lt"/>
              <a:buAutoNum type="arabicPeriod" startAt="8"/>
            </a:pPr>
            <a:r>
              <a:rPr lang="en-US" sz="2800" kern="100" dirty="0">
                <a:ea typeface="Aptos" panose="020B0004020202020204" pitchFamily="34" charset="0"/>
                <a:cs typeface="Times New Roman" panose="02020603050405020304" pitchFamily="18" charset="0"/>
              </a:rPr>
              <a:t>Families are God's way of blessing all of us.</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1371600" indent="-452438">
              <a:lnSpc>
                <a:spcPct val="80000"/>
              </a:lnSpc>
              <a:buFont typeface="+mj-lt"/>
              <a:buAutoNum type="alphaLcPeriod"/>
            </a:pPr>
            <a:r>
              <a:rPr lang="en-US" sz="2800" kern="100" dirty="0">
                <a:ea typeface="Aptos" panose="020B0004020202020204" pitchFamily="34" charset="0"/>
                <a:cs typeface="Times New Roman" panose="02020603050405020304" pitchFamily="18" charset="0"/>
              </a:rPr>
              <a:t>Psalm 127:3-5 Behold, children are a gift of the LORD, The fruit of the womb is a reward. [4] Like arrows in the hand of a warrior, So are the children of one's youth. [5] How blessed is the man whose quiver is full of them; They will not be ashamed When they speak with their enemies in the gate.</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1371600" indent="-452438">
              <a:lnSpc>
                <a:spcPct val="80000"/>
              </a:lnSpc>
              <a:buFont typeface="+mj-lt"/>
              <a:buAutoNum type="alphaLcPeriod"/>
            </a:pPr>
            <a:r>
              <a:rPr lang="en-US" sz="2800" kern="100" dirty="0">
                <a:ea typeface="Aptos" panose="020B0004020202020204" pitchFamily="34" charset="0"/>
                <a:cs typeface="Times New Roman" panose="02020603050405020304" pitchFamily="18" charset="0"/>
              </a:rPr>
              <a:t>Psalm 128:3-4 Your wife shall be like a fruitful vine Within your house, Your children like olive plants Around your table. [4] Behold, for thus shall the man be blessed Who fears the LORD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1371600" indent="-452438">
              <a:lnSpc>
                <a:spcPct val="80000"/>
              </a:lnSpc>
              <a:spcAft>
                <a:spcPts val="800"/>
              </a:spcAft>
              <a:buFont typeface="+mj-lt"/>
              <a:buAutoNum type="alphaLcPeriod"/>
            </a:pPr>
            <a:r>
              <a:rPr lang="en-US" sz="2800" kern="100" dirty="0">
                <a:ea typeface="Aptos" panose="020B0004020202020204" pitchFamily="34" charset="0"/>
                <a:cs typeface="Times New Roman" panose="02020603050405020304" pitchFamily="18" charset="0"/>
              </a:rPr>
              <a:t>The righteous family member brings happiness to all the rest.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4575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B0334-9C65-E87A-408A-D3DB12FD5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A486C8-332A-D65C-6E4A-C99787CC90B6}"/>
              </a:ext>
            </a:extLst>
          </p:cNvPr>
          <p:cNvSpPr>
            <a:spLocks noGrp="1"/>
          </p:cNvSpPr>
          <p:nvPr>
            <p:ph type="title"/>
          </p:nvPr>
        </p:nvSpPr>
        <p:spPr>
          <a:xfrm>
            <a:off x="0" y="1"/>
            <a:ext cx="9144000" cy="914400"/>
          </a:xfrm>
        </p:spPr>
        <p:txBody>
          <a:bodyPr>
            <a:normAutofit/>
          </a:bodyPr>
          <a:lstStyle/>
          <a:p>
            <a:pPr marL="0" marR="0">
              <a:lnSpc>
                <a:spcPct val="11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 PURPOSE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A589AEA-B7F9-0C2F-EC6E-139851EF48B4}"/>
              </a:ext>
            </a:extLst>
          </p:cNvPr>
          <p:cNvSpPr>
            <a:spLocks noGrp="1"/>
          </p:cNvSpPr>
          <p:nvPr>
            <p:ph idx="1"/>
          </p:nvPr>
        </p:nvSpPr>
        <p:spPr>
          <a:xfrm>
            <a:off x="157655" y="914401"/>
            <a:ext cx="8986345" cy="5985639"/>
          </a:xfrm>
        </p:spPr>
        <p:txBody>
          <a:bodyPr>
            <a:normAutofit fontScale="62500" lnSpcReduction="20000"/>
          </a:bodyPr>
          <a:lstStyle/>
          <a:p>
            <a:pPr marL="457200" marR="0" indent="-457200">
              <a:lnSpc>
                <a:spcPct val="115000"/>
              </a:lnSpc>
              <a:buFont typeface="+mj-lt"/>
              <a:buAutoNum type="alphaUcPeriod" startAt="2"/>
            </a:pPr>
            <a:r>
              <a:rPr lang="en-US" sz="4400" kern="100" dirty="0">
                <a:ea typeface="Aptos" panose="020B0004020202020204" pitchFamily="34" charset="0"/>
                <a:cs typeface="Times New Roman" panose="02020603050405020304" pitchFamily="18" charset="0"/>
              </a:rPr>
              <a:t>Training Ground for Children</a:t>
            </a:r>
            <a:endParaRPr lang="en-US" sz="4400"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lnSpc>
                <a:spcPct val="115000"/>
              </a:lnSpc>
              <a:buFont typeface="+mj-lt"/>
              <a:buAutoNum type="arabicPeriod"/>
            </a:pPr>
            <a:r>
              <a:rPr lang="en-US" sz="4400" kern="100" dirty="0">
                <a:ea typeface="Aptos" panose="020B0004020202020204" pitchFamily="34" charset="0"/>
                <a:cs typeface="Times New Roman" panose="02020603050405020304" pitchFamily="18" charset="0"/>
              </a:rPr>
              <a:t>Proverbs 22:6 Train up a child in the way he should go, Even when he is old he will not depart from it.</a:t>
            </a:r>
            <a:endParaRPr lang="en-US" sz="4400"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lnSpc>
                <a:spcPct val="115000"/>
              </a:lnSpc>
              <a:buFont typeface="+mj-lt"/>
              <a:buAutoNum type="arabicPeriod"/>
            </a:pPr>
            <a:r>
              <a:rPr lang="en-US" sz="4400" kern="100" dirty="0">
                <a:ea typeface="Aptos" panose="020B0004020202020204" pitchFamily="34" charset="0"/>
                <a:cs typeface="Times New Roman" panose="02020603050405020304" pitchFamily="18" charset="0"/>
              </a:rPr>
              <a:t>Proverbs 23:13-14 Do not hold back discipline from the child, Although you strike him with the rod, he will not die. [14] You shall strike him with the rod And rescue his soul from </a:t>
            </a:r>
            <a:r>
              <a:rPr lang="en-US" sz="4400" kern="100" dirty="0" err="1">
                <a:ea typeface="Aptos" panose="020B0004020202020204" pitchFamily="34" charset="0"/>
                <a:cs typeface="Times New Roman" panose="02020603050405020304" pitchFamily="18" charset="0"/>
              </a:rPr>
              <a:t>Sheol</a:t>
            </a:r>
            <a:r>
              <a:rPr lang="en-US" sz="4400" kern="100" dirty="0">
                <a:ea typeface="Aptos" panose="020B0004020202020204" pitchFamily="34" charset="0"/>
                <a:cs typeface="Times New Roman" panose="02020603050405020304" pitchFamily="18" charset="0"/>
              </a:rPr>
              <a:t>.</a:t>
            </a:r>
            <a:endParaRPr lang="en-US" sz="4400"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lnSpc>
                <a:spcPct val="115000"/>
              </a:lnSpc>
              <a:buFont typeface="+mj-lt"/>
              <a:buAutoNum type="arabicPeriod"/>
            </a:pPr>
            <a:r>
              <a:rPr lang="en-US" sz="4400" kern="100" dirty="0">
                <a:ea typeface="Aptos" panose="020B0004020202020204" pitchFamily="34" charset="0"/>
                <a:cs typeface="Times New Roman" panose="02020603050405020304" pitchFamily="18" charset="0"/>
              </a:rPr>
              <a:t>Proverbs 1:8-9 Hear, my son, your father's instruction And do not forsake your mother's teaching, [9] Indeed, they are a graceful wreath to your head And ornaments about your neck.</a:t>
            </a:r>
            <a:endParaRPr lang="en-US" sz="44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9860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EBEAC-D323-6D09-8B14-B07511C8B5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045BCE-F752-4AF2-003F-D03578BCDF3E}"/>
              </a:ext>
            </a:extLst>
          </p:cNvPr>
          <p:cNvSpPr>
            <a:spLocks noGrp="1"/>
          </p:cNvSpPr>
          <p:nvPr>
            <p:ph type="title"/>
          </p:nvPr>
        </p:nvSpPr>
        <p:spPr>
          <a:xfrm>
            <a:off x="0" y="1"/>
            <a:ext cx="9144000" cy="914400"/>
          </a:xfrm>
        </p:spPr>
        <p:txBody>
          <a:bodyPr>
            <a:normAutofit/>
          </a:bodyPr>
          <a:lstStyle/>
          <a:p>
            <a:pPr marL="0" marR="0">
              <a:lnSpc>
                <a:spcPct val="11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 PURPOSE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180E1C8-8C78-0549-34AE-044D4A6B55B6}"/>
              </a:ext>
            </a:extLst>
          </p:cNvPr>
          <p:cNvSpPr>
            <a:spLocks noGrp="1"/>
          </p:cNvSpPr>
          <p:nvPr>
            <p:ph idx="1"/>
          </p:nvPr>
        </p:nvSpPr>
        <p:spPr>
          <a:xfrm>
            <a:off x="157655" y="914401"/>
            <a:ext cx="8986345" cy="5985639"/>
          </a:xfrm>
        </p:spPr>
        <p:txBody>
          <a:bodyPr>
            <a:noAutofit/>
          </a:bodyPr>
          <a:lstStyle/>
          <a:p>
            <a:pPr marL="457200" marR="0" indent="-457200">
              <a:buFont typeface="+mj-lt"/>
              <a:buAutoNum type="alphaUcPeriod" startAt="2"/>
            </a:pPr>
            <a:r>
              <a:rPr lang="en-US" sz="2800" kern="100" dirty="0">
                <a:ea typeface="Aptos" panose="020B0004020202020204" pitchFamily="34" charset="0"/>
                <a:cs typeface="Times New Roman" panose="02020603050405020304" pitchFamily="18" charset="0"/>
              </a:rPr>
              <a:t>Training Ground for Children</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buFont typeface="+mj-lt"/>
              <a:buAutoNum type="arabicPeriod" startAt="4"/>
            </a:pPr>
            <a:r>
              <a:rPr lang="en-US" sz="2800" kern="100" dirty="0">
                <a:ea typeface="Aptos" panose="020B0004020202020204" pitchFamily="34" charset="0"/>
                <a:cs typeface="Times New Roman" panose="02020603050405020304" pitchFamily="18" charset="0"/>
              </a:rPr>
              <a:t>In the home, children get the direction and guidance necessary to grow and develop. They also receive instruction that will prepare them and stick with them into adulthood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914400" indent="-457200">
              <a:spcAft>
                <a:spcPts val="800"/>
              </a:spcAft>
              <a:buFont typeface="+mj-lt"/>
              <a:buAutoNum type="arabicPeriod" startAt="4"/>
            </a:pPr>
            <a:r>
              <a:rPr lang="en-US" sz="2800" kern="100" dirty="0">
                <a:ea typeface="Aptos" panose="020B0004020202020204" pitchFamily="34" charset="0"/>
                <a:cs typeface="Times New Roman" panose="02020603050405020304" pitchFamily="18" charset="0"/>
              </a:rPr>
              <a:t>Proverbs 6:20-23 My son, observe the commandment of your father And do not forsake the teaching of your mother; [21] Bind them continually on your heart; Tie them around your neck. [22] When you walk about, they will guide you; When you sleep, they will watch over you; And when you awake, they will talk to you. [23] For the commandment is a lamp and the teaching is light; And reproofs for discipline are the way of life.</a:t>
            </a:r>
            <a:endParaRPr lang="en-US" sz="2800" dirty="0"/>
          </a:p>
        </p:txBody>
      </p:sp>
    </p:spTree>
    <p:extLst>
      <p:ext uri="{BB962C8B-B14F-4D97-AF65-F5344CB8AC3E}">
        <p14:creationId xmlns:p14="http://schemas.microsoft.com/office/powerpoint/2010/main" val="230471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F2A51-DF3F-C050-27A0-207CD207D612}"/>
              </a:ext>
            </a:extLst>
          </p:cNvPr>
          <p:cNvSpPr>
            <a:spLocks noGrp="1"/>
          </p:cNvSpPr>
          <p:nvPr>
            <p:ph type="title"/>
          </p:nvPr>
        </p:nvSpPr>
        <p:spPr>
          <a:xfrm>
            <a:off x="0" y="1"/>
            <a:ext cx="9144000" cy="1005840"/>
          </a:xfrm>
        </p:spPr>
        <p:txBody>
          <a:bodyPr>
            <a:normAutofit/>
          </a:bodyPr>
          <a:lstStyle/>
          <a:p>
            <a:pPr marL="0" marR="0">
              <a:lnSpc>
                <a:spcPct val="9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ll. MAKING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1A2A41E-549D-6816-AF26-63904D8951AD}"/>
              </a:ext>
            </a:extLst>
          </p:cNvPr>
          <p:cNvSpPr>
            <a:spLocks noGrp="1"/>
          </p:cNvSpPr>
          <p:nvPr>
            <p:ph idx="1"/>
          </p:nvPr>
        </p:nvSpPr>
        <p:spPr>
          <a:xfrm>
            <a:off x="157655" y="1005841"/>
            <a:ext cx="8986345" cy="5894199"/>
          </a:xfrm>
        </p:spPr>
        <p:txBody>
          <a:bodyPr>
            <a:normAutofit fontScale="85000" lnSpcReduction="20000"/>
          </a:bodyPr>
          <a:lstStyle/>
          <a:p>
            <a:pPr marL="457200" marR="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Complementing One Another. Each family is comprised of different members with various roles and responsibilities. Each has his own place and effect on all the other members of the home. Their lives are all interrelated and influence one another.</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fontAlgn="base">
              <a:lnSpc>
                <a:spcPct val="100000"/>
              </a:lnSpc>
              <a:buClr>
                <a:srgbClr val="000000"/>
              </a:buClr>
              <a:buSzPct val="99000"/>
              <a:buFont typeface="+mj-lt"/>
              <a:buAutoNum type="arabicPeriod"/>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Husband and Father</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2" indent="-457200" fontAlgn="base">
              <a:lnSpc>
                <a:spcPct val="100000"/>
              </a:lnSpc>
              <a:buClr>
                <a:srgbClr val="000000"/>
              </a:buClr>
              <a:buSzPct val="99000"/>
              <a:buFont typeface="+mj-lt"/>
              <a:buAutoNum type="alphaLcPeriod"/>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20:7 A righteous man who walks in his integrity- How blessed are his sons after him.</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2" indent="-457200" fontAlgn="base">
              <a:lnSpc>
                <a:spcPct val="100000"/>
              </a:lnSpc>
              <a:buClr>
                <a:srgbClr val="000000"/>
              </a:buClr>
              <a:buSzPct val="99000"/>
              <a:buFont typeface="+mj-lt"/>
              <a:buAutoNum type="alphaLcPeriod"/>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17:6 Grandchildren are the crown of old men, And the glory of sons is their fathers.</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2" indent="-457200" fontAlgn="base">
              <a:lnSpc>
                <a:spcPct val="100000"/>
              </a:lnSpc>
              <a:buClr>
                <a:srgbClr val="000000"/>
              </a:buClr>
              <a:buSzPct val="99000"/>
              <a:buFont typeface="+mj-lt"/>
              <a:buAutoNum type="alphaLcPeriod"/>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15:27 He who profits illicitly troubles his own house, But he who hates bribes will live.</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2" indent="-457200" fontAlgn="base">
              <a:lnSpc>
                <a:spcPct val="100000"/>
              </a:lnSpc>
              <a:buClr>
                <a:srgbClr val="000000"/>
              </a:buClr>
              <a:buSzPct val="99000"/>
              <a:buFont typeface="+mj-lt"/>
              <a:buAutoNum type="alphaLcPeriod"/>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His wise and righteous life benefits his family.</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07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12122-EC65-8D7B-ED54-F7F8D7B536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F0C490-610A-5B85-7089-62FA5F9ED016}"/>
              </a:ext>
            </a:extLst>
          </p:cNvPr>
          <p:cNvSpPr>
            <a:spLocks noGrp="1"/>
          </p:cNvSpPr>
          <p:nvPr>
            <p:ph type="title"/>
          </p:nvPr>
        </p:nvSpPr>
        <p:spPr>
          <a:xfrm>
            <a:off x="0" y="1"/>
            <a:ext cx="9144000" cy="1005840"/>
          </a:xfrm>
        </p:spPr>
        <p:txBody>
          <a:bodyPr>
            <a:normAutofit/>
          </a:bodyPr>
          <a:lstStyle/>
          <a:p>
            <a:pPr marL="0" marR="0">
              <a:lnSpc>
                <a:spcPct val="9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ll. MAKING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8F6F067-AA6F-94CD-A1D6-9D6E39EC88BB}"/>
              </a:ext>
            </a:extLst>
          </p:cNvPr>
          <p:cNvSpPr>
            <a:spLocks noGrp="1"/>
          </p:cNvSpPr>
          <p:nvPr>
            <p:ph idx="1"/>
          </p:nvPr>
        </p:nvSpPr>
        <p:spPr>
          <a:xfrm>
            <a:off x="157655" y="1005841"/>
            <a:ext cx="8986345" cy="5894199"/>
          </a:xfrm>
        </p:spPr>
        <p:txBody>
          <a:bodyPr>
            <a:noAutofit/>
          </a:bodyPr>
          <a:lstStyle/>
          <a:p>
            <a:pPr marL="457200" marR="0" indent="-457200">
              <a:lnSpc>
                <a:spcPct val="95000"/>
              </a:lnSpc>
              <a:buFont typeface="+mj-lt"/>
              <a:buAutoNum type="alphaUcPeriod" startAt="2"/>
            </a:pPr>
            <a:r>
              <a:rPr lang="en-US" kern="100" dirty="0">
                <a:ea typeface="Aptos" panose="020B0004020202020204" pitchFamily="34" charset="0"/>
                <a:cs typeface="Times New Roman" panose="02020603050405020304" pitchFamily="18" charset="0"/>
              </a:rPr>
              <a:t>Complementing One Another. </a:t>
            </a:r>
          </a:p>
          <a:p>
            <a:pPr marL="914400" lvl="1" indent="-457200">
              <a:lnSpc>
                <a:spcPct val="95000"/>
              </a:lnSpc>
              <a:buFont typeface="+mj-lt"/>
              <a:buAutoNum type="arabicPeriod" startAt="2"/>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Wife and Mother</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3" indent="-457200" fontAlgn="base">
              <a:lnSpc>
                <a:spcPct val="95000"/>
              </a:lnSpc>
              <a:buClr>
                <a:srgbClr val="000000"/>
              </a:buClr>
              <a:buSzPct val="99000"/>
              <a:buFont typeface="+mj-lt"/>
              <a:buAutoNum type="alphaLcPeriod"/>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14:1 The wise woman builds her house, But the foolish tears it down with her own hands.</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3" indent="-457200" fontAlgn="base">
              <a:lnSpc>
                <a:spcPct val="95000"/>
              </a:lnSpc>
              <a:buClr>
                <a:srgbClr val="000000"/>
              </a:buClr>
              <a:buSzPct val="99000"/>
              <a:buFont typeface="+mj-lt"/>
              <a:buAutoNum type="alphaLcPeriod"/>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12:4 An excellent wife is the crown of her husband, But she who shames him is like rottenness in his bones.</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3" indent="-457200" fontAlgn="base">
              <a:lnSpc>
                <a:spcPct val="95000"/>
              </a:lnSpc>
              <a:buClr>
                <a:srgbClr val="000000"/>
              </a:buClr>
              <a:buSzPct val="99000"/>
              <a:buFont typeface="+mj-lt"/>
              <a:buAutoNum type="alphaLcPeriod"/>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31:10 An excellent wife, who can find? For her worth is far above jewels.</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596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55C62-4D17-4C5D-18E4-3AF087F9E8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E1E8F7-23F0-4839-0ECD-9442A43E5D66}"/>
              </a:ext>
            </a:extLst>
          </p:cNvPr>
          <p:cNvSpPr>
            <a:spLocks noGrp="1"/>
          </p:cNvSpPr>
          <p:nvPr>
            <p:ph type="title"/>
          </p:nvPr>
        </p:nvSpPr>
        <p:spPr>
          <a:xfrm>
            <a:off x="0" y="1"/>
            <a:ext cx="9144000" cy="1024128"/>
          </a:xfrm>
        </p:spPr>
        <p:txBody>
          <a:bodyPr>
            <a:normAutofit/>
          </a:bodyPr>
          <a:lstStyle/>
          <a:p>
            <a:pPr marL="0" marR="0">
              <a:lnSpc>
                <a:spcPct val="9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ll. MAKING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27B0840-3C47-FF8E-43C7-44F9DBD32679}"/>
              </a:ext>
            </a:extLst>
          </p:cNvPr>
          <p:cNvSpPr>
            <a:spLocks noGrp="1"/>
          </p:cNvSpPr>
          <p:nvPr>
            <p:ph idx="1"/>
          </p:nvPr>
        </p:nvSpPr>
        <p:spPr>
          <a:xfrm>
            <a:off x="157655" y="896113"/>
            <a:ext cx="8986345" cy="6003928"/>
          </a:xfrm>
        </p:spPr>
        <p:txBody>
          <a:bodyPr>
            <a:noAutofit/>
          </a:bodyPr>
          <a:lstStyle/>
          <a:p>
            <a:pPr marL="457200" marR="0" indent="-457200">
              <a:lnSpc>
                <a:spcPct val="95000"/>
              </a:lnSpc>
              <a:buFont typeface="+mj-lt"/>
              <a:buAutoNum type="alphaUcPeriod" startAt="2"/>
            </a:pPr>
            <a:r>
              <a:rPr lang="en-US" sz="2800" kern="100" dirty="0">
                <a:ea typeface="Aptos" panose="020B0004020202020204" pitchFamily="34" charset="0"/>
                <a:cs typeface="Times New Roman" panose="02020603050405020304" pitchFamily="18" charset="0"/>
              </a:rPr>
              <a:t>Complementing One Another.</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fontAlgn="base">
              <a:lnSpc>
                <a:spcPct val="95000"/>
              </a:lnSpc>
              <a:buClr>
                <a:srgbClr val="000000"/>
              </a:buClr>
              <a:buSzPct val="99000"/>
              <a:buFont typeface="+mj-lt"/>
              <a:buAutoNum type="arabicPeriod" startAt="3"/>
            </a:pPr>
            <a:r>
              <a:rPr lang="en-US" sz="2800" kern="100" dirty="0">
                <a:solidFill>
                  <a:srgbClr val="000000"/>
                </a:solidFill>
                <a:uFill>
                  <a:solidFill>
                    <a:srgbClr val="000000"/>
                  </a:solidFill>
                </a:uFill>
                <a:ea typeface="Calibri" panose="020F0502020204030204" pitchFamily="34" charset="0"/>
                <a:cs typeface="Calibri" panose="020F0502020204030204" pitchFamily="34" charset="0"/>
              </a:rPr>
              <a:t>Children</a:t>
            </a:r>
            <a:endParaRPr lang="en-US" sz="28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2" indent="-457200" fontAlgn="base">
              <a:lnSpc>
                <a:spcPct val="95000"/>
              </a:lnSpc>
              <a:buClr>
                <a:srgbClr val="000000"/>
              </a:buClr>
              <a:buSzPct val="99000"/>
              <a:buFont typeface="+mj-lt"/>
              <a:buAutoNum type="alphaLcPeriod"/>
            </a:pPr>
            <a:r>
              <a:rPr lang="en-US" sz="2800" kern="100" dirty="0">
                <a:solidFill>
                  <a:srgbClr val="000000"/>
                </a:solidFill>
                <a:uFill>
                  <a:solidFill>
                    <a:srgbClr val="000000"/>
                  </a:solidFill>
                </a:uFill>
                <a:ea typeface="Calibri" panose="020F0502020204030204" pitchFamily="34" charset="0"/>
                <a:cs typeface="Calibri" panose="020F0502020204030204" pitchFamily="34" charset="0"/>
              </a:rPr>
              <a:t>Proverbs 10:1 The proverbs of Solomon. A wise son makes a father glad, But a foolish son is a grief to his mother.</a:t>
            </a:r>
            <a:endParaRPr lang="en-US" sz="28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2" indent="-457200" fontAlgn="base">
              <a:lnSpc>
                <a:spcPct val="95000"/>
              </a:lnSpc>
              <a:buClr>
                <a:srgbClr val="000000"/>
              </a:buClr>
              <a:buSzPct val="99000"/>
              <a:buFont typeface="+mj-lt"/>
              <a:buAutoNum type="alphaLcPeriod"/>
            </a:pPr>
            <a:r>
              <a:rPr lang="en-US" sz="2800" kern="100" dirty="0">
                <a:solidFill>
                  <a:srgbClr val="000000"/>
                </a:solidFill>
                <a:uFill>
                  <a:solidFill>
                    <a:srgbClr val="000000"/>
                  </a:solidFill>
                </a:uFill>
                <a:ea typeface="Calibri" panose="020F0502020204030204" pitchFamily="34" charset="0"/>
                <a:cs typeface="Calibri" panose="020F0502020204030204" pitchFamily="34" charset="0"/>
              </a:rPr>
              <a:t>Proverbs 15:20 A wise son makes a father glad, But a foolish man despises his mother.</a:t>
            </a:r>
            <a:endParaRPr lang="en-US" sz="28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marR="45720" lvl="2" indent="-457200" fontAlgn="base">
              <a:lnSpc>
                <a:spcPct val="95000"/>
              </a:lnSpc>
              <a:buClr>
                <a:srgbClr val="000000"/>
              </a:buClr>
              <a:buSzPct val="99000"/>
              <a:buFont typeface="+mj-lt"/>
              <a:buAutoNum type="alphaLcPeriod"/>
            </a:pPr>
            <a:r>
              <a:rPr lang="en-US" sz="2800" kern="100" dirty="0">
                <a:solidFill>
                  <a:srgbClr val="000000"/>
                </a:solidFill>
                <a:uFill>
                  <a:solidFill>
                    <a:srgbClr val="000000"/>
                  </a:solidFill>
                </a:uFill>
                <a:ea typeface="Calibri" panose="020F0502020204030204" pitchFamily="34" charset="0"/>
                <a:cs typeface="Calibri" panose="020F0502020204030204" pitchFamily="34" charset="0"/>
              </a:rPr>
              <a:t>Ephesians 6:1-3 Children, obey your parents in the Lord, for this is right. [2] Honor your father and mother (which is the first commandment with a promise), [3] so that it may be well with you, and that you may live long on the earth.</a:t>
            </a:r>
            <a:endParaRPr lang="en-US" sz="28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4938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8140A-BC0E-C407-4562-CBB2B910F7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6BCE06-B7AA-3E1A-A2B8-BA69969FF141}"/>
              </a:ext>
            </a:extLst>
          </p:cNvPr>
          <p:cNvSpPr>
            <a:spLocks noGrp="1"/>
          </p:cNvSpPr>
          <p:nvPr>
            <p:ph type="title"/>
          </p:nvPr>
        </p:nvSpPr>
        <p:spPr>
          <a:xfrm>
            <a:off x="0" y="1"/>
            <a:ext cx="9144000" cy="1024128"/>
          </a:xfrm>
        </p:spPr>
        <p:txBody>
          <a:bodyPr>
            <a:normAutofit/>
          </a:bodyPr>
          <a:lstStyle/>
          <a:p>
            <a:pPr marL="0" marR="0">
              <a:lnSpc>
                <a:spcPct val="9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ll. MAKING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3E849D-AE52-7761-CB4C-D03DE91FA4AA}"/>
              </a:ext>
            </a:extLst>
          </p:cNvPr>
          <p:cNvSpPr>
            <a:spLocks noGrp="1"/>
          </p:cNvSpPr>
          <p:nvPr>
            <p:ph idx="1"/>
          </p:nvPr>
        </p:nvSpPr>
        <p:spPr>
          <a:xfrm>
            <a:off x="157655" y="896113"/>
            <a:ext cx="8986345" cy="6003928"/>
          </a:xfrm>
        </p:spPr>
        <p:txBody>
          <a:bodyPr>
            <a:noAutofit/>
          </a:bodyPr>
          <a:lstStyle/>
          <a:p>
            <a:pPr marL="514350" marR="0" indent="-514350">
              <a:lnSpc>
                <a:spcPct val="100000"/>
              </a:lnSpc>
              <a:buSzPct val="99000"/>
              <a:buFont typeface="+mj-lt"/>
              <a:buAutoNum type="arabicParenR" startAt="2"/>
            </a:pPr>
            <a:r>
              <a:rPr lang="en-US" sz="2800" kern="100" dirty="0">
                <a:ea typeface="Aptos" panose="020B0004020202020204" pitchFamily="34" charset="0"/>
                <a:cs typeface="Times New Roman" panose="02020603050405020304" pitchFamily="18" charset="0"/>
              </a:rPr>
              <a:t>Complementing One Another.</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fontAlgn="base">
              <a:lnSpc>
                <a:spcPct val="100000"/>
              </a:lnSpc>
              <a:buClr>
                <a:srgbClr val="000000"/>
              </a:buClr>
              <a:buSzPct val="99000"/>
              <a:buFont typeface="+mj-lt"/>
              <a:buAutoNum type="arabicPeriod" startAt="3"/>
            </a:pPr>
            <a:r>
              <a:rPr lang="en-US" sz="2800" kern="100" dirty="0">
                <a:solidFill>
                  <a:srgbClr val="000000"/>
                </a:solidFill>
                <a:uFill>
                  <a:solidFill>
                    <a:srgbClr val="000000"/>
                  </a:solidFill>
                </a:uFill>
                <a:ea typeface="Calibri" panose="020F0502020204030204" pitchFamily="34" charset="0"/>
                <a:cs typeface="Calibri" panose="020F0502020204030204" pitchFamily="34" charset="0"/>
              </a:rPr>
              <a:t>Children</a:t>
            </a:r>
            <a:endParaRPr lang="en-US" sz="28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2" indent="-457200" fontAlgn="base">
              <a:lnSpc>
                <a:spcPct val="100000"/>
              </a:lnSpc>
              <a:buClr>
                <a:srgbClr val="000000"/>
              </a:buClr>
              <a:buSzPct val="99000"/>
              <a:buFont typeface="+mj-lt"/>
              <a:buAutoNum type="alphaLcPeriod" startAt="4"/>
            </a:pPr>
            <a:r>
              <a:rPr lang="en-US" sz="2800" kern="100" dirty="0">
                <a:solidFill>
                  <a:srgbClr val="000000"/>
                </a:solidFill>
                <a:uFill>
                  <a:solidFill>
                    <a:srgbClr val="000000"/>
                  </a:solidFill>
                </a:uFill>
                <a:ea typeface="Calibri" panose="020F0502020204030204" pitchFamily="34" charset="0"/>
                <a:cs typeface="Calibri" panose="020F0502020204030204" pitchFamily="34" charset="0"/>
              </a:rPr>
              <a:t>Good Children</a:t>
            </a:r>
            <a:endParaRPr lang="en-US" sz="28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28800" lvl="3" indent="-457200" fontAlgn="base">
              <a:lnSpc>
                <a:spcPct val="100000"/>
              </a:lnSpc>
              <a:buClr>
                <a:srgbClr val="000000"/>
              </a:buClr>
              <a:buSzPct val="99000"/>
              <a:buFont typeface="+mj-lt"/>
              <a:buAutoNum type="arabicParenR"/>
            </a:pPr>
            <a:r>
              <a:rPr lang="en-US" sz="2800" kern="100" dirty="0">
                <a:solidFill>
                  <a:srgbClr val="000000"/>
                </a:solidFill>
                <a:uFill>
                  <a:solidFill>
                    <a:srgbClr val="000000"/>
                  </a:solidFill>
                </a:uFill>
                <a:ea typeface="Calibri" panose="020F0502020204030204" pitchFamily="34" charset="0"/>
                <a:cs typeface="Calibri" panose="020F0502020204030204" pitchFamily="34" charset="0"/>
              </a:rPr>
              <a:t>Proverbs 23:15 My son, if your heart is wise, My own heart also will be glad; 16] And my inmost being will rejoice When your lips speak what is right.</a:t>
            </a:r>
            <a:endParaRPr lang="en-US" sz="28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28800" lvl="3" indent="-457200" fontAlgn="base">
              <a:lnSpc>
                <a:spcPct val="100000"/>
              </a:lnSpc>
              <a:buClr>
                <a:srgbClr val="000000"/>
              </a:buClr>
              <a:buSzPct val="99000"/>
              <a:buFont typeface="+mj-lt"/>
              <a:buAutoNum type="arabicParenR"/>
            </a:pPr>
            <a:r>
              <a:rPr lang="en-US" sz="2800" kern="100" dirty="0">
                <a:solidFill>
                  <a:srgbClr val="000000"/>
                </a:solidFill>
                <a:uFill>
                  <a:solidFill>
                    <a:srgbClr val="000000"/>
                  </a:solidFill>
                </a:uFill>
                <a:ea typeface="Calibri" panose="020F0502020204030204" pitchFamily="34" charset="0"/>
                <a:cs typeface="Calibri" panose="020F0502020204030204" pitchFamily="34" charset="0"/>
              </a:rPr>
              <a:t>Proverbs 23:24-25 The father of the righteous will greatly rejoice, And he who sires a wise son will be glad in him. [25] Let your father and your mother be glad, And let her rejoice who gave birth to you.</a:t>
            </a:r>
            <a:endParaRPr lang="en-US" sz="28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159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D9CAE-5F32-5B45-0E2E-B3C9DA6D1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E78387-0148-3B43-CD0E-D6EE44B6654F}"/>
              </a:ext>
            </a:extLst>
          </p:cNvPr>
          <p:cNvSpPr>
            <a:spLocks noGrp="1"/>
          </p:cNvSpPr>
          <p:nvPr>
            <p:ph type="title"/>
          </p:nvPr>
        </p:nvSpPr>
        <p:spPr>
          <a:xfrm>
            <a:off x="0" y="1"/>
            <a:ext cx="9144000" cy="1024128"/>
          </a:xfrm>
        </p:spPr>
        <p:txBody>
          <a:bodyPr>
            <a:normAutofit/>
          </a:bodyPr>
          <a:lstStyle/>
          <a:p>
            <a:pPr marL="0" marR="0">
              <a:lnSpc>
                <a:spcPct val="9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ll. MAKING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7A9E9EC-05DC-D07B-210B-5A97529D1F92}"/>
              </a:ext>
            </a:extLst>
          </p:cNvPr>
          <p:cNvSpPr>
            <a:spLocks noGrp="1"/>
          </p:cNvSpPr>
          <p:nvPr>
            <p:ph idx="1"/>
          </p:nvPr>
        </p:nvSpPr>
        <p:spPr>
          <a:xfrm>
            <a:off x="157655" y="896113"/>
            <a:ext cx="8986345" cy="6003928"/>
          </a:xfrm>
        </p:spPr>
        <p:txBody>
          <a:bodyPr>
            <a:noAutofit/>
          </a:bodyPr>
          <a:lstStyle/>
          <a:p>
            <a:pPr marL="457200" marR="0" indent="-457200">
              <a:buFont typeface="+mj-lt"/>
              <a:buAutoNum type="alphaUcPeriod" startAt="2"/>
            </a:pPr>
            <a:r>
              <a:rPr lang="en-US" kern="100" dirty="0">
                <a:ea typeface="Aptos" panose="020B0004020202020204" pitchFamily="34" charset="0"/>
                <a:cs typeface="Times New Roman" panose="02020603050405020304" pitchFamily="18" charset="0"/>
              </a:rPr>
              <a:t>Complementing One Another.</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fontAlgn="base">
              <a:buClr>
                <a:srgbClr val="000000"/>
              </a:buClr>
              <a:buSzPct val="99000"/>
              <a:buFont typeface="+mj-lt"/>
              <a:buAutoNum type="arabicPeriod" startAt="3"/>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Children</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lvl="2" indent="-457200" fontAlgn="base">
              <a:buClr>
                <a:srgbClr val="000000"/>
              </a:buClr>
              <a:buSzPct val="99000"/>
              <a:buFont typeface="+mj-lt"/>
              <a:buAutoNum type="alphaLcPeriod" startAt="4"/>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Good Children</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28800" lvl="3" indent="-457200" fontAlgn="base">
              <a:buClr>
                <a:srgbClr val="000000"/>
              </a:buClr>
              <a:buSzPct val="99000"/>
              <a:buFont typeface="+mj-lt"/>
              <a:buAutoNum type="arabicParenR" startAt="3"/>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29:3 A man who loves wisdom makes his father glad, But he who keeps company with harlots wastes his wealth.</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28800" lvl="3" indent="-457200" fontAlgn="base">
              <a:buClr>
                <a:srgbClr val="000000"/>
              </a:buClr>
              <a:buSzPct val="99000"/>
              <a:buFont typeface="+mj-lt"/>
              <a:buAutoNum type="arabicParenR" startAt="3"/>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29: 17 Correct your son, and he will give you comfort; He will also delight your soul. 5) They are a delight to their parents—children of whom they can be proud.</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71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6465C-353E-7B1E-EAB9-C1AFC554F1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7C837-76A1-A8BB-793C-5399EF7B4130}"/>
              </a:ext>
            </a:extLst>
          </p:cNvPr>
          <p:cNvSpPr>
            <a:spLocks noGrp="1"/>
          </p:cNvSpPr>
          <p:nvPr>
            <p:ph type="title"/>
          </p:nvPr>
        </p:nvSpPr>
        <p:spPr>
          <a:xfrm>
            <a:off x="0" y="1"/>
            <a:ext cx="9144000" cy="822960"/>
          </a:xfrm>
        </p:spPr>
        <p:txBody>
          <a:bodyPr>
            <a:normAutofit/>
          </a:bodyPr>
          <a:lstStyle/>
          <a:p>
            <a:pPr marL="0" marR="0">
              <a:lnSpc>
                <a:spcPct val="9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ll. MAKING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3A53C72-2AAB-8AD7-16F3-3EFAFC50A6AA}"/>
              </a:ext>
            </a:extLst>
          </p:cNvPr>
          <p:cNvSpPr>
            <a:spLocks noGrp="1"/>
          </p:cNvSpPr>
          <p:nvPr>
            <p:ph idx="1"/>
          </p:nvPr>
        </p:nvSpPr>
        <p:spPr>
          <a:xfrm>
            <a:off x="157655" y="822961"/>
            <a:ext cx="8986345" cy="6077079"/>
          </a:xfrm>
        </p:spPr>
        <p:txBody>
          <a:bodyPr>
            <a:normAutofit fontScale="85000" lnSpcReduction="20000"/>
          </a:bodyPr>
          <a:lstStyle/>
          <a:p>
            <a:pPr marL="0" marR="0" indent="0">
              <a:lnSpc>
                <a:spcPct val="115000"/>
              </a:lnSpc>
              <a:buNone/>
            </a:pPr>
            <a:r>
              <a:rPr lang="en-US" kern="100" dirty="0">
                <a:ea typeface="Aptos" panose="020B0004020202020204" pitchFamily="34" charset="0"/>
                <a:cs typeface="Times New Roman" panose="02020603050405020304" pitchFamily="18" charset="0"/>
              </a:rPr>
              <a:t>B. Complementing One Another. </a:t>
            </a:r>
            <a:r>
              <a:rPr lang="en-US" kern="100" dirty="0">
                <a:solidFill>
                  <a:srgbClr val="000000"/>
                </a:solidFill>
                <a:uFill>
                  <a:solidFill>
                    <a:srgbClr val="000000"/>
                  </a:solidFill>
                </a:uFill>
                <a:ea typeface="Calibri" panose="020F0502020204030204" pitchFamily="34" charset="0"/>
                <a:cs typeface="Calibri" panose="020F0502020204030204" pitchFamily="34" charset="0"/>
              </a:rPr>
              <a:t>Children</a:t>
            </a:r>
          </a:p>
          <a:p>
            <a:pPr marL="914400" lvl="1" indent="-457200">
              <a:lnSpc>
                <a:spcPct val="115000"/>
              </a:lnSpc>
              <a:buFont typeface="+mj-lt"/>
              <a:buAutoNum type="arabicPeriod" startAt="3"/>
            </a:pPr>
            <a:r>
              <a:rPr lang="en-US" kern="100" dirty="0">
                <a:solidFill>
                  <a:srgbClr val="000000"/>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Children</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371600" marR="0" indent="-457200">
              <a:lnSpc>
                <a:spcPct val="115000"/>
              </a:lnSpc>
              <a:buNone/>
            </a:pPr>
            <a:r>
              <a:rPr lang="en-US" kern="100" dirty="0">
                <a:solidFill>
                  <a:srgbClr val="000000"/>
                </a:solidFill>
                <a:ea typeface="Calibri" panose="020F0502020204030204" pitchFamily="34" charset="0"/>
                <a:cs typeface="Times New Roman" panose="02020603050405020304" pitchFamily="18" charset="0"/>
              </a:rPr>
              <a:t>e. Bad Children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1828800" lvl="3" indent="-457200" fontAlgn="base">
              <a:lnSpc>
                <a:spcPct val="115000"/>
              </a:lnSpc>
              <a:buClr>
                <a:srgbClr val="000000"/>
              </a:buClr>
              <a:buSzPct val="99000"/>
              <a:buFont typeface="+mj-lt"/>
              <a:buAutoNum type="arabicParenR"/>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17:21 He who sires a fool does so to his sorrow, And the father of a fool has no joy</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28800" lvl="3" indent="-457200" fontAlgn="base">
              <a:lnSpc>
                <a:spcPct val="115000"/>
              </a:lnSpc>
              <a:buClr>
                <a:srgbClr val="000000"/>
              </a:buClr>
              <a:buSzPct val="99000"/>
              <a:buFont typeface="+mj-lt"/>
              <a:buAutoNum type="arabicParenR"/>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17:25 A foolish son is a grief to his father And bitterness to her who bore him </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28800" lvl="3" indent="-457200" fontAlgn="base">
              <a:lnSpc>
                <a:spcPct val="115000"/>
              </a:lnSpc>
              <a:buClr>
                <a:srgbClr val="000000"/>
              </a:buClr>
              <a:buSzPct val="99000"/>
              <a:buFont typeface="+mj-lt"/>
              <a:buAutoNum type="arabicParenR"/>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Proverbs 19:27 Cease listening, my son, to discipline, And you will stray from the words of knowledge.</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28800" lvl="3" indent="-457200" fontAlgn="base">
              <a:lnSpc>
                <a:spcPct val="115000"/>
              </a:lnSpc>
              <a:buClr>
                <a:srgbClr val="000000"/>
              </a:buClr>
              <a:buSzPct val="99000"/>
              <a:buFont typeface="+mj-lt"/>
              <a:buAutoNum type="arabicParenR"/>
            </a:pPr>
            <a:r>
              <a:rPr lang="en-US" kern="100" dirty="0">
                <a:solidFill>
                  <a:srgbClr val="000000"/>
                </a:solidFill>
                <a:uFill>
                  <a:solidFill>
                    <a:srgbClr val="000000"/>
                  </a:solidFill>
                </a:uFill>
                <a:ea typeface="Calibri" panose="020F0502020204030204" pitchFamily="34" charset="0"/>
                <a:cs typeface="Calibri" panose="020F0502020204030204" pitchFamily="34" charset="0"/>
              </a:rPr>
              <a:t>Even a parent's love for these children cannot make the pain and the shame go away— it only intensifies them!</a:t>
            </a:r>
            <a:endParaRPr lang="en-US"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3714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2B07D-D2E8-55B9-CE4E-5D8C3FB3FD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582E1-36E7-2C1F-9C31-66428A32D6B4}"/>
              </a:ext>
            </a:extLst>
          </p:cNvPr>
          <p:cNvSpPr>
            <a:spLocks noGrp="1"/>
          </p:cNvSpPr>
          <p:nvPr>
            <p:ph type="title"/>
          </p:nvPr>
        </p:nvSpPr>
        <p:spPr>
          <a:xfrm>
            <a:off x="0" y="1"/>
            <a:ext cx="9144000" cy="822960"/>
          </a:xfrm>
        </p:spPr>
        <p:txBody>
          <a:bodyPr>
            <a:normAutofit/>
          </a:bodyPr>
          <a:lstStyle/>
          <a:p>
            <a:pPr marL="0" marR="0">
              <a:lnSpc>
                <a:spcPct val="95000"/>
              </a:lnSpc>
              <a:spcAft>
                <a:spcPts val="800"/>
              </a:spcAft>
              <a:buNone/>
            </a:pPr>
            <a:r>
              <a:rPr lang="en-US" sz="4000" b="1" kern="100" dirty="0">
                <a:solidFill>
                  <a:srgbClr val="0000FF"/>
                </a:solidFill>
                <a:effectLst/>
                <a:ea typeface="Aptos" panose="020B0004020202020204" pitchFamily="34" charset="0"/>
                <a:cs typeface="Times New Roman" panose="02020603050405020304" pitchFamily="18" charset="0"/>
              </a:rPr>
              <a:t>ll. MAKING OF A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2E03624-A8EE-60D1-DAC2-FF87C5ACFB79}"/>
              </a:ext>
            </a:extLst>
          </p:cNvPr>
          <p:cNvSpPr>
            <a:spLocks noGrp="1"/>
          </p:cNvSpPr>
          <p:nvPr>
            <p:ph idx="1"/>
          </p:nvPr>
        </p:nvSpPr>
        <p:spPr>
          <a:xfrm>
            <a:off x="157655" y="694945"/>
            <a:ext cx="8986345" cy="6205096"/>
          </a:xfrm>
        </p:spPr>
        <p:txBody>
          <a:bodyPr>
            <a:noAutofit/>
          </a:bodyPr>
          <a:lstStyle/>
          <a:p>
            <a:pPr marL="0" marR="0" indent="0">
              <a:lnSpc>
                <a:spcPct val="85000"/>
              </a:lnSpc>
              <a:buNone/>
            </a:pPr>
            <a:r>
              <a:rPr lang="en-US" sz="2500" kern="100" dirty="0">
                <a:ea typeface="Aptos" panose="020B0004020202020204" pitchFamily="34" charset="0"/>
                <a:cs typeface="Times New Roman" panose="02020603050405020304" pitchFamily="18" charset="0"/>
              </a:rPr>
              <a:t>B.  </a:t>
            </a:r>
            <a:r>
              <a:rPr lang="en-US" sz="2600" kern="100" dirty="0">
                <a:ea typeface="Aptos" panose="020B0004020202020204" pitchFamily="34" charset="0"/>
                <a:cs typeface="Times New Roman" panose="02020603050405020304" pitchFamily="18" charset="0"/>
              </a:rPr>
              <a:t>Complementing One Another. </a:t>
            </a:r>
            <a:endParaRPr lang="en-US" sz="2600" kern="100" dirty="0">
              <a:solidFill>
                <a:srgbClr val="000000"/>
              </a:solidFill>
              <a:uFill>
                <a:solidFill>
                  <a:srgbClr val="000000"/>
                </a:solidFill>
              </a:uFill>
              <a:ea typeface="Calibri" panose="020F0502020204030204" pitchFamily="34" charset="0"/>
              <a:cs typeface="Calibri" panose="020F0502020204030204" pitchFamily="34" charset="0"/>
            </a:endParaRPr>
          </a:p>
          <a:p>
            <a:pPr marL="1371600" marR="0" indent="-457200">
              <a:lnSpc>
                <a:spcPct val="85000"/>
              </a:lnSpc>
              <a:buNone/>
            </a:pPr>
            <a:r>
              <a:rPr lang="en-US" sz="2600" kern="100" dirty="0">
                <a:solidFill>
                  <a:srgbClr val="000000"/>
                </a:solidFill>
                <a:ea typeface="Calibri" panose="020F0502020204030204" pitchFamily="34" charset="0"/>
                <a:cs typeface="Times New Roman" panose="02020603050405020304" pitchFamily="18" charset="0"/>
              </a:rPr>
              <a:t>4. Aged</a:t>
            </a:r>
            <a:endParaRPr lang="en-US" sz="2600" kern="100" dirty="0">
              <a:latin typeface="Aptos" panose="020B0004020202020204" pitchFamily="34" charset="0"/>
              <a:ea typeface="Aptos" panose="020B0004020202020204" pitchFamily="34" charset="0"/>
              <a:cs typeface="Times New Roman" panose="02020603050405020304" pitchFamily="18" charset="0"/>
            </a:endParaRPr>
          </a:p>
          <a:p>
            <a:pPr marL="1838325" marR="0" lvl="2" indent="-457200" fontAlgn="base">
              <a:lnSpc>
                <a:spcPct val="85000"/>
              </a:lnSpc>
              <a:buClr>
                <a:srgbClr val="000000"/>
              </a:buClr>
              <a:buSzPct val="99000"/>
              <a:buFont typeface="+mj-lt"/>
              <a:buAutoNum type="alphaLcPeriod"/>
            </a:pPr>
            <a:r>
              <a:rPr lang="en-US" sz="2600" kern="100" dirty="0">
                <a:solidFill>
                  <a:srgbClr val="000000"/>
                </a:solidFill>
                <a:uFill>
                  <a:solidFill>
                    <a:srgbClr val="000000"/>
                  </a:solidFill>
                </a:uFill>
                <a:ea typeface="Calibri" panose="020F0502020204030204" pitchFamily="34" charset="0"/>
                <a:cs typeface="Calibri" panose="020F0502020204030204" pitchFamily="34" charset="0"/>
              </a:rPr>
              <a:t>Proverbs 17:6 Grandchildren are the crown of old men, And the glory of sons is their fathers.</a:t>
            </a:r>
            <a:endParaRPr lang="en-US" sz="26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38325" marR="0" lvl="2" indent="-457200" fontAlgn="base">
              <a:lnSpc>
                <a:spcPct val="85000"/>
              </a:lnSpc>
              <a:buClr>
                <a:srgbClr val="000000"/>
              </a:buClr>
              <a:buSzPct val="99000"/>
              <a:buFont typeface="+mj-lt"/>
              <a:buAutoNum type="alphaLcPeriod"/>
            </a:pPr>
            <a:r>
              <a:rPr lang="en-US" sz="2600" kern="100" dirty="0">
                <a:solidFill>
                  <a:srgbClr val="000000"/>
                </a:solidFill>
                <a:uFill>
                  <a:solidFill>
                    <a:srgbClr val="000000"/>
                  </a:solidFill>
                </a:uFill>
                <a:ea typeface="Calibri" panose="020F0502020204030204" pitchFamily="34" charset="0"/>
                <a:cs typeface="Calibri" panose="020F0502020204030204" pitchFamily="34" charset="0"/>
              </a:rPr>
              <a:t>Here we see the solidity and harmony of family life spanning three generations. Instead of generation gaps, each generation finds enrichment in and derives honor from the other. Grandchildren are the blessing of the elderly. Older family members have much to contribute to their family.</a:t>
            </a:r>
            <a:endParaRPr lang="en-US" sz="26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38325" marR="0" lvl="2" indent="-457200" fontAlgn="base">
              <a:lnSpc>
                <a:spcPct val="85000"/>
              </a:lnSpc>
              <a:buClr>
                <a:srgbClr val="000000"/>
              </a:buClr>
              <a:buSzPct val="99000"/>
              <a:buFont typeface="+mj-lt"/>
              <a:buAutoNum type="alphaLcPeriod"/>
            </a:pPr>
            <a:r>
              <a:rPr lang="en-US" sz="2600" kern="100" dirty="0">
                <a:solidFill>
                  <a:srgbClr val="000000"/>
                </a:solidFill>
                <a:uFill>
                  <a:solidFill>
                    <a:srgbClr val="000000"/>
                  </a:solidFill>
                </a:uFill>
                <a:ea typeface="Calibri" panose="020F0502020204030204" pitchFamily="34" charset="0"/>
                <a:cs typeface="Calibri" panose="020F0502020204030204" pitchFamily="34" charset="0"/>
              </a:rPr>
              <a:t>Proverbs 20:29 The glory of young men is their strength, And the honor of old men is their gray hair.</a:t>
            </a:r>
            <a:endParaRPr lang="en-US" sz="26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1838325" marR="0" lvl="2" indent="-457200" fontAlgn="base">
              <a:lnSpc>
                <a:spcPct val="85000"/>
              </a:lnSpc>
              <a:buClr>
                <a:srgbClr val="000000"/>
              </a:buClr>
              <a:buSzPct val="99000"/>
              <a:buFont typeface="+mj-lt"/>
              <a:buAutoNum type="alphaLcPeriod"/>
            </a:pPr>
            <a:r>
              <a:rPr lang="en-US" sz="2600" kern="100" dirty="0">
                <a:solidFill>
                  <a:srgbClr val="000000"/>
                </a:solidFill>
                <a:uFill>
                  <a:solidFill>
                    <a:srgbClr val="000000"/>
                  </a:solidFill>
                </a:uFill>
                <a:ea typeface="Calibri" panose="020F0502020204030204" pitchFamily="34" charset="0"/>
                <a:cs typeface="Calibri" panose="020F0502020204030204" pitchFamily="34" charset="0"/>
              </a:rPr>
              <a:t>Proverbs 16:31 A gray head is a crown of glory; It is found in the way of righteousness </a:t>
            </a:r>
            <a:endParaRPr lang="en-US" sz="2600" dirty="0"/>
          </a:p>
        </p:txBody>
      </p:sp>
    </p:spTree>
    <p:extLst>
      <p:ext uri="{BB962C8B-B14F-4D97-AF65-F5344CB8AC3E}">
        <p14:creationId xmlns:p14="http://schemas.microsoft.com/office/powerpoint/2010/main" val="4192336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9FD8-D0A1-C241-2AA0-FDC631EC8AD8}"/>
              </a:ext>
            </a:extLst>
          </p:cNvPr>
          <p:cNvSpPr>
            <a:spLocks noGrp="1"/>
          </p:cNvSpPr>
          <p:nvPr>
            <p:ph type="title"/>
          </p:nvPr>
        </p:nvSpPr>
        <p:spPr>
          <a:xfrm>
            <a:off x="0" y="1"/>
            <a:ext cx="9144000" cy="804672"/>
          </a:xfrm>
        </p:spPr>
        <p:txBody>
          <a:bodyPr>
            <a:normAutofit/>
          </a:bodyPr>
          <a:lstStyle/>
          <a:p>
            <a:pPr marL="0" marR="0" indent="-6350">
              <a:lnSpc>
                <a:spcPct val="115000"/>
              </a:lnSpc>
              <a:spcAft>
                <a:spcPts val="800"/>
              </a:spcAft>
              <a:buNone/>
            </a:pPr>
            <a:r>
              <a:rPr lang="en-US" sz="4000" b="1" kern="100" dirty="0">
                <a:solidFill>
                  <a:srgbClr val="0000FF"/>
                </a:solidFill>
                <a:effectLst/>
                <a:ea typeface="Calibri" panose="020F0502020204030204" pitchFamily="34" charset="0"/>
                <a:cs typeface="Times New Roman" panose="02020603050405020304" pitchFamily="18" charset="0"/>
              </a:rPr>
              <a:t>Ill. WORTH OF A GOOD HOME</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C3E00A7-B7A3-D68B-1231-0423FAAAE391}"/>
              </a:ext>
            </a:extLst>
          </p:cNvPr>
          <p:cNvSpPr>
            <a:spLocks noGrp="1"/>
          </p:cNvSpPr>
          <p:nvPr>
            <p:ph idx="1"/>
          </p:nvPr>
        </p:nvSpPr>
        <p:spPr>
          <a:xfrm>
            <a:off x="157655" y="804673"/>
            <a:ext cx="8986345" cy="6095367"/>
          </a:xfrm>
        </p:spPr>
        <p:txBody>
          <a:bodyPr>
            <a:normAutofit fontScale="55000" lnSpcReduction="20000"/>
          </a:bodyPr>
          <a:lstStyle/>
          <a:p>
            <a:pPr marL="457200" marR="0" indent="-457200" fontAlgn="base">
              <a:lnSpc>
                <a:spcPct val="105000"/>
              </a:lnSpc>
              <a:buClr>
                <a:srgbClr val="000000"/>
              </a:buClr>
              <a:buSzPct val="99000"/>
              <a:buFont typeface="+mj-lt"/>
              <a:buAutoNum type="alphaUcPeriod"/>
            </a:pPr>
            <a:r>
              <a:rPr lang="en-US" sz="4700" kern="100" dirty="0">
                <a:solidFill>
                  <a:srgbClr val="000000"/>
                </a:solidFill>
                <a:uFill>
                  <a:solidFill>
                    <a:srgbClr val="000000"/>
                  </a:solidFill>
                </a:uFill>
                <a:ea typeface="Calibri" panose="020F0502020204030204" pitchFamily="34" charset="0"/>
                <a:cs typeface="Calibri" panose="020F0502020204030204" pitchFamily="34" charset="0"/>
              </a:rPr>
              <a:t>It May Be a Man's Most Precious Possession.</a:t>
            </a:r>
            <a:endParaRPr lang="en-US" sz="47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914400" lvl="1" indent="-457200">
              <a:lnSpc>
                <a:spcPct val="105000"/>
              </a:lnSpc>
              <a:buFont typeface="+mj-lt"/>
              <a:buAutoNum type="arabicPeriod"/>
            </a:pPr>
            <a:r>
              <a:rPr lang="en-US" sz="4700" kern="100" dirty="0">
                <a:solidFill>
                  <a:srgbClr val="000000"/>
                </a:solidFill>
                <a:ea typeface="Calibri" panose="020F0502020204030204" pitchFamily="34" charset="0"/>
                <a:cs typeface="Times New Roman" panose="02020603050405020304" pitchFamily="18" charset="0"/>
              </a:rPr>
              <a:t>Proverbs-24:3-4 By wisdom a house is built, And by understanding it is established; [4] And by knowledge the</a:t>
            </a:r>
            <a:r>
              <a:rPr lang="en-US" sz="4700" u="sng" kern="100" dirty="0">
                <a:solidFill>
                  <a:srgbClr val="000000"/>
                </a:solidFill>
                <a:uFill>
                  <a:solidFill>
                    <a:srgbClr val="000000"/>
                  </a:solidFill>
                </a:uFill>
                <a:ea typeface="Calibri" panose="020F0502020204030204" pitchFamily="34" charset="0"/>
                <a:cs typeface="Times New Roman" panose="02020603050405020304" pitchFamily="18" charset="0"/>
              </a:rPr>
              <a:t> </a:t>
            </a:r>
            <a:r>
              <a:rPr lang="en-US" sz="4700" kern="100" dirty="0">
                <a:solidFill>
                  <a:srgbClr val="000000"/>
                </a:solidFill>
                <a:ea typeface="Calibri" panose="020F0502020204030204" pitchFamily="34" charset="0"/>
                <a:cs typeface="Times New Roman" panose="02020603050405020304" pitchFamily="18" charset="0"/>
              </a:rPr>
              <a:t>rooms are filled With all precious and pleasant riches.</a:t>
            </a:r>
            <a:endParaRPr lang="en-US" sz="4700"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5000"/>
              </a:lnSpc>
              <a:buFont typeface="+mj-lt"/>
              <a:buAutoNum type="arabicPeriod"/>
            </a:pPr>
            <a:r>
              <a:rPr lang="en-US" sz="4700" kern="100" dirty="0">
                <a:solidFill>
                  <a:srgbClr val="000000"/>
                </a:solidFill>
                <a:ea typeface="Calibri" panose="020F0502020204030204" pitchFamily="34" charset="0"/>
                <a:cs typeface="Times New Roman" panose="02020603050405020304" pitchFamily="18" charset="0"/>
              </a:rPr>
              <a:t>Proverbs 15:6 Great wealth is in the house of the righteous trouble is in the income of the wicked.</a:t>
            </a:r>
            <a:endParaRPr lang="en-US" sz="4700" kern="100" dirty="0">
              <a:latin typeface="Aptos" panose="020B0004020202020204" pitchFamily="34" charset="0"/>
              <a:ea typeface="Aptos" panose="020B0004020202020204" pitchFamily="34" charset="0"/>
              <a:cs typeface="Times New Roman" panose="02020603050405020304" pitchFamily="18" charset="0"/>
            </a:endParaRPr>
          </a:p>
          <a:p>
            <a:pPr marL="457200" marR="0" indent="-457200" fontAlgn="base">
              <a:lnSpc>
                <a:spcPct val="105000"/>
              </a:lnSpc>
              <a:buClr>
                <a:srgbClr val="000000"/>
              </a:buClr>
              <a:buSzPct val="99000"/>
              <a:buFont typeface="+mj-lt"/>
              <a:buAutoNum type="alphaUcPeriod"/>
            </a:pPr>
            <a:r>
              <a:rPr lang="en-US" sz="4700" kern="100" dirty="0">
                <a:solidFill>
                  <a:srgbClr val="000000"/>
                </a:solidFill>
                <a:uFill>
                  <a:solidFill>
                    <a:srgbClr val="000000"/>
                  </a:solidFill>
                </a:uFill>
                <a:ea typeface="Calibri" panose="020F0502020204030204" pitchFamily="34" charset="0"/>
                <a:cs typeface="Calibri" panose="020F0502020204030204" pitchFamily="34" charset="0"/>
              </a:rPr>
              <a:t>Unity is the Most Important Thing a Family Can Have</a:t>
            </a:r>
            <a:endParaRPr lang="en-US" sz="47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914400" marR="0" lvl="1" indent="-457200" fontAlgn="base">
              <a:lnSpc>
                <a:spcPct val="105000"/>
              </a:lnSpc>
              <a:buClr>
                <a:srgbClr val="000000"/>
              </a:buClr>
              <a:buSzPct val="99000"/>
              <a:buFont typeface="+mj-lt"/>
              <a:buAutoNum type="arabicPeriod"/>
            </a:pPr>
            <a:r>
              <a:rPr lang="en-US" sz="4700" kern="100" dirty="0">
                <a:solidFill>
                  <a:srgbClr val="000000"/>
                </a:solidFill>
                <a:uFill>
                  <a:solidFill>
                    <a:srgbClr val="000000"/>
                  </a:solidFill>
                </a:uFill>
                <a:ea typeface="Calibri" panose="020F0502020204030204" pitchFamily="34" charset="0"/>
                <a:cs typeface="Calibri" panose="020F0502020204030204" pitchFamily="34" charset="0"/>
              </a:rPr>
              <a:t>Proverbs 15:6,17 Great wealth is in the house of the righteous, But trouble is in the income of the wicked. [17] Better is a dish of vegetables where love is Than a fattened ox served with hatred.</a:t>
            </a:r>
            <a:endParaRPr lang="en-US" sz="47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914400" marR="0" lvl="1" indent="-457200" fontAlgn="base">
              <a:lnSpc>
                <a:spcPct val="105000"/>
              </a:lnSpc>
              <a:buClr>
                <a:srgbClr val="000000"/>
              </a:buClr>
              <a:buSzPct val="99000"/>
              <a:buFont typeface="+mj-lt"/>
              <a:buAutoNum type="arabicPeriod"/>
            </a:pPr>
            <a:r>
              <a:rPr lang="en-US" sz="4700" kern="100" dirty="0">
                <a:solidFill>
                  <a:srgbClr val="000000"/>
                </a:solidFill>
                <a:uFill>
                  <a:solidFill>
                    <a:srgbClr val="000000"/>
                  </a:solidFill>
                </a:uFill>
                <a:ea typeface="Calibri" panose="020F0502020204030204" pitchFamily="34" charset="0"/>
                <a:cs typeface="Calibri" panose="020F0502020204030204" pitchFamily="34" charset="0"/>
              </a:rPr>
              <a:t>Proverbs 17:1 Better is a dry morsel and quietness with it Than a house full of feasting with strife.</a:t>
            </a:r>
            <a:endParaRPr lang="en-US" sz="4700" kern="100" dirty="0">
              <a:uFill>
                <a:solidFill>
                  <a:srgbClr val="000000"/>
                </a:solidFill>
              </a:uFill>
              <a:latin typeface="Calibri" panose="020F0502020204030204" pitchFamily="34" charset="0"/>
              <a:ea typeface="Calibri" panose="020F0502020204030204" pitchFamily="34" charset="0"/>
              <a:cs typeface="Calibri" panose="020F0502020204030204" pitchFamily="34" charset="0"/>
            </a:endParaRPr>
          </a:p>
          <a:p>
            <a:pPr marL="914400" marR="0" lvl="1" indent="-457200" fontAlgn="base">
              <a:lnSpc>
                <a:spcPct val="105000"/>
              </a:lnSpc>
              <a:buClr>
                <a:srgbClr val="000000"/>
              </a:buClr>
              <a:buSzPct val="99000"/>
              <a:buFont typeface="+mj-lt"/>
              <a:buAutoNum type="arabicPeriod"/>
            </a:pPr>
            <a:r>
              <a:rPr lang="en-US" sz="4700" kern="100" dirty="0">
                <a:solidFill>
                  <a:srgbClr val="000000"/>
                </a:solidFill>
                <a:uFill>
                  <a:solidFill>
                    <a:srgbClr val="000000"/>
                  </a:solidFill>
                </a:uFill>
                <a:ea typeface="Calibri" panose="020F0502020204030204" pitchFamily="34" charset="0"/>
                <a:cs typeface="Calibri" panose="020F0502020204030204" pitchFamily="34" charset="0"/>
              </a:rPr>
              <a:t>It is far more valuable than the greatest wealth and pleasures.</a:t>
            </a:r>
            <a:endParaRPr lang="en-US" sz="4700" dirty="0"/>
          </a:p>
        </p:txBody>
      </p:sp>
    </p:spTree>
    <p:extLst>
      <p:ext uri="{BB962C8B-B14F-4D97-AF65-F5344CB8AC3E}">
        <p14:creationId xmlns:p14="http://schemas.microsoft.com/office/powerpoint/2010/main" val="9540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DE4F4-1027-8AE3-CBD1-14B7E0D342C1}"/>
              </a:ext>
            </a:extLst>
          </p:cNvPr>
          <p:cNvSpPr>
            <a:spLocks noGrp="1"/>
          </p:cNvSpPr>
          <p:nvPr>
            <p:ph type="title"/>
          </p:nvPr>
        </p:nvSpPr>
        <p:spPr/>
        <p:txBody>
          <a:bodyPr>
            <a:normAutofit/>
          </a:bodyPr>
          <a:lstStyle/>
          <a:p>
            <a:pPr marL="0" marR="0">
              <a:lnSpc>
                <a:spcPct val="115000"/>
              </a:lnSpc>
              <a:spcAft>
                <a:spcPts val="800"/>
              </a:spcAft>
              <a:buNone/>
            </a:pPr>
            <a:r>
              <a:rPr lang="en-US" b="1" kern="100" dirty="0">
                <a:solidFill>
                  <a:srgbClr val="0000FF"/>
                </a:solidFill>
                <a:effectLst/>
                <a:ea typeface="Calibri" panose="020F0502020204030204" pitchFamily="34" charset="0"/>
                <a:cs typeface="Times New Roman" panose="02020603050405020304" pitchFamily="18" charset="0"/>
              </a:rPr>
              <a:t>A GOOD HOME?</a:t>
            </a:r>
            <a:endParaRPr lang="en-US"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03DD1DB-1A92-16C5-382F-499E3AEBFCF3}"/>
              </a:ext>
            </a:extLst>
          </p:cNvPr>
          <p:cNvSpPr>
            <a:spLocks noGrp="1"/>
          </p:cNvSpPr>
          <p:nvPr>
            <p:ph idx="1"/>
          </p:nvPr>
        </p:nvSpPr>
        <p:spPr/>
        <p:txBody>
          <a:bodyPr>
            <a:normAutofit fontScale="92500"/>
          </a:bodyPr>
          <a:lstStyle/>
          <a:p>
            <a:pPr marL="742950" indent="-514350">
              <a:lnSpc>
                <a:spcPct val="115000"/>
              </a:lnSpc>
              <a:buFont typeface="+mj-lt"/>
              <a:buAutoNum type="alphaUcPeriod"/>
            </a:pPr>
            <a:r>
              <a:rPr lang="en-US" kern="100" dirty="0">
                <a:solidFill>
                  <a:srgbClr val="000000"/>
                </a:solidFill>
                <a:ea typeface="Calibri" panose="020F0502020204030204" pitchFamily="34" charset="0"/>
                <a:cs typeface="Times New Roman" panose="02020603050405020304" pitchFamily="18" charset="0"/>
              </a:rPr>
              <a:t>Are you doing your part to have a good home?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742950" indent="-514350">
              <a:lnSpc>
                <a:spcPct val="115000"/>
              </a:lnSpc>
              <a:buFont typeface="+mj-lt"/>
              <a:buAutoNum type="alphaUcPeriod"/>
            </a:pPr>
            <a:r>
              <a:rPr lang="en-US" kern="100" dirty="0">
                <a:solidFill>
                  <a:srgbClr val="000000"/>
                </a:solidFill>
                <a:ea typeface="Calibri" panose="020F0502020204030204" pitchFamily="34" charset="0"/>
                <a:cs typeface="Times New Roman" panose="02020603050405020304" pitchFamily="18" charset="0"/>
              </a:rPr>
              <a:t>It takes time and effort to have a good home.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742950" indent="-514350">
              <a:lnSpc>
                <a:spcPct val="115000"/>
              </a:lnSpc>
              <a:buFont typeface="+mj-lt"/>
              <a:buAutoNum type="alphaUcPeriod"/>
            </a:pPr>
            <a:r>
              <a:rPr lang="en-US" kern="100" dirty="0">
                <a:solidFill>
                  <a:srgbClr val="000000"/>
                </a:solidFill>
                <a:ea typeface="Calibri" panose="020F0502020204030204" pitchFamily="34" charset="0"/>
                <a:cs typeface="Times New Roman" panose="02020603050405020304" pitchFamily="18" charset="0"/>
              </a:rPr>
              <a:t>Don’t fall for Satan’s trap of settling for less.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1428750" lvl="1" indent="-514350">
              <a:lnSpc>
                <a:spcPct val="115000"/>
              </a:lnSpc>
              <a:buFont typeface="+mj-lt"/>
              <a:buAutoNum type="arabicPeriod"/>
            </a:pPr>
            <a:r>
              <a:rPr lang="en-US" kern="100" dirty="0">
                <a:solidFill>
                  <a:srgbClr val="000000"/>
                </a:solidFill>
                <a:ea typeface="Calibri" panose="020F0502020204030204" pitchFamily="34" charset="0"/>
                <a:cs typeface="Times New Roman" panose="02020603050405020304" pitchFamily="18" charset="0"/>
              </a:rPr>
              <a:t>The marshmallow test.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1428750" lvl="1" indent="-514350">
              <a:lnSpc>
                <a:spcPct val="115000"/>
              </a:lnSpc>
              <a:buFont typeface="+mj-lt"/>
              <a:buAutoNum type="arabicPeriod"/>
            </a:pPr>
            <a:r>
              <a:rPr lang="en-US" kern="100" dirty="0">
                <a:solidFill>
                  <a:srgbClr val="000000"/>
                </a:solidFill>
                <a:ea typeface="Calibri" panose="020F0502020204030204" pitchFamily="34" charset="0"/>
                <a:cs typeface="Times New Roman" panose="02020603050405020304" pitchFamily="18" charset="0"/>
              </a:rPr>
              <a:t>A bird in the hand is worth two in the bush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1428750" lvl="1" indent="-514350">
              <a:lnSpc>
                <a:spcPct val="115000"/>
              </a:lnSpc>
              <a:spcAft>
                <a:spcPts val="800"/>
              </a:spcAft>
              <a:buFont typeface="+mj-lt"/>
              <a:buAutoNum type="arabicPeriod"/>
            </a:pPr>
            <a:r>
              <a:rPr lang="en-US" kern="100" dirty="0">
                <a:solidFill>
                  <a:srgbClr val="000000"/>
                </a:solidFill>
                <a:ea typeface="Calibri" panose="020F0502020204030204" pitchFamily="34" charset="0"/>
                <a:cs typeface="Times New Roman" panose="02020603050405020304" pitchFamily="18" charset="0"/>
              </a:rPr>
              <a:t>A little enjoyment now is worth more than greater enjoyment later.</a:t>
            </a:r>
            <a:endParaRPr lang="en-US" dirty="0"/>
          </a:p>
        </p:txBody>
      </p:sp>
    </p:spTree>
    <p:extLst>
      <p:ext uri="{BB962C8B-B14F-4D97-AF65-F5344CB8AC3E}">
        <p14:creationId xmlns:p14="http://schemas.microsoft.com/office/powerpoint/2010/main" val="109375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89804"/>
          </a:schemeClr>
        </a:solidFill>
        <a:effectLst/>
      </p:bgPr>
    </p:bg>
    <p:spTree>
      <p:nvGrpSpPr>
        <p:cNvPr id="1" name=""/>
        <p:cNvGrpSpPr/>
        <p:nvPr/>
      </p:nvGrpSpPr>
      <p:grpSpPr>
        <a:xfrm>
          <a:off x="0" y="0"/>
          <a:ext cx="0" cy="0"/>
          <a:chOff x="0" y="0"/>
          <a:chExt cx="0" cy="0"/>
        </a:xfrm>
      </p:grpSpPr>
      <p:pic>
        <p:nvPicPr>
          <p:cNvPr id="5" name="Family building a house" descr="A family working together to build a house, with parents assembling framing and children helping paint."/>
          <p:cNvPicPr>
            <a:picLocks noChangeAspect="1"/>
          </p:cNvPicPr>
          <p:nvPr/>
        </p:nvPicPr>
        <p:blipFill>
          <a:blip r:embed="rId3"/>
          <a:stretch>
            <a:fillRect/>
          </a:stretch>
        </p:blipFill>
        <p:spPr>
          <a:xfrm>
            <a:off x="36464" y="733854"/>
            <a:ext cx="9107536" cy="6124146"/>
          </a:xfrm>
          <a:prstGeom prst="rect">
            <a:avLst/>
          </a:prstGeom>
        </p:spPr>
      </p:pic>
      <p:sp>
        <p:nvSpPr>
          <p:cNvPr id="4" name="TextBox 3">
            <a:extLst>
              <a:ext uri="{FF2B5EF4-FFF2-40B4-BE49-F238E27FC236}">
                <a16:creationId xmlns:a16="http://schemas.microsoft.com/office/drawing/2014/main" id="{4AC05058-F7D2-5823-2C2C-AAFDC2D5D996}"/>
              </a:ext>
            </a:extLst>
          </p:cNvPr>
          <p:cNvSpPr txBox="1"/>
          <p:nvPr/>
        </p:nvSpPr>
        <p:spPr>
          <a:xfrm>
            <a:off x="-33588" y="52456"/>
            <a:ext cx="9141124" cy="830997"/>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HAVE A HOME-BUILDING WEEK  </a:t>
            </a:r>
          </a:p>
        </p:txBody>
      </p:sp>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49408</TotalTime>
  <Words>1852</Words>
  <Application>Microsoft Office PowerPoint</Application>
  <PresentationFormat>On-screen Show (4:3)</PresentationFormat>
  <Paragraphs>124</Paragraphs>
  <Slides>28</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Aptos</vt:lpstr>
      <vt:lpstr>Arial</vt:lpstr>
      <vt:lpstr>Arial Black</vt:lpstr>
      <vt:lpstr>Bazooka</vt:lpstr>
      <vt:lpstr>Calibri</vt:lpstr>
      <vt:lpstr>Calibri Light</vt:lpstr>
      <vt:lpstr>Office Theme</vt:lpstr>
      <vt:lpstr>1_Office Theme</vt:lpstr>
      <vt:lpstr>2_Office Theme</vt:lpstr>
      <vt:lpstr>PowerPoint Presentation</vt:lpstr>
      <vt:lpstr>PowerPoint Presentation</vt:lpstr>
      <vt:lpstr>LET US PRAY</vt:lpstr>
      <vt:lpstr>SINGING</vt:lpstr>
      <vt:lpstr>Proverbs 15:15–18  All the days of the afflicted are evil, But he who is of a merry heart has a continual feast. 16 Better is a little with the fear of the LORD, Than great treasure with trouble. 17 Better is a dinner of herbs where love is, Than a fatted calf with hatred. 18 A wrathful man stirs up strife, But he who is slow to anger allays contention.</vt:lpstr>
      <vt:lpstr>LET US PRAY</vt:lpstr>
      <vt:lpstr>HOME LIFE IN PROVERBS</vt:lpstr>
      <vt:lpstr>HOME LIFE IN PROVERBS</vt:lpstr>
      <vt:lpstr>HOME LIFE IN PROVERBS</vt:lpstr>
      <vt:lpstr>l. PURPOSE OF A HOME</vt:lpstr>
      <vt:lpstr>l. PURPOSE OF A HOME</vt:lpstr>
      <vt:lpstr>l. PURPOSE OF A HOME</vt:lpstr>
      <vt:lpstr>l. PURPOSE OF A HOME</vt:lpstr>
      <vt:lpstr>l. PURPOSE OF A HOME</vt:lpstr>
      <vt:lpstr>ll. MAKING OF A HOME</vt:lpstr>
      <vt:lpstr>ll. MAKING OF A HOME</vt:lpstr>
      <vt:lpstr>ll. MAKING OF A HOME</vt:lpstr>
      <vt:lpstr>ll. MAKING OF A HOME</vt:lpstr>
      <vt:lpstr>ll. MAKING OF A HOME</vt:lpstr>
      <vt:lpstr>ll. MAKING OF A HOME</vt:lpstr>
      <vt:lpstr>ll. MAKING OF A HOME</vt:lpstr>
      <vt:lpstr>Ill. WORTH OF A GOOD HOME</vt:lpstr>
      <vt:lpstr>A GOOD HOME?</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5</cp:revision>
  <dcterms:created xsi:type="dcterms:W3CDTF">2021-03-29T21:09:31Z</dcterms:created>
  <dcterms:modified xsi:type="dcterms:W3CDTF">2026-10-20T21:38:49Z</dcterms:modified>
</cp:coreProperties>
</file>