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28"/>
  </p:notesMasterIdLst>
  <p:sldIdLst>
    <p:sldId id="425" r:id="rId4"/>
    <p:sldId id="361" r:id="rId5"/>
    <p:sldId id="331" r:id="rId6"/>
    <p:sldId id="378" r:id="rId7"/>
    <p:sldId id="513" r:id="rId8"/>
    <p:sldId id="389" r:id="rId9"/>
    <p:sldId id="514" r:id="rId10"/>
    <p:sldId id="520" r:id="rId11"/>
    <p:sldId id="519" r:id="rId12"/>
    <p:sldId id="518" r:id="rId13"/>
    <p:sldId id="521" r:id="rId14"/>
    <p:sldId id="517" r:id="rId15"/>
    <p:sldId id="524" r:id="rId16"/>
    <p:sldId id="522" r:id="rId17"/>
    <p:sldId id="523" r:id="rId18"/>
    <p:sldId id="525" r:id="rId19"/>
    <p:sldId id="516" r:id="rId20"/>
    <p:sldId id="515" r:id="rId21"/>
    <p:sldId id="526" r:id="rId22"/>
    <p:sldId id="447" r:id="rId23"/>
    <p:sldId id="291" r:id="rId24"/>
    <p:sldId id="284" r:id="rId25"/>
    <p:sldId id="448" r:id="rId26"/>
    <p:sldId id="502"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20"/>
            <p14:sldId id="519"/>
            <p14:sldId id="518"/>
            <p14:sldId id="521"/>
            <p14:sldId id="517"/>
            <p14:sldId id="524"/>
            <p14:sldId id="522"/>
            <p14:sldId id="523"/>
            <p14:sldId id="525"/>
            <p14:sldId id="516"/>
            <p14:sldId id="515"/>
            <p14:sldId id="526"/>
          </p14:sldIdLst>
        </p14:section>
        <p14:section name="Untitled Section" id="{050467D7-F11F-403E-A584-099E42E2F7E3}">
          <p14:sldIdLst>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E1C1C"/>
    <a:srgbClr val="460046"/>
    <a:srgbClr val="292727"/>
    <a:srgbClr val="660066"/>
    <a:srgbClr val="006600"/>
    <a:srgbClr val="003E00"/>
    <a:srgbClr val="003300"/>
    <a:srgbClr val="2556E2"/>
    <a:srgbClr val="0056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417609-086B-42D8-A8FF-D8567D669C29}" v="2658" dt="2026-10-24T00:50:38.8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27084"/>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384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a:p>
            <a:r>
              <a:rPr lang="en-US"/>
              <a:t>[Sources]</a:t>
            </a:r>
          </a:p>
          <a:p>
            <a:r>
              <a:rPr lang="en-US"/>
              <a:t>AI-generated illustration: prideful golden flower, created for this slide.</a:t>
            </a:r>
          </a:p>
          <a:p>
            <a:r>
              <a:rPr lang="en-US"/>
              <a:t>[/Sources]</a:t>
            </a:r>
          </a:p>
          <a:p>
            <a:r>
              <a:rPr lang="en-US"/>
              <a:t>[Sources]</a:t>
            </a:r>
          </a:p>
          <a:p>
            <a:r>
              <a:rPr lang="en-US"/>
              <a:t>AI-generated illustration: family of flowers.</a:t>
            </a:r>
          </a:p>
          <a:p>
            <a:r>
              <a:rPr lang="en-US"/>
              <a:t>[/Sources]</a:t>
            </a:r>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[Sources]</a:t>
            </a:r>
          </a:p>
          <a:p>
            <a:r>
              <a:rPr lang="en-US"/>
              <a:t>AI-generated illustration: a family building a house.</a:t>
            </a:r>
          </a:p>
          <a:p>
            <a:r>
              <a:rPr lang="en-US"/>
              <a:t>[/Sources]</a:t>
            </a:r>
          </a:p>
        </p:txBody>
      </p:sp>
      <p:sp>
        <p:nvSpPr>
          <p:cNvPr id="4" name="Slide Number Placeholder 3"/>
          <p:cNvSpPr>
            <a:spLocks noGrp="1"/>
          </p:cNvSpPr>
          <p:nvPr>
            <p:ph type="sldNum" sz="quarter" idx="5"/>
          </p:nvPr>
        </p:nvSpPr>
        <p:spPr/>
        <p:txBody>
          <a:bodyPr/>
          <a:lstStyle/>
          <a:p>
            <a:fld id="{0ADB8DFF-69BA-4FFA-A327-4F676D3F4D2B}" type="slidenum">
              <a:rPr lang="en-US" smtClean="0"/>
              <a:t>24</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10/26/2026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10/26/2026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10/26/2026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10/26/2026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10/26/2026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10/26/2026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10/26/2026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3" name="Picture 2">
            <a:extLst>
              <a:ext uri="{FF2B5EF4-FFF2-40B4-BE49-F238E27FC236}">
                <a16:creationId xmlns:a16="http://schemas.microsoft.com/office/drawing/2014/main" id="{C3F1669D-309D-D861-FFE9-47E67EAC6EA5}"/>
              </a:ext>
            </a:extLst>
          </p:cNvPr>
          <p:cNvPicPr>
            <a:picLocks noChangeAspect="1"/>
          </p:cNvPicPr>
          <p:nvPr/>
        </p:nvPicPr>
        <p:blipFill>
          <a:blip r:embed="rId3"/>
          <a:stretch>
            <a:fillRect/>
          </a:stretch>
        </p:blipFill>
        <p:spPr>
          <a:xfrm>
            <a:off x="1148190" y="1116980"/>
            <a:ext cx="6847620" cy="5067239"/>
          </a:xfrm>
          <a:prstGeom prst="rect">
            <a:avLst/>
          </a:prstGeom>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695201"/>
            <a:ext cx="9118600" cy="5467598"/>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63584" cy="6858000"/>
          </a:xfrm>
        </p:spPr>
        <p:txBody>
          <a:bodyPr>
            <a:noAutofit/>
          </a:bodyPr>
          <a:lstStyle/>
          <a:p>
            <a:pPr lvl="0">
              <a:lnSpc>
                <a:spcPct val="80000"/>
              </a:lnSpc>
            </a:pPr>
            <a:r>
              <a:rPr lang="en-US" sz="2400" kern="100" dirty="0">
                <a:solidFill>
                  <a:prstClr val="black"/>
                </a:solidFill>
                <a:ea typeface="Aptos" panose="020B0004020202020204" pitchFamily="34" charset="0"/>
                <a:cs typeface="Times New Roman" panose="02020603050405020304" pitchFamily="18" charset="0"/>
              </a:rPr>
              <a:t>1 Peter 3:8–17  Finally, all of you be of one mind, having compassion for one another; love as brothers, be tenderhearted, be courteous; </a:t>
            </a:r>
            <a:r>
              <a:rPr lang="en-US" sz="2400" kern="100" baseline="30000" dirty="0">
                <a:solidFill>
                  <a:prstClr val="black"/>
                </a:solidFill>
                <a:ea typeface="Aptos" panose="020B0004020202020204" pitchFamily="34" charset="0"/>
                <a:cs typeface="Times New Roman" panose="02020603050405020304" pitchFamily="18" charset="0"/>
              </a:rPr>
              <a:t>9</a:t>
            </a:r>
            <a:r>
              <a:rPr lang="en-US" sz="2400" kern="100" dirty="0">
                <a:solidFill>
                  <a:prstClr val="black"/>
                </a:solidFill>
                <a:ea typeface="Aptos" panose="020B0004020202020204" pitchFamily="34" charset="0"/>
                <a:cs typeface="Times New Roman" panose="02020603050405020304" pitchFamily="18" charset="0"/>
              </a:rPr>
              <a:t> not returning evil for evil or reviling for reviling, but on the contrary blessing, knowing that you were called to this, that you may inherit a blessing. </a:t>
            </a:r>
            <a:r>
              <a:rPr lang="en-US" sz="2400" kern="100" baseline="30000" dirty="0">
                <a:solidFill>
                  <a:prstClr val="black"/>
                </a:solidFill>
                <a:ea typeface="Aptos" panose="020B0004020202020204" pitchFamily="34" charset="0"/>
                <a:cs typeface="Times New Roman" panose="02020603050405020304" pitchFamily="18" charset="0"/>
              </a:rPr>
              <a:t>10</a:t>
            </a:r>
            <a:r>
              <a:rPr lang="en-US" sz="2400" kern="100" dirty="0">
                <a:solidFill>
                  <a:prstClr val="black"/>
                </a:solidFill>
                <a:ea typeface="Aptos" panose="020B0004020202020204" pitchFamily="34" charset="0"/>
                <a:cs typeface="Times New Roman" panose="02020603050405020304" pitchFamily="18" charset="0"/>
              </a:rPr>
              <a:t> For “He who would love life And see good days, Let him refrain his tongue from evil, And his lips from speaking deceit. </a:t>
            </a:r>
            <a:r>
              <a:rPr lang="en-US" sz="2400" kern="100" baseline="30000" dirty="0">
                <a:solidFill>
                  <a:prstClr val="black"/>
                </a:solidFill>
                <a:ea typeface="Aptos" panose="020B0004020202020204" pitchFamily="34" charset="0"/>
                <a:cs typeface="Times New Roman" panose="02020603050405020304" pitchFamily="18" charset="0"/>
              </a:rPr>
              <a:t>11</a:t>
            </a:r>
            <a:r>
              <a:rPr lang="en-US" sz="2400" kern="100" dirty="0">
                <a:solidFill>
                  <a:prstClr val="black"/>
                </a:solidFill>
                <a:ea typeface="Aptos" panose="020B0004020202020204" pitchFamily="34" charset="0"/>
                <a:cs typeface="Times New Roman" panose="02020603050405020304" pitchFamily="18" charset="0"/>
              </a:rPr>
              <a:t> Let him turn away from evil and do good; Let him seek peace and pursue it. </a:t>
            </a:r>
            <a:r>
              <a:rPr lang="en-US" sz="2400" kern="100" baseline="30000" dirty="0">
                <a:solidFill>
                  <a:prstClr val="black"/>
                </a:solidFill>
                <a:ea typeface="Aptos" panose="020B0004020202020204" pitchFamily="34" charset="0"/>
                <a:cs typeface="Times New Roman" panose="02020603050405020304" pitchFamily="18" charset="0"/>
              </a:rPr>
              <a:t>12</a:t>
            </a:r>
            <a:r>
              <a:rPr lang="en-US" sz="2400" kern="100" dirty="0">
                <a:solidFill>
                  <a:prstClr val="black"/>
                </a:solidFill>
                <a:ea typeface="Aptos" panose="020B0004020202020204" pitchFamily="34" charset="0"/>
                <a:cs typeface="Times New Roman" panose="02020603050405020304" pitchFamily="18" charset="0"/>
              </a:rPr>
              <a:t> For the eyes of the LORD are on the righteous, And His ears are open to their prayers; But the face of the LORD is against those who do evil.” </a:t>
            </a:r>
            <a:r>
              <a:rPr lang="en-US" sz="2400" kern="100" baseline="30000" dirty="0">
                <a:solidFill>
                  <a:prstClr val="black"/>
                </a:solidFill>
                <a:ea typeface="Aptos" panose="020B0004020202020204" pitchFamily="34" charset="0"/>
                <a:cs typeface="Times New Roman" panose="02020603050405020304" pitchFamily="18" charset="0"/>
              </a:rPr>
              <a:t>13</a:t>
            </a:r>
            <a:r>
              <a:rPr lang="en-US" sz="2400" kern="100" dirty="0">
                <a:solidFill>
                  <a:prstClr val="black"/>
                </a:solidFill>
                <a:ea typeface="Aptos" panose="020B0004020202020204" pitchFamily="34" charset="0"/>
                <a:cs typeface="Times New Roman" panose="02020603050405020304" pitchFamily="18" charset="0"/>
              </a:rPr>
              <a:t> And who is he who will harm you if you become followers of what is good? </a:t>
            </a:r>
            <a:r>
              <a:rPr lang="en-US" sz="2400" kern="100" baseline="30000" dirty="0">
                <a:solidFill>
                  <a:prstClr val="black"/>
                </a:solidFill>
                <a:ea typeface="Aptos" panose="020B0004020202020204" pitchFamily="34" charset="0"/>
                <a:cs typeface="Times New Roman" panose="02020603050405020304" pitchFamily="18" charset="0"/>
              </a:rPr>
              <a:t>14</a:t>
            </a:r>
            <a:r>
              <a:rPr lang="en-US" sz="2400" kern="100" dirty="0">
                <a:solidFill>
                  <a:prstClr val="black"/>
                </a:solidFill>
                <a:ea typeface="Aptos" panose="020B0004020202020204" pitchFamily="34" charset="0"/>
                <a:cs typeface="Times New Roman" panose="02020603050405020304" pitchFamily="18" charset="0"/>
              </a:rPr>
              <a:t> But even if you should suffer for righteousness’ sake, you are blessed. “And do not be afraid of their threats, nor be troubled.” </a:t>
            </a:r>
            <a:r>
              <a:rPr lang="en-US" sz="2400" kern="100" baseline="30000" dirty="0">
                <a:solidFill>
                  <a:prstClr val="black"/>
                </a:solidFill>
                <a:ea typeface="Aptos" panose="020B0004020202020204" pitchFamily="34" charset="0"/>
                <a:cs typeface="Times New Roman" panose="02020603050405020304" pitchFamily="18" charset="0"/>
              </a:rPr>
              <a:t>15</a:t>
            </a:r>
            <a:r>
              <a:rPr lang="en-US" sz="2400" kern="100" dirty="0">
                <a:solidFill>
                  <a:prstClr val="black"/>
                </a:solidFill>
                <a:ea typeface="Aptos" panose="020B0004020202020204" pitchFamily="34" charset="0"/>
                <a:cs typeface="Times New Roman" panose="02020603050405020304" pitchFamily="18" charset="0"/>
              </a:rPr>
              <a:t> But sanctify the Lord God in your hearts, and always be ready to give a defense to everyone who asks you a reason for the hope that is in you, with meekness and fear; </a:t>
            </a:r>
            <a:r>
              <a:rPr lang="en-US" sz="2400" kern="100" baseline="30000" dirty="0">
                <a:solidFill>
                  <a:prstClr val="black"/>
                </a:solidFill>
                <a:ea typeface="Aptos" panose="020B0004020202020204" pitchFamily="34" charset="0"/>
                <a:cs typeface="Times New Roman" panose="02020603050405020304" pitchFamily="18" charset="0"/>
              </a:rPr>
              <a:t>16</a:t>
            </a:r>
            <a:r>
              <a:rPr lang="en-US" sz="2400" kern="100" dirty="0">
                <a:solidFill>
                  <a:prstClr val="black"/>
                </a:solidFill>
                <a:ea typeface="Aptos" panose="020B0004020202020204" pitchFamily="34" charset="0"/>
                <a:cs typeface="Times New Roman" panose="02020603050405020304" pitchFamily="18" charset="0"/>
              </a:rPr>
              <a:t> having a good conscience, that when they defame you as evildoers, those who revile your good conduct in Christ may be ashamed. </a:t>
            </a:r>
            <a:r>
              <a:rPr lang="en-US" sz="2400" kern="100" baseline="30000" dirty="0">
                <a:solidFill>
                  <a:prstClr val="black"/>
                </a:solidFill>
                <a:ea typeface="Aptos" panose="020B0004020202020204" pitchFamily="34" charset="0"/>
                <a:cs typeface="Times New Roman" panose="02020603050405020304" pitchFamily="18" charset="0"/>
              </a:rPr>
              <a:t>17</a:t>
            </a:r>
            <a:r>
              <a:rPr lang="en-US" sz="2400" kern="100" dirty="0">
                <a:solidFill>
                  <a:prstClr val="black"/>
                </a:solidFill>
                <a:ea typeface="Aptos" panose="020B0004020202020204" pitchFamily="34" charset="0"/>
                <a:cs typeface="Times New Roman" panose="02020603050405020304" pitchFamily="18" charset="0"/>
              </a:rPr>
              <a:t> For it is better, if it is the will of God, to suffer for doing good than for doing evil.</a:t>
            </a:r>
            <a:endParaRPr lang="en-US" sz="24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7D83C1-DFF8-2015-87AE-368ECDB1177E}"/>
              </a:ext>
            </a:extLst>
          </p:cNvPr>
          <p:cNvPicPr>
            <a:picLocks noChangeAspect="1"/>
          </p:cNvPicPr>
          <p:nvPr/>
        </p:nvPicPr>
        <p:blipFill>
          <a:blip r:embed="rId2"/>
          <a:stretch>
            <a:fillRect/>
          </a:stretch>
        </p:blipFill>
        <p:spPr>
          <a:xfrm>
            <a:off x="0" y="0"/>
            <a:ext cx="9144000" cy="6857999"/>
          </a:xfrm>
          <a:prstGeom prst="rect">
            <a:avLst/>
          </a:prstGeom>
        </p:spPr>
      </p:pic>
      <p:sp>
        <p:nvSpPr>
          <p:cNvPr id="2" name="Title 1">
            <a:extLst>
              <a:ext uri="{FF2B5EF4-FFF2-40B4-BE49-F238E27FC236}">
                <a16:creationId xmlns:a16="http://schemas.microsoft.com/office/drawing/2014/main" id="{C4A8F563-5966-FC3A-D4DE-CA92D0A4E933}"/>
              </a:ext>
            </a:extLst>
          </p:cNvPr>
          <p:cNvSpPr>
            <a:spLocks noGrp="1"/>
          </p:cNvSpPr>
          <p:nvPr>
            <p:ph type="title"/>
          </p:nvPr>
        </p:nvSpPr>
        <p:spPr>
          <a:xfrm>
            <a:off x="0" y="0"/>
            <a:ext cx="6144768" cy="1325563"/>
          </a:xfrm>
        </p:spPr>
        <p:txBody>
          <a:bodyPr>
            <a:normAutofit/>
          </a:bodyPr>
          <a:lstStyle/>
          <a:p>
            <a:pPr marL="0" marR="0" algn="ctr">
              <a:buNone/>
            </a:pPr>
            <a:r>
              <a:rPr lang="en-US" sz="4800" b="1" kern="100" dirty="0">
                <a:effectLst/>
                <a:ea typeface="Aptos" panose="020B0004020202020204" pitchFamily="34" charset="0"/>
                <a:cs typeface="Times New Roman" panose="02020603050405020304" pitchFamily="18" charset="0"/>
              </a:rPr>
              <a:t>READY TO DEFEND</a:t>
            </a:r>
            <a:endParaRPr lang="en-US" sz="4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65583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D2EB-C849-C6D0-EADC-FEE1EA43AEDD}"/>
              </a:ext>
            </a:extLst>
          </p:cNvPr>
          <p:cNvSpPr>
            <a:spLocks noGrp="1"/>
          </p:cNvSpPr>
          <p:nvPr>
            <p:ph type="title"/>
          </p:nvPr>
        </p:nvSpPr>
        <p:spPr/>
        <p:txBody>
          <a:bodyPr>
            <a:normAutofit/>
          </a:bodyPr>
          <a:lstStyle/>
          <a:p>
            <a:pPr marL="0" marR="0">
              <a:buNone/>
            </a:pPr>
            <a:r>
              <a:rPr lang="en-US" sz="4400" b="1" kern="100" dirty="0">
                <a:solidFill>
                  <a:srgbClr val="0000FF"/>
                </a:solidFill>
                <a:effectLst/>
                <a:ea typeface="Aptos" panose="020B0004020202020204" pitchFamily="34" charset="0"/>
                <a:cs typeface="Times New Roman" panose="02020603050405020304" pitchFamily="18" charset="0"/>
              </a:rPr>
              <a:t>READY TO DEFEND</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E1FABD0-EC50-32E6-13F5-AD8790719BF6}"/>
              </a:ext>
            </a:extLst>
          </p:cNvPr>
          <p:cNvSpPr>
            <a:spLocks noGrp="1"/>
          </p:cNvSpPr>
          <p:nvPr>
            <p:ph idx="1"/>
          </p:nvPr>
        </p:nvSpPr>
        <p:spPr>
          <a:xfrm>
            <a:off x="157655" y="1152145"/>
            <a:ext cx="8986345" cy="5747896"/>
          </a:xfrm>
        </p:spPr>
        <p:txBody>
          <a:bodyPr>
            <a:normAutofit lnSpcReduction="10000"/>
          </a:bodyPr>
          <a:lstStyle/>
          <a:p>
            <a:pPr marL="457200" marR="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Peter begins this section by giving instruction on Christian living. (8-11)</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God’s eyes are on the righteous but His face is against those who do evil. (12)</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He goes on to say, we should not be harmed for doing good, but if we suffer for righteousness then we are blessed. (13-14)</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We want to concentrate on verse 15, But sanctify the Lord God in your hearts, and always be ready to give a defense to everyone who asks you a reason for the hope that is in you, with meekness and fear;</a:t>
            </a:r>
            <a:endParaRPr lang="en-US" dirty="0"/>
          </a:p>
        </p:txBody>
      </p:sp>
    </p:spTree>
    <p:extLst>
      <p:ext uri="{BB962C8B-B14F-4D97-AF65-F5344CB8AC3E}">
        <p14:creationId xmlns:p14="http://schemas.microsoft.com/office/powerpoint/2010/main" val="181689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4B032-9C2B-8560-6EC6-08A173608B71}"/>
              </a:ext>
            </a:extLst>
          </p:cNvPr>
          <p:cNvSpPr>
            <a:spLocks noGrp="1"/>
          </p:cNvSpPr>
          <p:nvPr>
            <p:ph type="title"/>
          </p:nvPr>
        </p:nvSpPr>
        <p:spPr>
          <a:xfrm>
            <a:off x="0" y="0"/>
            <a:ext cx="9144000" cy="2340864"/>
          </a:xfrm>
        </p:spPr>
        <p:txBody>
          <a:bodyPr>
            <a:normAutofit/>
          </a:bodyPr>
          <a:lstStyle/>
          <a:p>
            <a:pPr marL="0" marR="0">
              <a:buNone/>
            </a:pPr>
            <a:r>
              <a:rPr lang="en-US" sz="4400" b="1" kern="100" dirty="0">
                <a:solidFill>
                  <a:srgbClr val="0000FF"/>
                </a:solidFill>
                <a:effectLst/>
                <a:ea typeface="Aptos" panose="020B0004020202020204" pitchFamily="34" charset="0"/>
                <a:cs typeface="Times New Roman" panose="02020603050405020304" pitchFamily="18" charset="0"/>
              </a:rPr>
              <a:t>l. SANCTIFY GOD IN YOUR HEART</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067E30F-3BEB-86FE-0703-FF52D07BB3EB}"/>
              </a:ext>
            </a:extLst>
          </p:cNvPr>
          <p:cNvSpPr>
            <a:spLocks noGrp="1"/>
          </p:cNvSpPr>
          <p:nvPr>
            <p:ph idx="1"/>
          </p:nvPr>
        </p:nvSpPr>
        <p:spPr>
          <a:xfrm>
            <a:off x="157655" y="2103120"/>
            <a:ext cx="8986345" cy="4796920"/>
          </a:xfrm>
        </p:spPr>
        <p:txBody>
          <a:bodyPr/>
          <a:lstStyle/>
          <a:p>
            <a:pPr marL="457200" marR="0" indent="-457200">
              <a:lnSpc>
                <a:spcPct val="100000"/>
              </a:lnSpc>
              <a:spcAft>
                <a:spcPts val="1800"/>
              </a:spcAft>
              <a:buFont typeface="+mj-lt"/>
              <a:buAutoNum type="alphaUcPeriod"/>
            </a:pPr>
            <a:r>
              <a:rPr lang="en-US" sz="3600" kern="100" dirty="0">
                <a:ea typeface="Aptos" panose="020B0004020202020204" pitchFamily="34" charset="0"/>
                <a:cs typeface="Times New Roman" panose="02020603050405020304" pitchFamily="18" charset="0"/>
              </a:rPr>
              <a:t>Sanctify means to set apart as holy</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spcAft>
                <a:spcPts val="1800"/>
              </a:spcAft>
              <a:buFont typeface="+mj-lt"/>
              <a:buAutoNum type="alphaUcPeriod"/>
            </a:pPr>
            <a:r>
              <a:rPr lang="en-US" sz="3600" kern="100" dirty="0">
                <a:ea typeface="Aptos" panose="020B0004020202020204" pitchFamily="34" charset="0"/>
                <a:cs typeface="Times New Roman" panose="02020603050405020304" pitchFamily="18" charset="0"/>
              </a:rPr>
              <a:t>Only place God is referred to as sanctified rather than sanctifier</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spcAft>
                <a:spcPts val="1800"/>
              </a:spcAft>
              <a:buFont typeface="+mj-lt"/>
              <a:buAutoNum type="alphaUcPeriod"/>
            </a:pPr>
            <a:r>
              <a:rPr lang="en-US" sz="3600" kern="100" dirty="0">
                <a:ea typeface="Aptos" panose="020B0004020202020204" pitchFamily="34" charset="0"/>
                <a:cs typeface="Times New Roman" panose="02020603050405020304" pitchFamily="18" charset="0"/>
              </a:rPr>
              <a:t>Give God a special place in your heart</a:t>
            </a:r>
            <a:endParaRPr lang="en-US" dirty="0"/>
          </a:p>
        </p:txBody>
      </p:sp>
    </p:spTree>
    <p:extLst>
      <p:ext uri="{BB962C8B-B14F-4D97-AF65-F5344CB8AC3E}">
        <p14:creationId xmlns:p14="http://schemas.microsoft.com/office/powerpoint/2010/main" val="178794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287C-59F0-B38F-1B78-8F17808C38BC}"/>
              </a:ext>
            </a:extLst>
          </p:cNvPr>
          <p:cNvSpPr>
            <a:spLocks noGrp="1"/>
          </p:cNvSpPr>
          <p:nvPr>
            <p:ph type="title"/>
          </p:nvPr>
        </p:nvSpPr>
        <p:spPr>
          <a:xfrm>
            <a:off x="0" y="1"/>
            <a:ext cx="9144000" cy="841248"/>
          </a:xfrm>
        </p:spPr>
        <p:txBody>
          <a:bodyPr>
            <a:normAutofit/>
          </a:bodyPr>
          <a:lstStyle/>
          <a:p>
            <a:pPr marL="0" marR="0">
              <a:buNone/>
            </a:pPr>
            <a:r>
              <a:rPr lang="en-US" sz="4000" b="1" kern="100" dirty="0">
                <a:solidFill>
                  <a:srgbClr val="0000FF"/>
                </a:solidFill>
                <a:effectLst/>
                <a:ea typeface="Aptos" panose="020B0004020202020204" pitchFamily="34" charset="0"/>
                <a:cs typeface="Times New Roman" panose="02020603050405020304" pitchFamily="18" charset="0"/>
              </a:rPr>
              <a:t>II. BE READY TO GIVE A DEFENSE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2A7770-5B8D-19B9-0FE6-FFB39D04BA22}"/>
              </a:ext>
            </a:extLst>
          </p:cNvPr>
          <p:cNvSpPr>
            <a:spLocks noGrp="1"/>
          </p:cNvSpPr>
          <p:nvPr>
            <p:ph idx="1"/>
          </p:nvPr>
        </p:nvSpPr>
        <p:spPr>
          <a:xfrm>
            <a:off x="157655" y="841249"/>
            <a:ext cx="8986345" cy="6058791"/>
          </a:xfrm>
        </p:spPr>
        <p:txBody>
          <a:bodyPr>
            <a:normAutofit fontScale="85000" lnSpcReduction="10000"/>
          </a:bodyPr>
          <a:lstStyle/>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PAUL DEFENDED THE GOSPEL - (Phil 1:7) just as it is right for me to think this of you all, because have you in my heart, inasmuch as both in my chains and in the defense and confirmation of the gospel, you all are partakers with me of grace.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JEREMIAH SPOKE IN SPITE OF THE POSSIBLITY OF DEATH - (Jer 26:12-14) Then Jeremiah spoke to all the princes and all the people, saying: “The LORD sent me to prophesy against this house and against this city with ail the words that you have heard. {13} "Now therefore, amend your ways and your doings, and obey the voice of the LORD your God; then the LORD will relent concerning the doom that He has pronounced against you. {14} "As for me, here I am, in your hand; do with me as seems good and proper to you.</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9470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5A983-038B-1917-7F61-A23044B29E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3B75A-EDFC-9822-7082-E6C4EAAA3811}"/>
              </a:ext>
            </a:extLst>
          </p:cNvPr>
          <p:cNvSpPr>
            <a:spLocks noGrp="1"/>
          </p:cNvSpPr>
          <p:nvPr>
            <p:ph type="title"/>
          </p:nvPr>
        </p:nvSpPr>
        <p:spPr>
          <a:xfrm>
            <a:off x="0" y="1"/>
            <a:ext cx="9144000" cy="841248"/>
          </a:xfrm>
        </p:spPr>
        <p:txBody>
          <a:bodyPr>
            <a:normAutofit/>
          </a:bodyPr>
          <a:lstStyle/>
          <a:p>
            <a:pPr marL="0" marR="0">
              <a:buNone/>
            </a:pPr>
            <a:r>
              <a:rPr lang="en-US" sz="4000" b="1" kern="100" dirty="0">
                <a:solidFill>
                  <a:srgbClr val="0000FF"/>
                </a:solidFill>
                <a:effectLst/>
                <a:ea typeface="Aptos" panose="020B0004020202020204" pitchFamily="34" charset="0"/>
                <a:cs typeface="Times New Roman" panose="02020603050405020304" pitchFamily="18" charset="0"/>
              </a:rPr>
              <a:t>II. BE READY TO GIVE A DEFENSE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795A8DD-ADAA-6C48-7216-3660CDEC7483}"/>
              </a:ext>
            </a:extLst>
          </p:cNvPr>
          <p:cNvSpPr>
            <a:spLocks noGrp="1"/>
          </p:cNvSpPr>
          <p:nvPr>
            <p:ph idx="1"/>
          </p:nvPr>
        </p:nvSpPr>
        <p:spPr>
          <a:xfrm>
            <a:off x="157655" y="841249"/>
            <a:ext cx="8986345" cy="6058791"/>
          </a:xfrm>
        </p:spPr>
        <p:txBody>
          <a:bodyPr>
            <a:noAutofit/>
          </a:bodyPr>
          <a:lstStyle/>
          <a:p>
            <a:pPr marL="457200" marR="0" indent="-457200">
              <a:lnSpc>
                <a:spcPct val="80000"/>
              </a:lnSpc>
              <a:buFont typeface="+mj-lt"/>
              <a:buAutoNum type="alphaUcPeriod" startAt="3"/>
            </a:pPr>
            <a:r>
              <a:rPr lang="en-US" sz="2800" kern="100" dirty="0">
                <a:ea typeface="Aptos" panose="020B0004020202020204" pitchFamily="34" charset="0"/>
                <a:cs typeface="Times New Roman" panose="02020603050405020304" pitchFamily="18" charset="0"/>
              </a:rPr>
              <a:t>DAVID UNASHAMEDLY SPOKE TO KINGS OF GOD - (</a:t>
            </a:r>
            <a:r>
              <a:rPr lang="en-US" sz="2800" kern="100" dirty="0" err="1">
                <a:ea typeface="Aptos" panose="020B0004020202020204" pitchFamily="34" charset="0"/>
                <a:cs typeface="Times New Roman" panose="02020603050405020304" pitchFamily="18" charset="0"/>
              </a:rPr>
              <a:t>Psa</a:t>
            </a:r>
            <a:r>
              <a:rPr lang="en-US" sz="2800" kern="100" dirty="0">
                <a:ea typeface="Aptos" panose="020B0004020202020204" pitchFamily="34" charset="0"/>
                <a:cs typeface="Times New Roman" panose="02020603050405020304" pitchFamily="18" charset="0"/>
              </a:rPr>
              <a:t> 119:46) I will speak of Your testimonies also before kings, And will not be ashamed.</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80000"/>
              </a:lnSpc>
              <a:buFont typeface="+mj-lt"/>
              <a:buAutoNum type="alphaUcPeriod" startAt="3"/>
            </a:pPr>
            <a:r>
              <a:rPr lang="en-US" sz="2800" kern="100" dirty="0">
                <a:ea typeface="Aptos" panose="020B0004020202020204" pitchFamily="34" charset="0"/>
                <a:cs typeface="Times New Roman" panose="02020603050405020304" pitchFamily="18" charset="0"/>
              </a:rPr>
              <a:t>KNOW HOW TO ANSWER - (Col 4:5-6) Waik in wisdom toward those who are outside, redeeming the time. {6} Let your speech always be with grace, seasoned with salt, that you may know how you ought to answer each one.</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80000"/>
              </a:lnSpc>
              <a:buFont typeface="+mj-lt"/>
              <a:buAutoNum type="alphaUcPeriod" startAt="3"/>
            </a:pPr>
            <a:r>
              <a:rPr lang="en-US" sz="2800" kern="100" dirty="0">
                <a:ea typeface="Aptos" panose="020B0004020202020204" pitchFamily="34" charset="0"/>
                <a:cs typeface="Times New Roman" panose="02020603050405020304" pitchFamily="18" charset="0"/>
              </a:rPr>
              <a:t>CORRECT IN HUMILITY - (2 Tim 2:24-26) And a servant of the Lord must not quarrel but be gentle to all, able to teach, patient, {25}   in opposition, if God perhaps will grant them repentance, so that they may know the truth, {26} and that they may come to their senses and escape the snare of the devil, having been taken captive by him to do his will.</a:t>
            </a:r>
            <a:endParaRPr lang="en-US" sz="2800" dirty="0"/>
          </a:p>
        </p:txBody>
      </p:sp>
    </p:spTree>
    <p:extLst>
      <p:ext uri="{BB962C8B-B14F-4D97-AF65-F5344CB8AC3E}">
        <p14:creationId xmlns:p14="http://schemas.microsoft.com/office/powerpoint/2010/main" val="186738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EEE25-32D4-7905-430E-A86297AD89A2}"/>
              </a:ext>
            </a:extLst>
          </p:cNvPr>
          <p:cNvSpPr>
            <a:spLocks noGrp="1"/>
          </p:cNvSpPr>
          <p:nvPr>
            <p:ph type="title"/>
          </p:nvPr>
        </p:nvSpPr>
        <p:spPr>
          <a:xfrm>
            <a:off x="0" y="1"/>
            <a:ext cx="9144000" cy="969264"/>
          </a:xfrm>
        </p:spPr>
        <p:txBody>
          <a:bodyPr>
            <a:normAutofit/>
          </a:bodyPr>
          <a:lstStyle/>
          <a:p>
            <a:pPr marL="0" marR="0">
              <a:buNone/>
            </a:pPr>
            <a:r>
              <a:rPr lang="en-US" sz="4000" b="1" kern="100" dirty="0">
                <a:solidFill>
                  <a:srgbClr val="0000FF"/>
                </a:solidFill>
                <a:effectLst/>
                <a:ea typeface="Aptos" panose="020B0004020202020204" pitchFamily="34" charset="0"/>
                <a:cs typeface="Times New Roman" panose="02020603050405020304" pitchFamily="18" charset="0"/>
              </a:rPr>
              <a:t>III. FOR THE HOPE THAT IS IN YOU</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EE9C792-7198-5BF2-7723-887F4FBF7A3E}"/>
              </a:ext>
            </a:extLst>
          </p:cNvPr>
          <p:cNvSpPr>
            <a:spLocks noGrp="1"/>
          </p:cNvSpPr>
          <p:nvPr>
            <p:ph idx="1"/>
          </p:nvPr>
        </p:nvSpPr>
        <p:spPr>
          <a:xfrm>
            <a:off x="157655" y="841249"/>
            <a:ext cx="8986345" cy="6058792"/>
          </a:xfrm>
        </p:spPr>
        <p:txBody>
          <a:bodyPr>
            <a:noAutofit/>
          </a:bodyPr>
          <a:lstStyle/>
          <a:p>
            <a:pPr marL="342900" marR="0" indent="-342900">
              <a:lnSpc>
                <a:spcPct val="80000"/>
              </a:lnSpc>
              <a:buFont typeface="+mj-lt"/>
              <a:buAutoNum type="alphaUcPeriod"/>
            </a:pPr>
            <a:r>
              <a:rPr lang="en-US" sz="2600" kern="100" dirty="0">
                <a:ea typeface="Aptos" panose="020B0004020202020204" pitchFamily="34" charset="0"/>
                <a:cs typeface="Times New Roman" panose="02020603050405020304" pitchFamily="18" charset="0"/>
              </a:rPr>
              <a:t>SOME HAVE NO HOPE</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80000"/>
              </a:lnSpc>
              <a:buFont typeface="+mj-lt"/>
              <a:buAutoNum type="arabicPeriod"/>
            </a:pPr>
            <a:r>
              <a:rPr lang="en-US" sz="2600" kern="100" dirty="0">
                <a:ea typeface="Aptos" panose="020B0004020202020204" pitchFamily="34" charset="0"/>
                <a:cs typeface="Times New Roman" panose="02020603050405020304" pitchFamily="18" charset="0"/>
              </a:rPr>
              <a:t>(1 Th 4:13-18) But I do not want you to be ignorant, brethren concerning those who have fallen asleep, lest you sorrow as others who have no hope. {14} For if we believe that Jesus died and rose again, even so God will bring with Him those who sleep in Jesus. {15} For this we say to you by the word of the Lord, that we who are alive and remain until the coming of the Lord will by no means precede those who are asleep. {16} For the Lord Himself will descend from heaven with a shout, with the voice of an archangel, and with the trumpet of God. And the dead in Christ will rise first. {17} Then we who are alive and remain shall be caught up together with them in the clouds to meet the Lord in the air. And thus we shall always be with the Lord. {18} Therefore comfort one another with these words.</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5900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9DAE8-A923-60FB-BAEE-5B93740A8D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F276E3-3D11-674A-F137-8279140485B8}"/>
              </a:ext>
            </a:extLst>
          </p:cNvPr>
          <p:cNvSpPr>
            <a:spLocks noGrp="1"/>
          </p:cNvSpPr>
          <p:nvPr>
            <p:ph type="title"/>
          </p:nvPr>
        </p:nvSpPr>
        <p:spPr>
          <a:xfrm>
            <a:off x="0" y="1"/>
            <a:ext cx="9144000" cy="969264"/>
          </a:xfrm>
        </p:spPr>
        <p:txBody>
          <a:bodyPr>
            <a:normAutofit/>
          </a:bodyPr>
          <a:lstStyle/>
          <a:p>
            <a:pPr marL="0" marR="0">
              <a:buNone/>
            </a:pPr>
            <a:r>
              <a:rPr lang="en-US" sz="4000" b="1" kern="100" dirty="0">
                <a:solidFill>
                  <a:srgbClr val="0000FF"/>
                </a:solidFill>
                <a:effectLst/>
                <a:ea typeface="Aptos" panose="020B0004020202020204" pitchFamily="34" charset="0"/>
                <a:cs typeface="Times New Roman" panose="02020603050405020304" pitchFamily="18" charset="0"/>
              </a:rPr>
              <a:t>III. FOR THE HOPE THAT IS IN YOU</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0B70455-1D2E-004E-DC97-61B16F02AD27}"/>
              </a:ext>
            </a:extLst>
          </p:cNvPr>
          <p:cNvSpPr>
            <a:spLocks noGrp="1"/>
          </p:cNvSpPr>
          <p:nvPr>
            <p:ph idx="1"/>
          </p:nvPr>
        </p:nvSpPr>
        <p:spPr>
          <a:xfrm>
            <a:off x="157655" y="841249"/>
            <a:ext cx="8986345" cy="6058792"/>
          </a:xfrm>
        </p:spPr>
        <p:txBody>
          <a:bodyPr>
            <a:noAutofit/>
          </a:bodyPr>
          <a:lstStyle/>
          <a:p>
            <a:pPr marL="342900" marR="0" indent="-342900">
              <a:buFont typeface="+mj-lt"/>
              <a:buAutoNum type="alphaUcPeriod"/>
            </a:pPr>
            <a:r>
              <a:rPr lang="en-US" kern="100" dirty="0">
                <a:ea typeface="Aptos" panose="020B0004020202020204" pitchFamily="34" charset="0"/>
                <a:cs typeface="Times New Roman" panose="02020603050405020304" pitchFamily="18" charset="0"/>
              </a:rPr>
              <a:t>SOME HAVE NO HOPE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buFont typeface="+mj-lt"/>
              <a:buAutoNum type="arabicPeriod" startAt="2"/>
            </a:pPr>
            <a:r>
              <a:rPr lang="en-US" kern="100" dirty="0">
                <a:ea typeface="Aptos" panose="020B0004020202020204" pitchFamily="34" charset="0"/>
                <a:cs typeface="Times New Roman" panose="02020603050405020304" pitchFamily="18" charset="0"/>
              </a:rPr>
              <a:t>(Eph 2:11-13) Therefore remember that you, once Gentiles in the flesh; who are called Uncircumcision by what is called the Circumcision made in the flesh by hands; {12} that at that time you were without Christ, being aliens from the commonwealth of Israel and strangers from the covenants of promise, having no hope and without God in the world. {13} But now in Christ Jesus you who once were far off have been brought near by the blood of Christ.</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38027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C1267-3121-787D-070D-11363D5146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E68E6-C9CE-375B-0E12-681FF6503440}"/>
              </a:ext>
            </a:extLst>
          </p:cNvPr>
          <p:cNvSpPr>
            <a:spLocks noGrp="1"/>
          </p:cNvSpPr>
          <p:nvPr>
            <p:ph type="title"/>
          </p:nvPr>
        </p:nvSpPr>
        <p:spPr>
          <a:xfrm>
            <a:off x="0" y="1"/>
            <a:ext cx="9144000" cy="969264"/>
          </a:xfrm>
        </p:spPr>
        <p:txBody>
          <a:bodyPr>
            <a:normAutofit/>
          </a:bodyPr>
          <a:lstStyle/>
          <a:p>
            <a:pPr marL="0" marR="0">
              <a:buNone/>
            </a:pPr>
            <a:r>
              <a:rPr lang="en-US" sz="4000" b="1" kern="100" dirty="0">
                <a:solidFill>
                  <a:srgbClr val="0000FF"/>
                </a:solidFill>
                <a:effectLst/>
                <a:ea typeface="Aptos" panose="020B0004020202020204" pitchFamily="34" charset="0"/>
                <a:cs typeface="Times New Roman" panose="02020603050405020304" pitchFamily="18" charset="0"/>
              </a:rPr>
              <a:t>III. FOR THE HOPE THAT IS IN YOU</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790036-CC93-39F5-6CD3-EF21ED1223F8}"/>
              </a:ext>
            </a:extLst>
          </p:cNvPr>
          <p:cNvSpPr>
            <a:spLocks noGrp="1"/>
          </p:cNvSpPr>
          <p:nvPr>
            <p:ph idx="1"/>
          </p:nvPr>
        </p:nvSpPr>
        <p:spPr>
          <a:xfrm>
            <a:off x="157655" y="841249"/>
            <a:ext cx="8986345" cy="6058792"/>
          </a:xfrm>
        </p:spPr>
        <p:txBody>
          <a:bodyPr>
            <a:normAutofit fontScale="85000" lnSpcReduction="10000"/>
          </a:bodyPr>
          <a:lstStyle/>
          <a:p>
            <a:pPr marL="457200" marR="0" indent="-457200">
              <a:buFont typeface="+mj-lt"/>
              <a:buAutoNum type="alphaUcPeriod" startAt="2"/>
            </a:pPr>
            <a:r>
              <a:rPr lang="en-US" kern="100" dirty="0">
                <a:ea typeface="Aptos" panose="020B0004020202020204" pitchFamily="34" charset="0"/>
                <a:cs typeface="Times New Roman" panose="02020603050405020304" pitchFamily="18" charset="0"/>
              </a:rPr>
              <a:t>HOPE ONLY IN THIS LIFE? - (1 Cor 15:19-20) If in this life </a:t>
            </a:r>
            <a:r>
              <a:rPr lang="en-US" u="sng" kern="100" dirty="0">
                <a:ea typeface="Aptos" panose="020B0004020202020204" pitchFamily="34" charset="0"/>
                <a:cs typeface="Times New Roman" panose="02020603050405020304" pitchFamily="18" charset="0"/>
              </a:rPr>
              <a:t>only</a:t>
            </a:r>
            <a:r>
              <a:rPr lang="en-US" kern="100" dirty="0">
                <a:ea typeface="Aptos" panose="020B0004020202020204" pitchFamily="34" charset="0"/>
                <a:cs typeface="Times New Roman" panose="02020603050405020304" pitchFamily="18" charset="0"/>
              </a:rPr>
              <a:t> we have hope in Christ, we are of all men the most pitiable. {20} But now Christ is risen from the dead, and has become the </a:t>
            </a:r>
            <a:r>
              <a:rPr lang="en-US" kern="100" dirty="0" err="1">
                <a:ea typeface="Aptos" panose="020B0004020202020204" pitchFamily="34" charset="0"/>
                <a:cs typeface="Times New Roman" panose="02020603050405020304" pitchFamily="18" charset="0"/>
              </a:rPr>
              <a:t>firstfruits</a:t>
            </a:r>
            <a:r>
              <a:rPr lang="en-US" kern="100" dirty="0">
                <a:ea typeface="Aptos" panose="020B0004020202020204" pitchFamily="34" charset="0"/>
                <a:cs typeface="Times New Roman" panose="02020603050405020304" pitchFamily="18" charset="0"/>
              </a:rPr>
              <a:t> of those who have fallen asleep.</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buFont typeface="+mj-lt"/>
              <a:buAutoNum type="alphaUcPeriod" startAt="2"/>
            </a:pPr>
            <a:r>
              <a:rPr lang="en-US" kern="100" dirty="0">
                <a:ea typeface="Aptos" panose="020B0004020202020204" pitchFamily="34" charset="0"/>
                <a:cs typeface="Times New Roman" panose="02020603050405020304" pitchFamily="18" charset="0"/>
              </a:rPr>
              <a:t>OUR HOPE IS IN HEAVEN</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buNone/>
            </a:pPr>
            <a:r>
              <a:rPr lang="en-US" kern="100" dirty="0">
                <a:ea typeface="Aptos" panose="020B0004020202020204" pitchFamily="34" charset="0"/>
                <a:cs typeface="Times New Roman" panose="02020603050405020304" pitchFamily="18" charset="0"/>
              </a:rPr>
              <a:t>1.	(Col 1:4-5 since we heard of your faith in Christ Jesus and of your love for all the saints; {5} because of the hope which is laid up for you in heaven, of which you heard before in the word of the truth of the gospel,</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buNone/>
            </a:pPr>
            <a:r>
              <a:rPr lang="en-US" kern="100" dirty="0">
                <a:ea typeface="Aptos" panose="020B0004020202020204" pitchFamily="34" charset="0"/>
                <a:cs typeface="Times New Roman" panose="02020603050405020304" pitchFamily="18" charset="0"/>
              </a:rPr>
              <a:t>2.	(1 Pet 1:3-4) Blessed be the God and Father of our Lord Jesus Christ, according to His abundant mercy has begotten us again to living hope through the of Jesus Christ from the dead, {4} to an inheritance incorruptible and undefiled and that does not fade away, reserved in heaven for you,</a:t>
            </a:r>
            <a:endParaRPr lang="en-US" dirty="0"/>
          </a:p>
        </p:txBody>
      </p:sp>
    </p:spTree>
    <p:extLst>
      <p:ext uri="{BB962C8B-B14F-4D97-AF65-F5344CB8AC3E}">
        <p14:creationId xmlns:p14="http://schemas.microsoft.com/office/powerpoint/2010/main" val="225797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68882-237B-38EE-60F4-00392F699F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3684E-F2E7-62A7-3E3A-D98521546075}"/>
              </a:ext>
            </a:extLst>
          </p:cNvPr>
          <p:cNvSpPr>
            <a:spLocks noGrp="1"/>
          </p:cNvSpPr>
          <p:nvPr>
            <p:ph type="title"/>
          </p:nvPr>
        </p:nvSpPr>
        <p:spPr>
          <a:xfrm>
            <a:off x="0" y="1"/>
            <a:ext cx="9144000" cy="969264"/>
          </a:xfrm>
        </p:spPr>
        <p:txBody>
          <a:bodyPr>
            <a:normAutofit/>
          </a:bodyPr>
          <a:lstStyle/>
          <a:p>
            <a:pPr marL="0" marR="0">
              <a:buNone/>
            </a:pPr>
            <a:r>
              <a:rPr lang="en-US" sz="4000" b="1" kern="100" dirty="0">
                <a:solidFill>
                  <a:srgbClr val="0000FF"/>
                </a:solidFill>
                <a:effectLst/>
                <a:ea typeface="Aptos" panose="020B0004020202020204" pitchFamily="34" charset="0"/>
                <a:cs typeface="Times New Roman" panose="02020603050405020304" pitchFamily="18" charset="0"/>
              </a:rPr>
              <a:t>III. FOR THE HOPE THAT IS IN YOU</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B9835D3-CC55-C53B-A09E-D6B0B288EEAC}"/>
              </a:ext>
            </a:extLst>
          </p:cNvPr>
          <p:cNvSpPr>
            <a:spLocks noGrp="1"/>
          </p:cNvSpPr>
          <p:nvPr>
            <p:ph idx="1"/>
          </p:nvPr>
        </p:nvSpPr>
        <p:spPr>
          <a:xfrm>
            <a:off x="157655" y="841249"/>
            <a:ext cx="8986345" cy="6058792"/>
          </a:xfrm>
        </p:spPr>
        <p:txBody>
          <a:bodyPr>
            <a:normAutofit fontScale="85000" lnSpcReduction="10000"/>
          </a:bodyPr>
          <a:lstStyle/>
          <a:p>
            <a:pPr marL="457200" marR="0" indent="-457200">
              <a:lnSpc>
                <a:spcPct val="95000"/>
              </a:lnSpc>
              <a:buFont typeface="+mj-lt"/>
              <a:buAutoNum type="alphaUcPeriod" startAt="4"/>
            </a:pPr>
            <a:r>
              <a:rPr lang="en-US" kern="100" dirty="0">
                <a:ea typeface="Aptos" panose="020B0004020202020204" pitchFamily="34" charset="0"/>
                <a:cs typeface="Times New Roman" panose="02020603050405020304" pitchFamily="18" charset="0"/>
              </a:rPr>
              <a:t>OUR HOPE IS ETERNAL LIFE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lnSpc>
                <a:spcPct val="95000"/>
              </a:lnSpc>
              <a:buNone/>
            </a:pPr>
            <a:r>
              <a:rPr lang="en-US" kern="100" dirty="0">
                <a:ea typeface="Aptos" panose="020B0004020202020204" pitchFamily="34" charset="0"/>
                <a:cs typeface="Times New Roman" panose="02020603050405020304" pitchFamily="18" charset="0"/>
              </a:rPr>
              <a:t>1.	(Titus 1:1-2) Paul, a bondservant of God and an apostle of Jesus Christ, according to the faith of God's elect and the acknowledgment of the truth which accords with godliness, {2} in hope of eternal life which God, who cannot lie, promised before time began,</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lnSpc>
                <a:spcPct val="95000"/>
              </a:lnSpc>
              <a:buNone/>
            </a:pPr>
            <a:r>
              <a:rPr lang="en-US" kern="100" dirty="0">
                <a:ea typeface="Aptos" panose="020B0004020202020204" pitchFamily="34" charset="0"/>
                <a:cs typeface="Times New Roman" panose="02020603050405020304" pitchFamily="18" charset="0"/>
              </a:rPr>
              <a:t>2.	(Titus 3:4-7) But when the kindness and the love of God our Savior toward man appeared, {5} not by works of righteousness which we have done. but according to His mercy He saved us, through the washing of regeneration and renewing of the Holy Spirit, {6} whom He poured out on us abundantly through Jesus Christ our Savior, {7} that having been justified by His grace we should become heirs according to the hope of eternal life.</a:t>
            </a:r>
            <a:endParaRPr lang="en-US" dirty="0"/>
          </a:p>
        </p:txBody>
      </p:sp>
    </p:spTree>
    <p:extLst>
      <p:ext uri="{BB962C8B-B14F-4D97-AF65-F5344CB8AC3E}">
        <p14:creationId xmlns:p14="http://schemas.microsoft.com/office/powerpoint/2010/main" val="397912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AF1CA-36A6-F03A-3E67-9E3AA26539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5C3B6E-2E5C-68F6-5E2E-666F7508B97A}"/>
              </a:ext>
            </a:extLst>
          </p:cNvPr>
          <p:cNvSpPr>
            <a:spLocks noGrp="1"/>
          </p:cNvSpPr>
          <p:nvPr>
            <p:ph type="title"/>
          </p:nvPr>
        </p:nvSpPr>
        <p:spPr>
          <a:xfrm>
            <a:off x="0" y="1"/>
            <a:ext cx="9144000" cy="969264"/>
          </a:xfrm>
        </p:spPr>
        <p:txBody>
          <a:bodyPr>
            <a:normAutofit/>
          </a:bodyPr>
          <a:lstStyle/>
          <a:p>
            <a:pPr marL="0" marR="0">
              <a:buNone/>
            </a:pPr>
            <a:r>
              <a:rPr lang="en-US" sz="4000" b="1" kern="100" dirty="0">
                <a:solidFill>
                  <a:srgbClr val="0000FF"/>
                </a:solidFill>
                <a:effectLst/>
                <a:ea typeface="Aptos" panose="020B0004020202020204" pitchFamily="34" charset="0"/>
                <a:cs typeface="Times New Roman" panose="02020603050405020304" pitchFamily="18" charset="0"/>
              </a:rPr>
              <a:t>III. FOR THE HOPE THAT IS IN YOU</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62B2D01-E360-1562-2465-1E2FF754D8B7}"/>
              </a:ext>
            </a:extLst>
          </p:cNvPr>
          <p:cNvSpPr>
            <a:spLocks noGrp="1"/>
          </p:cNvSpPr>
          <p:nvPr>
            <p:ph idx="1"/>
          </p:nvPr>
        </p:nvSpPr>
        <p:spPr>
          <a:xfrm>
            <a:off x="157655" y="841249"/>
            <a:ext cx="8986345" cy="6058792"/>
          </a:xfrm>
        </p:spPr>
        <p:txBody>
          <a:bodyPr>
            <a:noAutofit/>
          </a:bodyPr>
          <a:lstStyle/>
          <a:p>
            <a:pPr marL="514350" marR="0" indent="-514350">
              <a:buFont typeface="+mj-lt"/>
              <a:buAutoNum type="alphaUcPeriod" startAt="5"/>
            </a:pPr>
            <a:r>
              <a:rPr lang="en-US" sz="2700" kern="100" dirty="0">
                <a:ea typeface="Aptos" panose="020B0004020202020204" pitchFamily="34" charset="0"/>
                <a:cs typeface="Times New Roman" panose="02020603050405020304" pitchFamily="18" charset="0"/>
              </a:rPr>
              <a:t>CONFESSION OR OUR HOPE - Hebrews 10:22–27  let us draw near with a true heart in full assurance of faith, having our hearts sprinkled from an evil conscience and our bodies washed with pure water. </a:t>
            </a:r>
            <a:r>
              <a:rPr lang="en-US" sz="2700" kern="100" baseline="30000" dirty="0">
                <a:ea typeface="Aptos" panose="020B0004020202020204" pitchFamily="34" charset="0"/>
                <a:cs typeface="Times New Roman" panose="02020603050405020304" pitchFamily="18" charset="0"/>
              </a:rPr>
              <a:t>23</a:t>
            </a:r>
            <a:r>
              <a:rPr lang="en-US" sz="2700" kern="100" dirty="0">
                <a:ea typeface="Aptos" panose="020B0004020202020204" pitchFamily="34" charset="0"/>
                <a:cs typeface="Times New Roman" panose="02020603050405020304" pitchFamily="18" charset="0"/>
              </a:rPr>
              <a:t> Let us hold fast the confession of our hope without wavering, for He who promised is faithful. </a:t>
            </a:r>
            <a:r>
              <a:rPr lang="en-US" sz="2700" kern="100" baseline="30000" dirty="0">
                <a:ea typeface="Aptos" panose="020B0004020202020204" pitchFamily="34" charset="0"/>
                <a:cs typeface="Times New Roman" panose="02020603050405020304" pitchFamily="18" charset="0"/>
              </a:rPr>
              <a:t>24</a:t>
            </a:r>
            <a:r>
              <a:rPr lang="en-US" sz="2700" kern="100" dirty="0">
                <a:ea typeface="Aptos" panose="020B0004020202020204" pitchFamily="34" charset="0"/>
                <a:cs typeface="Times New Roman" panose="02020603050405020304" pitchFamily="18" charset="0"/>
              </a:rPr>
              <a:t> And let us consider one another in order to stir up love and good works, </a:t>
            </a:r>
            <a:r>
              <a:rPr lang="en-US" sz="2700" kern="100" baseline="30000" dirty="0">
                <a:ea typeface="Aptos" panose="020B0004020202020204" pitchFamily="34" charset="0"/>
                <a:cs typeface="Times New Roman" panose="02020603050405020304" pitchFamily="18" charset="0"/>
              </a:rPr>
              <a:t>25</a:t>
            </a:r>
            <a:r>
              <a:rPr lang="en-US" sz="2700" kern="100" dirty="0">
                <a:ea typeface="Aptos" panose="020B0004020202020204" pitchFamily="34" charset="0"/>
                <a:cs typeface="Times New Roman" panose="02020603050405020304" pitchFamily="18" charset="0"/>
              </a:rPr>
              <a:t> not forsaking the assembling of ourselves together, as is the manner of some, but exhorting one another, and so much the more as you see the Day approaching. </a:t>
            </a:r>
            <a:r>
              <a:rPr lang="en-US" sz="2700" kern="100" baseline="30000" dirty="0">
                <a:ea typeface="Aptos" panose="020B0004020202020204" pitchFamily="34" charset="0"/>
                <a:cs typeface="Times New Roman" panose="02020603050405020304" pitchFamily="18" charset="0"/>
              </a:rPr>
              <a:t>26</a:t>
            </a:r>
            <a:r>
              <a:rPr lang="en-US" sz="2700" kern="100" dirty="0">
                <a:ea typeface="Aptos" panose="020B0004020202020204" pitchFamily="34" charset="0"/>
                <a:cs typeface="Times New Roman" panose="02020603050405020304" pitchFamily="18" charset="0"/>
              </a:rPr>
              <a:t> For if we sin willfully after we have received the knowledge of the truth, there no longer remains a sacrifice for sins, </a:t>
            </a:r>
            <a:r>
              <a:rPr lang="en-US" sz="2700" kern="100" baseline="30000" dirty="0">
                <a:ea typeface="Aptos" panose="020B0004020202020204" pitchFamily="34" charset="0"/>
                <a:cs typeface="Times New Roman" panose="02020603050405020304" pitchFamily="18" charset="0"/>
              </a:rPr>
              <a:t>27</a:t>
            </a:r>
            <a:r>
              <a:rPr lang="en-US" sz="2700" kern="100" dirty="0">
                <a:ea typeface="Aptos" panose="020B0004020202020204" pitchFamily="34" charset="0"/>
                <a:cs typeface="Times New Roman" panose="02020603050405020304" pitchFamily="18" charset="0"/>
              </a:rPr>
              <a:t> but a certain fearful expectation of judgment, and fiery indignation which will devour the adversaries.</a:t>
            </a:r>
            <a:endParaRPr lang="en-US" sz="2700" dirty="0"/>
          </a:p>
        </p:txBody>
      </p:sp>
    </p:spTree>
    <p:extLst>
      <p:ext uri="{BB962C8B-B14F-4D97-AF65-F5344CB8AC3E}">
        <p14:creationId xmlns:p14="http://schemas.microsoft.com/office/powerpoint/2010/main" val="643969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A371E-19D0-283D-8B61-8F4B31062EA5}"/>
              </a:ext>
            </a:extLst>
          </p:cNvPr>
          <p:cNvSpPr>
            <a:spLocks noGrp="1"/>
          </p:cNvSpPr>
          <p:nvPr>
            <p:ph type="title"/>
          </p:nvPr>
        </p:nvSpPr>
        <p:spPr>
          <a:xfrm>
            <a:off x="0" y="1"/>
            <a:ext cx="9144000" cy="932688"/>
          </a:xfrm>
        </p:spPr>
        <p:txBody>
          <a:bodyPr>
            <a:normAutofit/>
          </a:bodyPr>
          <a:lstStyle/>
          <a:p>
            <a:pPr marL="0" marR="0">
              <a:buNone/>
            </a:pPr>
            <a:r>
              <a:rPr lang="en-US" sz="4000" b="1" kern="100" dirty="0">
                <a:solidFill>
                  <a:srgbClr val="0000FF"/>
                </a:solidFill>
                <a:effectLst/>
                <a:ea typeface="Aptos" panose="020B0004020202020204" pitchFamily="34" charset="0"/>
                <a:cs typeface="Times New Roman" panose="02020603050405020304" pitchFamily="18" charset="0"/>
              </a:rPr>
              <a:t>IV.  WITH MEEKNESS AND FEAR</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92B276B-09A2-E6B3-464D-3834E5173D0A}"/>
              </a:ext>
            </a:extLst>
          </p:cNvPr>
          <p:cNvSpPr>
            <a:spLocks noGrp="1"/>
          </p:cNvSpPr>
          <p:nvPr>
            <p:ph idx="1"/>
          </p:nvPr>
        </p:nvSpPr>
        <p:spPr>
          <a:xfrm>
            <a:off x="157655" y="932689"/>
            <a:ext cx="8986345" cy="5967352"/>
          </a:xfrm>
        </p:spPr>
        <p:txBody>
          <a:bodyPr>
            <a:normAutofit fontScale="85000" lnSpcReduction="10000"/>
          </a:bodyPr>
          <a:lstStyle/>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NO ARROGANCE IN SALVATION - (Rom 11:19-21) You will say then, "Branches were broken off that it might be grafted in." {20} Well said. Because of unbelief they were broken off, and you stand by faith. Do not be haughty, but fear. {21} For if God did not spare the natural branches, He may not spare you either,</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CORRECT IN HUMILITY - (2 Tim 2:25) in humility correcting those who are in opposition, if God perhaps will grant them repentance, so that they may know the truth,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SAVE OTHERS WITH FEAR - (Jude 22-23 And on some have compassion, making a distinction; {23} but others save with fear, pulling them out of the firer hating even the garment defiled by the flesh.</a:t>
            </a:r>
            <a:endParaRPr lang="en-US" dirty="0"/>
          </a:p>
        </p:txBody>
      </p:sp>
    </p:spTree>
    <p:extLst>
      <p:ext uri="{BB962C8B-B14F-4D97-AF65-F5344CB8AC3E}">
        <p14:creationId xmlns:p14="http://schemas.microsoft.com/office/powerpoint/2010/main" val="302287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1CC59-D331-6A56-CA95-6DC573CFF79B}"/>
              </a:ext>
            </a:extLst>
          </p:cNvPr>
          <p:cNvSpPr>
            <a:spLocks noGrp="1"/>
          </p:cNvSpPr>
          <p:nvPr>
            <p:ph type="title"/>
          </p:nvPr>
        </p:nvSpPr>
        <p:spPr>
          <a:xfrm>
            <a:off x="0" y="0"/>
            <a:ext cx="9144000" cy="1389887"/>
          </a:xfrm>
        </p:spPr>
        <p:txBody>
          <a:bodyPr>
            <a:noAutofit/>
          </a:bodyPr>
          <a:lstStyle/>
          <a:p>
            <a:pPr marL="0" marR="0">
              <a:lnSpc>
                <a:spcPct val="80000"/>
              </a:lnSpc>
              <a:buNone/>
            </a:pPr>
            <a:r>
              <a:rPr lang="en-US" sz="4000" kern="100" dirty="0">
                <a:solidFill>
                  <a:srgbClr val="0000FF"/>
                </a:solidFill>
                <a:ea typeface="Aptos" panose="020B0004020202020204" pitchFamily="34" charset="0"/>
                <a:cs typeface="Times New Roman" panose="02020603050405020304" pitchFamily="18" charset="0"/>
              </a:rPr>
              <a:t>ARE YOU READY TO </a:t>
            </a:r>
            <a:br>
              <a:rPr lang="en-US" sz="4000" kern="100" dirty="0">
                <a:solidFill>
                  <a:srgbClr val="0000FF"/>
                </a:solidFill>
                <a:ea typeface="Aptos" panose="020B0004020202020204" pitchFamily="34" charset="0"/>
                <a:cs typeface="Times New Roman" panose="02020603050405020304" pitchFamily="18" charset="0"/>
              </a:rPr>
            </a:br>
            <a:r>
              <a:rPr lang="en-US" sz="4000" kern="100" dirty="0">
                <a:solidFill>
                  <a:srgbClr val="0000FF"/>
                </a:solidFill>
                <a:ea typeface="Aptos" panose="020B0004020202020204" pitchFamily="34" charset="0"/>
                <a:cs typeface="Times New Roman" panose="02020603050405020304" pitchFamily="18" charset="0"/>
              </a:rPr>
              <a:t>DEFEND YOUR HOPE?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4B35430-330A-81EC-7675-830B6301B155}"/>
              </a:ext>
            </a:extLst>
          </p:cNvPr>
          <p:cNvSpPr>
            <a:spLocks noGrp="1"/>
          </p:cNvSpPr>
          <p:nvPr>
            <p:ph idx="1"/>
          </p:nvPr>
        </p:nvSpPr>
        <p:spPr>
          <a:xfrm>
            <a:off x="157655" y="1243584"/>
            <a:ext cx="8986345" cy="5656457"/>
          </a:xfrm>
        </p:spPr>
        <p:txBody>
          <a:bodyPr>
            <a:noAutofit/>
          </a:bodyPr>
          <a:lstStyle/>
          <a:p>
            <a:pPr marL="457200" marR="0" indent="-457200">
              <a:lnSpc>
                <a:spcPct val="80000"/>
              </a:lnSpc>
              <a:buFont typeface="+mj-lt"/>
              <a:buAutoNum type="alphaUcPeriod"/>
            </a:pPr>
            <a:r>
              <a:rPr lang="en-US" sz="2800" kern="100" dirty="0">
                <a:ea typeface="Aptos" panose="020B0004020202020204" pitchFamily="34" charset="0"/>
                <a:cs typeface="Times New Roman" panose="02020603050405020304" pitchFamily="18" charset="0"/>
              </a:rPr>
              <a:t>WE WAIT FOR HOPE TO BECOME REALITY - (Rom 8:24-25) For we were saved in this hope, but hope that is seen is not hope; for why does one still hope for what he sees? {25} But if we hope for what we do not see, we eagerly wait for it with perseverance.</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80000"/>
              </a:lnSpc>
              <a:buFont typeface="+mj-lt"/>
              <a:buAutoNum type="alphaUcPeriod"/>
            </a:pPr>
            <a:r>
              <a:rPr lang="en-US" sz="2800" kern="100" dirty="0">
                <a:ea typeface="Aptos" panose="020B0004020202020204" pitchFamily="34" charset="0"/>
                <a:cs typeface="Times New Roman" panose="02020603050405020304" pitchFamily="18" charset="0"/>
              </a:rPr>
              <a:t>HOPE IN GRACE AND PURIFY SELF</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80000"/>
              </a:lnSpc>
              <a:buFont typeface="+mj-lt"/>
              <a:buAutoNum type="arabicPeriod"/>
            </a:pPr>
            <a:r>
              <a:rPr lang="en-US" sz="2800" kern="100" dirty="0">
                <a:ea typeface="Aptos" panose="020B0004020202020204" pitchFamily="34" charset="0"/>
                <a:cs typeface="Times New Roman" panose="02020603050405020304" pitchFamily="18" charset="0"/>
              </a:rPr>
              <a:t>HOPE IN GRACE - (1 Pet 1:13-15) Therefore gird up the loins of your mind, be sober, and rest your hope fully upon the grace that is to be brought to you at the revelation of Jesus Christ; {14} as obedient children, not conforming yourselves to the former lusts, as in your ignorance; {15} but as He who called you is holy, you also be holy in all your conduct.</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4556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972C-7F6B-0FD7-2792-84B38AEC47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BADADB-BA77-D98D-DAFB-2F718E68E46E}"/>
              </a:ext>
            </a:extLst>
          </p:cNvPr>
          <p:cNvSpPr>
            <a:spLocks noGrp="1"/>
          </p:cNvSpPr>
          <p:nvPr>
            <p:ph type="title"/>
          </p:nvPr>
        </p:nvSpPr>
        <p:spPr>
          <a:xfrm>
            <a:off x="0" y="0"/>
            <a:ext cx="9144000" cy="1389887"/>
          </a:xfrm>
        </p:spPr>
        <p:txBody>
          <a:bodyPr>
            <a:noAutofit/>
          </a:bodyPr>
          <a:lstStyle/>
          <a:p>
            <a:pPr marL="0" marR="0">
              <a:buNone/>
            </a:pPr>
            <a:r>
              <a:rPr lang="en-US" sz="4000" kern="100" dirty="0">
                <a:solidFill>
                  <a:srgbClr val="0000FF"/>
                </a:solidFill>
                <a:ea typeface="Aptos" panose="020B0004020202020204" pitchFamily="34" charset="0"/>
                <a:cs typeface="Times New Roman" panose="02020603050405020304" pitchFamily="18" charset="0"/>
              </a:rPr>
              <a:t>ARE YOU READY TO </a:t>
            </a:r>
            <a:br>
              <a:rPr lang="en-US" sz="4000" kern="100" dirty="0">
                <a:solidFill>
                  <a:srgbClr val="0000FF"/>
                </a:solidFill>
                <a:ea typeface="Aptos" panose="020B0004020202020204" pitchFamily="34" charset="0"/>
                <a:cs typeface="Times New Roman" panose="02020603050405020304" pitchFamily="18" charset="0"/>
              </a:rPr>
            </a:br>
            <a:r>
              <a:rPr lang="en-US" sz="4000" kern="100" dirty="0">
                <a:solidFill>
                  <a:srgbClr val="0000FF"/>
                </a:solidFill>
                <a:ea typeface="Aptos" panose="020B0004020202020204" pitchFamily="34" charset="0"/>
                <a:cs typeface="Times New Roman" panose="02020603050405020304" pitchFamily="18" charset="0"/>
              </a:rPr>
              <a:t>DEFEND YOUR HOPE?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7C29D58-46EA-9911-A069-8DDDAC0B68B3}"/>
              </a:ext>
            </a:extLst>
          </p:cNvPr>
          <p:cNvSpPr>
            <a:spLocks noGrp="1"/>
          </p:cNvSpPr>
          <p:nvPr>
            <p:ph idx="1"/>
          </p:nvPr>
        </p:nvSpPr>
        <p:spPr>
          <a:xfrm>
            <a:off x="157655" y="1389887"/>
            <a:ext cx="8986345" cy="5510154"/>
          </a:xfrm>
        </p:spPr>
        <p:txBody>
          <a:bodyPr>
            <a:normAutofit fontScale="92500"/>
          </a:bodyPr>
          <a:lstStyle/>
          <a:p>
            <a:pPr marL="457200" marR="0" indent="-457200">
              <a:buFont typeface="+mj-lt"/>
              <a:buAutoNum type="alphaUcPeriod" startAt="2"/>
            </a:pPr>
            <a:r>
              <a:rPr lang="en-US" kern="100" dirty="0">
                <a:ea typeface="Aptos" panose="020B0004020202020204" pitchFamily="34" charset="0"/>
                <a:cs typeface="Times New Roman" panose="02020603050405020304" pitchFamily="18" charset="0"/>
              </a:rPr>
              <a:t>HOPE IN GRACE AND PURIFY SELF</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buFont typeface="+mj-lt"/>
              <a:buAutoNum type="arabicPeriod" startAt="2"/>
            </a:pPr>
            <a:r>
              <a:rPr lang="en-US" kern="100" dirty="0">
                <a:ea typeface="Aptos" panose="020B0004020202020204" pitchFamily="34" charset="0"/>
                <a:cs typeface="Times New Roman" panose="02020603050405020304" pitchFamily="18" charset="0"/>
              </a:rPr>
              <a:t>HOPE PURIFIES - (1 John 3:2-3) Beloved, now we are children of God; and it has not yet been revealed what we shall be, but we know that when He is revealed, we shall be like Him, for we shall see Him as He is. {3} And everyone who has this hope in Him purifies himself, just as He is pure.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buFont typeface="+mj-lt"/>
              <a:buAutoNum type="alphaUcPeriod" startAt="2"/>
            </a:pPr>
            <a:r>
              <a:rPr lang="en-US" kern="100" dirty="0">
                <a:ea typeface="Aptos" panose="020B0004020202020204" pitchFamily="34" charset="0"/>
                <a:cs typeface="Times New Roman" panose="02020603050405020304" pitchFamily="18" charset="0"/>
              </a:rPr>
              <a:t>DO YOU HAVE HOPE OF ETERNAL LIFE IN HEAVEN WITH GOD?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buFont typeface="+mj-lt"/>
              <a:buAutoNum type="alphaUcPeriod" startAt="2"/>
            </a:pPr>
            <a:r>
              <a:rPr lang="en-US" kern="100" dirty="0">
                <a:ea typeface="Aptos" panose="020B0004020202020204" pitchFamily="34" charset="0"/>
                <a:cs typeface="Times New Roman" panose="02020603050405020304" pitchFamily="18" charset="0"/>
              </a:rPr>
              <a:t>ARE YOU PREPARED TO GIVE AN ANSWER TO OTHERS ABOUT WHY YOU HAVE THAT HOPE?</a:t>
            </a:r>
            <a:endParaRPr lang="en-US" dirty="0"/>
          </a:p>
        </p:txBody>
      </p:sp>
    </p:spTree>
    <p:extLst>
      <p:ext uri="{BB962C8B-B14F-4D97-AF65-F5344CB8AC3E}">
        <p14:creationId xmlns:p14="http://schemas.microsoft.com/office/powerpoint/2010/main" val="406779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89804"/>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4BC9D8-8E89-0064-0359-CC3215D46341}"/>
              </a:ext>
            </a:extLst>
          </p:cNvPr>
          <p:cNvPicPr>
            <a:picLocks noChangeAspect="1"/>
          </p:cNvPicPr>
          <p:nvPr/>
        </p:nvPicPr>
        <p:blipFill>
          <a:blip r:embed="rId3"/>
          <a:stretch>
            <a:fillRect/>
          </a:stretch>
        </p:blipFill>
        <p:spPr>
          <a:xfrm>
            <a:off x="0" y="0"/>
            <a:ext cx="9144000" cy="6857999"/>
          </a:xfrm>
          <a:prstGeom prst="rect">
            <a:avLst/>
          </a:prstGeom>
        </p:spPr>
      </p:pic>
      <p:sp>
        <p:nvSpPr>
          <p:cNvPr id="4" name="TextBox 3">
            <a:extLst>
              <a:ext uri="{FF2B5EF4-FFF2-40B4-BE49-F238E27FC236}">
                <a16:creationId xmlns:a16="http://schemas.microsoft.com/office/drawing/2014/main" id="{4AC05058-F7D2-5823-2C2C-AAFDC2D5D996}"/>
              </a:ext>
            </a:extLst>
          </p:cNvPr>
          <p:cNvSpPr txBox="1"/>
          <p:nvPr/>
        </p:nvSpPr>
        <p:spPr>
          <a:xfrm>
            <a:off x="259020" y="271912"/>
            <a:ext cx="5062788" cy="1446550"/>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HAVE A DEFENDING WEEK  </a:t>
            </a:r>
          </a:p>
        </p:txBody>
      </p:sp>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49527</TotalTime>
  <Words>2101</Words>
  <Application>Microsoft Office PowerPoint</Application>
  <PresentationFormat>On-screen Show (4:3)</PresentationFormat>
  <Paragraphs>72</Paragraphs>
  <Slides>24</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Aptos</vt:lpstr>
      <vt:lpstr>Arial</vt:lpstr>
      <vt:lpstr>Arial Black</vt:lpstr>
      <vt:lpstr>Bazooka</vt:lpstr>
      <vt:lpstr>Calibri</vt:lpstr>
      <vt:lpstr>Calibri Light</vt:lpstr>
      <vt:lpstr>Office Theme</vt:lpstr>
      <vt:lpstr>1_Office Theme</vt:lpstr>
      <vt:lpstr>2_Office Theme</vt:lpstr>
      <vt:lpstr>PowerPoint Presentation</vt:lpstr>
      <vt:lpstr>PowerPoint Presentation</vt:lpstr>
      <vt:lpstr>LET US PRAY</vt:lpstr>
      <vt:lpstr>SINGING</vt:lpstr>
      <vt:lpstr>1 Peter 3:8–17  Finally, all of you be of one mind, having compassion for one another; love as brothers, be tenderhearted, be courteous; 9 not returning evil for evil or reviling for reviling, but on the contrary blessing, knowing that you were called to this, that you may inherit a blessing. 10 For “He who would love life And see good days, Let him refrain his tongue from evil, And his lips from speaking deceit. 11 Let him turn away from evil and do good; Let him seek peace and pursue it. 12 For the eyes of the LORD are on the righteous, And His ears are open to their prayers; But the face of the LORD is against those who do evil.” 13 And who is he who will harm you if you become followers of what is good? 14 But even if you should suffer for righteousness’ sake, you are blessed. “And do not be afraid of their threats, nor be troubled.” 15 But sanctify the Lord God in your hearts, and always be ready to give a defense to everyone who asks you a reason for the hope that is in you, with meekness and fear; 16 having a good conscience, that when they defame you as evildoers, those who revile your good conduct in Christ may be ashamed. 17 For it is better, if it is the will of God, to suffer for doing good than for doing evil.</vt:lpstr>
      <vt:lpstr>LET US PRAY</vt:lpstr>
      <vt:lpstr>READY TO DEFEND</vt:lpstr>
      <vt:lpstr>READY TO DEFEND</vt:lpstr>
      <vt:lpstr>l. SANCTIFY GOD IN YOUR HEART</vt:lpstr>
      <vt:lpstr>II. BE READY TO GIVE A DEFENSE</vt:lpstr>
      <vt:lpstr>II. BE READY TO GIVE A DEFENSE</vt:lpstr>
      <vt:lpstr>III. FOR THE HOPE THAT IS IN YOU</vt:lpstr>
      <vt:lpstr>III. FOR THE HOPE THAT IS IN YOU</vt:lpstr>
      <vt:lpstr>III. FOR THE HOPE THAT IS IN YOU</vt:lpstr>
      <vt:lpstr>III. FOR THE HOPE THAT IS IN YOU</vt:lpstr>
      <vt:lpstr>III. FOR THE HOPE THAT IS IN YOU</vt:lpstr>
      <vt:lpstr>IV.  WITH MEEKNESS AND FEAR</vt:lpstr>
      <vt:lpstr>ARE YOU READY TO  DEFEND YOUR HOPE?</vt:lpstr>
      <vt:lpstr>ARE YOU READY TO  DEFEND YOUR HOPE?</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5</cp:revision>
  <dcterms:created xsi:type="dcterms:W3CDTF">2021-03-29T21:09:31Z</dcterms:created>
  <dcterms:modified xsi:type="dcterms:W3CDTF">2026-10-26T19:55:33Z</dcterms:modified>
</cp:coreProperties>
</file>