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30"/>
  </p:notesMasterIdLst>
  <p:sldIdLst>
    <p:sldId id="425" r:id="rId4"/>
    <p:sldId id="361" r:id="rId5"/>
    <p:sldId id="331" r:id="rId6"/>
    <p:sldId id="378" r:id="rId7"/>
    <p:sldId id="486" r:id="rId8"/>
    <p:sldId id="389" r:id="rId9"/>
    <p:sldId id="503" r:id="rId10"/>
    <p:sldId id="518" r:id="rId11"/>
    <p:sldId id="516" r:id="rId12"/>
    <p:sldId id="515" r:id="rId13"/>
    <p:sldId id="514" r:id="rId14"/>
    <p:sldId id="513" r:id="rId15"/>
    <p:sldId id="512" r:id="rId16"/>
    <p:sldId id="511" r:id="rId17"/>
    <p:sldId id="510" r:id="rId18"/>
    <p:sldId id="509" r:id="rId19"/>
    <p:sldId id="508" r:id="rId20"/>
    <p:sldId id="507" r:id="rId21"/>
    <p:sldId id="506" r:id="rId22"/>
    <p:sldId id="505" r:id="rId23"/>
    <p:sldId id="504" r:id="rId24"/>
    <p:sldId id="447" r:id="rId25"/>
    <p:sldId id="291" r:id="rId26"/>
    <p:sldId id="284" r:id="rId27"/>
    <p:sldId id="448" r:id="rId28"/>
    <p:sldId id="50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486"/>
            <p14:sldId id="389"/>
            <p14:sldId id="503"/>
            <p14:sldId id="518"/>
            <p14:sldId id="516"/>
            <p14:sldId id="515"/>
            <p14:sldId id="514"/>
            <p14:sldId id="513"/>
            <p14:sldId id="512"/>
            <p14:sldId id="511"/>
            <p14:sldId id="510"/>
            <p14:sldId id="509"/>
            <p14:sldId id="508"/>
            <p14:sldId id="507"/>
            <p14:sldId id="506"/>
            <p14:sldId id="505"/>
            <p14:sldId id="504"/>
          </p14:sldIdLst>
        </p14:section>
        <p14:section name="Untitled Section" id="{050467D7-F11F-403E-A584-099E42E2F7E3}">
          <p14:sldIdLst>
            <p14:sldId id="447"/>
            <p14:sldId id="291"/>
            <p14:sldId id="284"/>
            <p14:sldId id="448"/>
            <p14:sldId id="5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252D"/>
    <a:srgbClr val="5A404E"/>
    <a:srgbClr val="5D3D40"/>
    <a:srgbClr val="5B2B2E"/>
    <a:srgbClr val="492225"/>
    <a:srgbClr val="492207"/>
    <a:srgbClr val="512507"/>
    <a:srgbClr val="74450A"/>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C7F0EE-FB20-4146-8EFA-C5EDAC93A8E7}" v="8" dt="2025-09-18T23:28:28.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15294"/>
    </p:cViewPr>
  </p:outlineViewPr>
  <p:notesTextViewPr>
    <p:cViewPr>
      <p:scale>
        <a:sx n="1" d="1"/>
        <a:sy n="1" d="1"/>
      </p:scale>
      <p:origin x="0" y="0"/>
    </p:cViewPr>
  </p:notesTextViewPr>
  <p:sorterViewPr>
    <p:cViewPr varScale="1">
      <p:scale>
        <a:sx n="100" d="100"/>
        <a:sy n="100" d="100"/>
      </p:scale>
      <p:origin x="0" y="-2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11/2/2025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94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11/2/2025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11/2/2025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11/2/2025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11/2/2025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11/2/2025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11/2/2025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11/2/2025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11/2/2025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11/2/2025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11/2/2025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11/2/2025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11/2/2025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11/2/2025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11/2/2025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83C1B-51F2-4C54-BFE8-59DACB5F4871}"/>
              </a:ext>
            </a:extLst>
          </p:cNvPr>
          <p:cNvSpPr/>
          <p:nvPr/>
        </p:nvSpPr>
        <p:spPr>
          <a:xfrm>
            <a:off x="0" y="0"/>
            <a:ext cx="9144000" cy="1323439"/>
          </a:xfrm>
          <a:prstGeom prst="rect">
            <a:avLst/>
          </a:prstGeom>
          <a:solidFill>
            <a:schemeClr val="tx1"/>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JACKSON STREET CHURCH OF CHRIST</a:t>
            </a:r>
            <a:endParaRPr kumimoji="0" lang="en-US" sz="4000" b="1" i="0" u="none" strike="noStrike" kern="1200" normalizeH="0" baseline="0" noProof="0" dirty="0">
              <a:solidFill>
                <a:schemeClr val="bg1"/>
              </a:solidFill>
              <a:uLnTx/>
              <a:uFillTx/>
              <a:latin typeface="Calibri" panose="020F0502020204030204"/>
              <a:ea typeface="+mn-ea"/>
              <a:cs typeface="+mn-cs"/>
            </a:endParaRP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16756" y="6230853"/>
            <a:ext cx="9144000" cy="590931"/>
          </a:xfrm>
          <a:prstGeom prst="rect">
            <a:avLst/>
          </a:prstGeom>
          <a:solidFill>
            <a:schemeClr val="tx1"/>
          </a:solidFill>
          <a:ln w="9525">
            <a:noFill/>
            <a:miter lim="800000"/>
            <a:headEnd/>
            <a:tailEnd/>
          </a:ln>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0" u="none" strike="noStrike" kern="1100" normalizeH="0" baseline="0" noProof="0" dirty="0">
                <a:solidFill>
                  <a:schemeClr val="bg1"/>
                </a:solidFill>
                <a:uLnTx/>
                <a:uFillTx/>
                <a:latin typeface="Bazooka" pitchFamily="2" charset="0"/>
                <a:ea typeface="+mn-ea"/>
                <a:cs typeface="+mn-cs"/>
              </a:rPr>
              <a:t>PLEASE TURN OFF CELLPHONES</a:t>
            </a:r>
          </a:p>
        </p:txBody>
      </p:sp>
      <p:pic>
        <p:nvPicPr>
          <p:cNvPr id="2" name="Picture 1">
            <a:extLst>
              <a:ext uri="{FF2B5EF4-FFF2-40B4-BE49-F238E27FC236}">
                <a16:creationId xmlns:a16="http://schemas.microsoft.com/office/drawing/2014/main" id="{88D23D5A-D3E5-916B-7BAE-627E1C5FD7F4}"/>
              </a:ext>
            </a:extLst>
          </p:cNvPr>
          <p:cNvPicPr>
            <a:picLocks noChangeAspect="1"/>
          </p:cNvPicPr>
          <p:nvPr/>
        </p:nvPicPr>
        <p:blipFill>
          <a:blip r:embed="rId3"/>
          <a:stretch>
            <a:fillRect/>
          </a:stretch>
        </p:blipFill>
        <p:spPr>
          <a:xfrm>
            <a:off x="2876550" y="1500671"/>
            <a:ext cx="3390900" cy="4552950"/>
          </a:xfrm>
          <a:prstGeom prst="rect">
            <a:avLst/>
          </a:prstGeom>
        </p:spPr>
      </p:pic>
    </p:spTree>
    <p:extLst>
      <p:ext uri="{BB962C8B-B14F-4D97-AF65-F5344CB8AC3E}">
        <p14:creationId xmlns:p14="http://schemas.microsoft.com/office/powerpoint/2010/main" val="8720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1C3E8-B19E-84C0-10F5-78CF838FFDC9}"/>
              </a:ext>
            </a:extLst>
          </p:cNvPr>
          <p:cNvSpPr>
            <a:spLocks noGrp="1"/>
          </p:cNvSpPr>
          <p:nvPr>
            <p:ph type="title"/>
          </p:nvPr>
        </p:nvSpPr>
        <p:spPr/>
        <p:txBody>
          <a:bodyPr>
            <a:normAutofit/>
          </a:bodyPr>
          <a:lstStyle/>
          <a:p>
            <a:pPr marL="0" marR="0" lvl="0" indent="0">
              <a:lnSpc>
                <a:spcPct val="80000"/>
              </a:lnSpc>
              <a:buFont typeface="+mj-lt"/>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II. TURN ALL YOUR PROBLEMS OVER TO HIM IN PRAYER</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7A6EC7F-C781-8709-E4D8-7AFAE07A3406}"/>
              </a:ext>
            </a:extLst>
          </p:cNvPr>
          <p:cNvSpPr>
            <a:spLocks noGrp="1"/>
          </p:cNvSpPr>
          <p:nvPr>
            <p:ph idx="1"/>
          </p:nvPr>
        </p:nvSpPr>
        <p:spPr/>
        <p:txBody>
          <a:bodyPr>
            <a:normAutofit lnSpcReduction="10000"/>
          </a:bodyPr>
          <a:lstStyle/>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Philippians 4:6-7 Be anxious for nothing, but in everything by prayer and supplication, with thanksgiving, let your requests be made known to God; {7} and the peace of God, which surpasses all understanding, will guard your hearts and minds through Christ Jesus.</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1 John 5:14-15 Now this is the confidence that we have in Him, that if we ask anything according to His will, He hears us, {15} And if we know that He hears us, whatever we ask, we know that we have the petitions that we have asked of Him.</a:t>
            </a:r>
            <a:endParaRPr lang="en-US" dirty="0"/>
          </a:p>
        </p:txBody>
      </p:sp>
    </p:spTree>
    <p:extLst>
      <p:ext uri="{BB962C8B-B14F-4D97-AF65-F5344CB8AC3E}">
        <p14:creationId xmlns:p14="http://schemas.microsoft.com/office/powerpoint/2010/main" val="422168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E3BC2-642B-26A0-A728-B45099EF122F}"/>
              </a:ext>
            </a:extLst>
          </p:cNvPr>
          <p:cNvSpPr>
            <a:spLocks noGrp="1"/>
          </p:cNvSpPr>
          <p:nvPr>
            <p:ph type="title"/>
          </p:nvPr>
        </p:nvSpPr>
        <p:spPr>
          <a:xfrm>
            <a:off x="0" y="0"/>
            <a:ext cx="9144000" cy="1905000"/>
          </a:xfrm>
        </p:spPr>
        <p:txBody>
          <a:bodyPr>
            <a:normAutofit/>
          </a:bodyPr>
          <a:lstStyle/>
          <a:p>
            <a:r>
              <a:rPr lang="en-US" sz="4000" b="1" kern="100" dirty="0">
                <a:solidFill>
                  <a:srgbClr val="0000FF"/>
                </a:solidFill>
                <a:effectLst/>
                <a:ea typeface="Courier New" panose="02070309020205020404" pitchFamily="49" charset="0"/>
                <a:cs typeface="Arial" panose="020B0604020202020204" pitchFamily="34" charset="0"/>
              </a:rPr>
              <a:t>III. BELIEVE GOD CAN WORK YOUR PROBLEMS FOR GOOD</a:t>
            </a:r>
            <a:endParaRPr lang="en-US" sz="4000" dirty="0">
              <a:solidFill>
                <a:srgbClr val="0000FF"/>
              </a:solidFill>
            </a:endParaRPr>
          </a:p>
        </p:txBody>
      </p:sp>
      <p:sp>
        <p:nvSpPr>
          <p:cNvPr id="3" name="Content Placeholder 2">
            <a:extLst>
              <a:ext uri="{FF2B5EF4-FFF2-40B4-BE49-F238E27FC236}">
                <a16:creationId xmlns:a16="http://schemas.microsoft.com/office/drawing/2014/main" id="{A0A0E004-5226-B5D0-D30A-B9A8F172AA67}"/>
              </a:ext>
            </a:extLst>
          </p:cNvPr>
          <p:cNvSpPr>
            <a:spLocks noGrp="1"/>
          </p:cNvSpPr>
          <p:nvPr>
            <p:ph idx="1"/>
          </p:nvPr>
        </p:nvSpPr>
        <p:spPr>
          <a:xfrm>
            <a:off x="157655" y="1574800"/>
            <a:ext cx="8986345" cy="5325240"/>
          </a:xfrm>
        </p:spPr>
        <p:txBody>
          <a:bodyPr/>
          <a:lstStyle/>
          <a:p>
            <a:pPr marL="0" indent="0" algn="ctr">
              <a:lnSpc>
                <a:spcPct val="100000"/>
              </a:lnSpc>
              <a:buNone/>
            </a:pPr>
            <a:r>
              <a:rPr lang="en-US" kern="100" dirty="0">
                <a:ea typeface="Courier New" panose="02070309020205020404" pitchFamily="49" charset="0"/>
                <a:cs typeface="Arial" panose="020B0604020202020204" pitchFamily="34" charset="0"/>
              </a:rPr>
              <a:t>Romans 8:28  And we know that all things work together for good to those who love God to those who are the called according to His purposes.</a:t>
            </a:r>
            <a:endParaRPr lang="en-US" dirty="0"/>
          </a:p>
        </p:txBody>
      </p:sp>
    </p:spTree>
    <p:extLst>
      <p:ext uri="{BB962C8B-B14F-4D97-AF65-F5344CB8AC3E}">
        <p14:creationId xmlns:p14="http://schemas.microsoft.com/office/powerpoint/2010/main" val="161157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FDC2C-F43A-E8BE-A53C-FD66E7A54282}"/>
              </a:ext>
            </a:extLst>
          </p:cNvPr>
          <p:cNvSpPr>
            <a:spLocks noGrp="1"/>
          </p:cNvSpPr>
          <p:nvPr>
            <p:ph type="title"/>
          </p:nvPr>
        </p:nvSpPr>
        <p:spPr>
          <a:xfrm>
            <a:off x="0" y="0"/>
            <a:ext cx="9144000" cy="2692400"/>
          </a:xfrm>
        </p:spPr>
        <p:txBody>
          <a:bodyPr>
            <a:noAutofit/>
          </a:bodyPr>
          <a:lstStyle/>
          <a:p>
            <a:r>
              <a:rPr lang="en-US" sz="3600" b="1" kern="100" dirty="0">
                <a:solidFill>
                  <a:srgbClr val="0000FF"/>
                </a:solidFill>
                <a:effectLst/>
                <a:ea typeface="Courier New" panose="02070309020205020404" pitchFamily="49" charset="0"/>
                <a:cs typeface="Arial" panose="020B0604020202020204" pitchFamily="34" charset="0"/>
              </a:rPr>
              <a:t>IV. RECOGNIZE THAT DEPRESSION IS SELF PITY AND SINFUL; DEPRESSION PUTS YOU FIRST RATHER THAN GOD AND OTHERS. </a:t>
            </a:r>
            <a:endParaRPr lang="en-US" sz="3600" dirty="0">
              <a:solidFill>
                <a:srgbClr val="0000FF"/>
              </a:solidFill>
            </a:endParaRPr>
          </a:p>
        </p:txBody>
      </p:sp>
      <p:sp>
        <p:nvSpPr>
          <p:cNvPr id="3" name="Content Placeholder 2">
            <a:extLst>
              <a:ext uri="{FF2B5EF4-FFF2-40B4-BE49-F238E27FC236}">
                <a16:creationId xmlns:a16="http://schemas.microsoft.com/office/drawing/2014/main" id="{165AE3AD-1F2E-C271-D8A9-71A75E502B18}"/>
              </a:ext>
            </a:extLst>
          </p:cNvPr>
          <p:cNvSpPr>
            <a:spLocks noGrp="1"/>
          </p:cNvSpPr>
          <p:nvPr>
            <p:ph idx="1"/>
          </p:nvPr>
        </p:nvSpPr>
        <p:spPr>
          <a:xfrm>
            <a:off x="157655" y="2692400"/>
            <a:ext cx="8986345" cy="4207640"/>
          </a:xfrm>
        </p:spPr>
        <p:txBody>
          <a:bodyPr/>
          <a:lstStyle/>
          <a:p>
            <a:pPr marL="0" indent="0" algn="ctr">
              <a:lnSpc>
                <a:spcPct val="100000"/>
              </a:lnSpc>
              <a:buNone/>
            </a:pPr>
            <a:r>
              <a:rPr lang="en-US" kern="100" dirty="0">
                <a:ea typeface="Courier New" panose="02070309020205020404" pitchFamily="49" charset="0"/>
                <a:cs typeface="Arial" panose="020B0604020202020204" pitchFamily="34" charset="0"/>
              </a:rPr>
              <a:t>Philippians 2:3-4  Let nothing be done through selfish ambition or conceit, but in lowliness of mind let each esteem others better than himself. {4} Let each of you look out not only for his own interests, but also for the interests of others.</a:t>
            </a:r>
            <a:endParaRPr lang="en-US" dirty="0"/>
          </a:p>
        </p:txBody>
      </p:sp>
    </p:spTree>
    <p:extLst>
      <p:ext uri="{BB962C8B-B14F-4D97-AF65-F5344CB8AC3E}">
        <p14:creationId xmlns:p14="http://schemas.microsoft.com/office/powerpoint/2010/main" val="377922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FD27-E35F-2B11-20C2-BFDB3722D820}"/>
              </a:ext>
            </a:extLst>
          </p:cNvPr>
          <p:cNvSpPr>
            <a:spLocks noGrp="1"/>
          </p:cNvSpPr>
          <p:nvPr>
            <p:ph type="title"/>
          </p:nvPr>
        </p:nvSpPr>
        <p:spPr>
          <a:xfrm>
            <a:off x="0" y="0"/>
            <a:ext cx="9144000" cy="1803400"/>
          </a:xfrm>
        </p:spPr>
        <p:txBody>
          <a:bodyPr>
            <a:normAutofit/>
          </a:bodyPr>
          <a:lstStyle/>
          <a:p>
            <a:r>
              <a:rPr lang="en-US" sz="4000" b="1" kern="100" dirty="0">
                <a:solidFill>
                  <a:srgbClr val="0000FF"/>
                </a:solidFill>
                <a:effectLst/>
                <a:ea typeface="Courier New" panose="02070309020205020404" pitchFamily="49" charset="0"/>
                <a:cs typeface="Arial" panose="020B0604020202020204" pitchFamily="34" charset="0"/>
              </a:rPr>
              <a:t>V. REALIZE THAT THINGS WILL NEVER ALWAYS GO YOUR WAY</a:t>
            </a:r>
            <a:endParaRPr lang="en-US" sz="4000" dirty="0">
              <a:solidFill>
                <a:srgbClr val="0000FF"/>
              </a:solidFill>
            </a:endParaRPr>
          </a:p>
        </p:txBody>
      </p:sp>
      <p:sp>
        <p:nvSpPr>
          <p:cNvPr id="3" name="Content Placeholder 2">
            <a:extLst>
              <a:ext uri="{FF2B5EF4-FFF2-40B4-BE49-F238E27FC236}">
                <a16:creationId xmlns:a16="http://schemas.microsoft.com/office/drawing/2014/main" id="{87C911A6-538E-0CF2-39C4-3AAAD524BF5E}"/>
              </a:ext>
            </a:extLst>
          </p:cNvPr>
          <p:cNvSpPr>
            <a:spLocks noGrp="1"/>
          </p:cNvSpPr>
          <p:nvPr>
            <p:ph idx="1"/>
          </p:nvPr>
        </p:nvSpPr>
        <p:spPr>
          <a:xfrm>
            <a:off x="157655" y="1803400"/>
            <a:ext cx="8986345" cy="5096640"/>
          </a:xfrm>
        </p:spPr>
        <p:txBody>
          <a:bodyPr/>
          <a:lstStyle/>
          <a:p>
            <a:pPr marL="0" indent="0" algn="ctr">
              <a:lnSpc>
                <a:spcPct val="100000"/>
              </a:lnSpc>
              <a:buNone/>
            </a:pPr>
            <a:r>
              <a:rPr lang="en-US" kern="100" dirty="0">
                <a:ea typeface="Courier New" panose="02070309020205020404" pitchFamily="49" charset="0"/>
                <a:cs typeface="Arial" panose="020B0604020202020204" pitchFamily="34" charset="0"/>
              </a:rPr>
              <a:t>Acts 14:22b 'We must through many tribulations enter the kingdom of God. </a:t>
            </a:r>
            <a:endParaRPr lang="en-US" dirty="0"/>
          </a:p>
        </p:txBody>
      </p:sp>
    </p:spTree>
    <p:extLst>
      <p:ext uri="{BB962C8B-B14F-4D97-AF65-F5344CB8AC3E}">
        <p14:creationId xmlns:p14="http://schemas.microsoft.com/office/powerpoint/2010/main" val="169989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6F2AE-AF2B-E641-EE01-B88DCC1D2B8F}"/>
              </a:ext>
            </a:extLst>
          </p:cNvPr>
          <p:cNvSpPr>
            <a:spLocks noGrp="1"/>
          </p:cNvSpPr>
          <p:nvPr>
            <p:ph type="title"/>
          </p:nvPr>
        </p:nvSpPr>
        <p:spPr>
          <a:xfrm>
            <a:off x="0" y="0"/>
            <a:ext cx="9144000" cy="2336800"/>
          </a:xfrm>
        </p:spPr>
        <p:txBody>
          <a:bodyPr>
            <a:normAutofit/>
          </a:bodyPr>
          <a:lstStyle/>
          <a:p>
            <a:r>
              <a:rPr lang="en-US" sz="4000" b="1" kern="100" dirty="0">
                <a:solidFill>
                  <a:srgbClr val="0000FF"/>
                </a:solidFill>
                <a:effectLst/>
                <a:ea typeface="Courier New" panose="02070309020205020404" pitchFamily="49" charset="0"/>
                <a:cs typeface="Arial" panose="020B0604020202020204" pitchFamily="34" charset="0"/>
              </a:rPr>
              <a:t>VI. ACKNOWLEDGE THAT THERE IS NO VALID EXCUSE FOR STAYING DEPRESSED</a:t>
            </a:r>
            <a:endParaRPr lang="en-US" sz="4000" dirty="0">
              <a:solidFill>
                <a:srgbClr val="0000FF"/>
              </a:solidFill>
            </a:endParaRPr>
          </a:p>
        </p:txBody>
      </p:sp>
      <p:sp>
        <p:nvSpPr>
          <p:cNvPr id="3" name="Content Placeholder 2">
            <a:extLst>
              <a:ext uri="{FF2B5EF4-FFF2-40B4-BE49-F238E27FC236}">
                <a16:creationId xmlns:a16="http://schemas.microsoft.com/office/drawing/2014/main" id="{CC709971-CA29-BBF2-B7A5-C8CFEDF872F8}"/>
              </a:ext>
            </a:extLst>
          </p:cNvPr>
          <p:cNvSpPr>
            <a:spLocks noGrp="1"/>
          </p:cNvSpPr>
          <p:nvPr>
            <p:ph idx="1"/>
          </p:nvPr>
        </p:nvSpPr>
        <p:spPr>
          <a:xfrm>
            <a:off x="157655" y="2133600"/>
            <a:ext cx="8986345" cy="4766440"/>
          </a:xfrm>
        </p:spPr>
        <p:txBody>
          <a:bodyPr/>
          <a:lstStyle/>
          <a:p>
            <a:pPr marL="0" indent="0" algn="ctr">
              <a:lnSpc>
                <a:spcPct val="100000"/>
              </a:lnSpc>
              <a:buNone/>
            </a:pPr>
            <a:r>
              <a:rPr lang="en-US" kern="100" dirty="0">
                <a:ea typeface="Courier New" panose="02070309020205020404" pitchFamily="49" charset="0"/>
                <a:cs typeface="Arial" panose="020B0604020202020204" pitchFamily="34" charset="0"/>
              </a:rPr>
              <a:t>Ephesians 1:3 Blessed be the God and Father of our Lord Jesus Christ, who has blessed us with every spiritual blessing in the heavenly places in Christ.</a:t>
            </a:r>
            <a:endParaRPr lang="en-US" dirty="0"/>
          </a:p>
        </p:txBody>
      </p:sp>
    </p:spTree>
    <p:extLst>
      <p:ext uri="{BB962C8B-B14F-4D97-AF65-F5344CB8AC3E}">
        <p14:creationId xmlns:p14="http://schemas.microsoft.com/office/powerpoint/2010/main" val="329383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BE94-202D-2094-874F-845E665225B7}"/>
              </a:ext>
            </a:extLst>
          </p:cNvPr>
          <p:cNvSpPr>
            <a:spLocks noGrp="1"/>
          </p:cNvSpPr>
          <p:nvPr>
            <p:ph type="title"/>
          </p:nvPr>
        </p:nvSpPr>
        <p:spPr>
          <a:xfrm>
            <a:off x="0" y="0"/>
            <a:ext cx="9144000" cy="1981200"/>
          </a:xfrm>
        </p:spPr>
        <p:txBody>
          <a:bodyPr>
            <a:normAutofit/>
          </a:bodyPr>
          <a:lstStyle/>
          <a:p>
            <a:r>
              <a:rPr lang="en-US" sz="4000" b="1" kern="100" dirty="0">
                <a:solidFill>
                  <a:srgbClr val="0000FF"/>
                </a:solidFill>
                <a:effectLst/>
                <a:ea typeface="Courier New" panose="02070309020205020404" pitchFamily="49" charset="0"/>
                <a:cs typeface="Arial" panose="020B0604020202020204" pitchFamily="34" charset="0"/>
              </a:rPr>
              <a:t>VII. GET UP AND GET OUT, FACE REALITY AND LIFE</a:t>
            </a:r>
            <a:endParaRPr lang="en-US" sz="4000" dirty="0">
              <a:solidFill>
                <a:srgbClr val="0000FF"/>
              </a:solidFill>
            </a:endParaRPr>
          </a:p>
        </p:txBody>
      </p:sp>
      <p:sp>
        <p:nvSpPr>
          <p:cNvPr id="3" name="Content Placeholder 2">
            <a:extLst>
              <a:ext uri="{FF2B5EF4-FFF2-40B4-BE49-F238E27FC236}">
                <a16:creationId xmlns:a16="http://schemas.microsoft.com/office/drawing/2014/main" id="{FDF02BE2-15DA-05FD-327E-8E030F7A18D9}"/>
              </a:ext>
            </a:extLst>
          </p:cNvPr>
          <p:cNvSpPr>
            <a:spLocks noGrp="1"/>
          </p:cNvSpPr>
          <p:nvPr>
            <p:ph idx="1"/>
          </p:nvPr>
        </p:nvSpPr>
        <p:spPr>
          <a:xfrm>
            <a:off x="157655" y="1981200"/>
            <a:ext cx="8986345" cy="4918840"/>
          </a:xfrm>
        </p:spPr>
        <p:txBody>
          <a:bodyPr/>
          <a:lstStyle/>
          <a:p>
            <a:pPr marL="0" indent="0" algn="ctr">
              <a:lnSpc>
                <a:spcPct val="100000"/>
              </a:lnSpc>
              <a:buNone/>
            </a:pPr>
            <a:r>
              <a:rPr lang="en-US" kern="100" dirty="0">
                <a:ea typeface="Courier New" panose="02070309020205020404" pitchFamily="49" charset="0"/>
                <a:cs typeface="Arial" panose="020B0604020202020204" pitchFamily="34" charset="0"/>
              </a:rPr>
              <a:t>Ecclesiastes 9:10 Whatever your hand finds to do, do it with your might; for there is no work or device or knowledge or wisdom in the grave where you are going.</a:t>
            </a:r>
            <a:endParaRPr lang="en-US" dirty="0"/>
          </a:p>
        </p:txBody>
      </p:sp>
    </p:spTree>
    <p:extLst>
      <p:ext uri="{BB962C8B-B14F-4D97-AF65-F5344CB8AC3E}">
        <p14:creationId xmlns:p14="http://schemas.microsoft.com/office/powerpoint/2010/main" val="230766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5632-7FE2-648A-629A-F1AEE5A111A1}"/>
              </a:ext>
            </a:extLst>
          </p:cNvPr>
          <p:cNvSpPr>
            <a:spLocks noGrp="1"/>
          </p:cNvSpPr>
          <p:nvPr>
            <p:ph type="title"/>
          </p:nvPr>
        </p:nvSpPr>
        <p:spPr>
          <a:xfrm>
            <a:off x="0" y="0"/>
            <a:ext cx="9144000" cy="1600200"/>
          </a:xfrm>
        </p:spPr>
        <p:txBody>
          <a:bodyPr>
            <a:normAutofit fontScale="90000"/>
          </a:bodyPr>
          <a:lstStyle/>
          <a:p>
            <a:r>
              <a:rPr lang="en-US" sz="4400" b="1" kern="100" dirty="0">
                <a:solidFill>
                  <a:srgbClr val="0000FF"/>
                </a:solidFill>
                <a:effectLst/>
                <a:ea typeface="Courier New" panose="02070309020205020404" pitchFamily="49" charset="0"/>
                <a:cs typeface="Arial" panose="020B0604020202020204" pitchFamily="34" charset="0"/>
              </a:rPr>
              <a:t>VIII. CONFESS AND FORSAKE SINFUL THOUGHTS AND ACTIONS</a:t>
            </a:r>
            <a:endParaRPr lang="en-US" dirty="0">
              <a:solidFill>
                <a:srgbClr val="0000FF"/>
              </a:solidFill>
            </a:endParaRPr>
          </a:p>
        </p:txBody>
      </p:sp>
      <p:sp>
        <p:nvSpPr>
          <p:cNvPr id="3" name="Content Placeholder 2">
            <a:extLst>
              <a:ext uri="{FF2B5EF4-FFF2-40B4-BE49-F238E27FC236}">
                <a16:creationId xmlns:a16="http://schemas.microsoft.com/office/drawing/2014/main" id="{10C35823-E0B8-90FD-85CF-5976BB93BE86}"/>
              </a:ext>
            </a:extLst>
          </p:cNvPr>
          <p:cNvSpPr>
            <a:spLocks noGrp="1"/>
          </p:cNvSpPr>
          <p:nvPr>
            <p:ph idx="1"/>
          </p:nvPr>
        </p:nvSpPr>
        <p:spPr>
          <a:xfrm>
            <a:off x="157655" y="1600200"/>
            <a:ext cx="8986345" cy="5299840"/>
          </a:xfrm>
        </p:spPr>
        <p:txBody>
          <a:bodyPr>
            <a:normAutofit lnSpcReduction="10000"/>
          </a:bodyPr>
          <a:lstStyle/>
          <a:p>
            <a:pPr marL="0" indent="0" algn="ctr">
              <a:buNone/>
            </a:pPr>
            <a:r>
              <a:rPr lang="en-US" kern="100" dirty="0">
                <a:ea typeface="Courier New" panose="02070309020205020404" pitchFamily="49" charset="0"/>
                <a:cs typeface="Arial" panose="020B0604020202020204" pitchFamily="34" charset="0"/>
              </a:rPr>
              <a:t>1 John 1:6-10  If we say that we have fellowship with Him, and walk in darkness, we lie and do not practice the truth, {7} But if we walk in the light as He is in the light, we have fellowship with one another, and the blood of Jesus Christ His Son cleanses us from all sin. {8} If we say that we have no sin, we deceive ourselves, and the truth is not in us, {9} If we confess our sins, He is faithful and just to forgive us our sins and to cleanse us from all unrighteousness. {10} If we say that we have not sinned, we make Him a liar, and His word is not in us.</a:t>
            </a:r>
            <a:endParaRPr lang="en-US" dirty="0"/>
          </a:p>
        </p:txBody>
      </p:sp>
    </p:spTree>
    <p:extLst>
      <p:ext uri="{BB962C8B-B14F-4D97-AF65-F5344CB8AC3E}">
        <p14:creationId xmlns:p14="http://schemas.microsoft.com/office/powerpoint/2010/main" val="118284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E6E81-7467-F459-35B7-EFEE0E727479}"/>
              </a:ext>
            </a:extLst>
          </p:cNvPr>
          <p:cNvSpPr>
            <a:spLocks noGrp="1"/>
          </p:cNvSpPr>
          <p:nvPr>
            <p:ph type="title"/>
          </p:nvPr>
        </p:nvSpPr>
        <p:spPr>
          <a:xfrm>
            <a:off x="0" y="0"/>
            <a:ext cx="9144000" cy="1955800"/>
          </a:xfrm>
        </p:spPr>
        <p:txBody>
          <a:bodyPr>
            <a:normAutofit/>
          </a:bodyPr>
          <a:lstStyle/>
          <a:p>
            <a:r>
              <a:rPr lang="en-US" sz="4000" b="1" kern="100" dirty="0">
                <a:solidFill>
                  <a:srgbClr val="0000FF"/>
                </a:solidFill>
                <a:effectLst/>
                <a:ea typeface="Courier New" panose="02070309020205020404" pitchFamily="49" charset="0"/>
                <a:cs typeface="Arial" panose="020B0604020202020204" pitchFamily="34" charset="0"/>
              </a:rPr>
              <a:t>IX. GET YOUR PRIORITIES IN PROPER ORDER</a:t>
            </a:r>
            <a:endParaRPr lang="en-US" sz="4000" dirty="0">
              <a:solidFill>
                <a:srgbClr val="0000FF"/>
              </a:solidFill>
            </a:endParaRPr>
          </a:p>
        </p:txBody>
      </p:sp>
      <p:sp>
        <p:nvSpPr>
          <p:cNvPr id="3" name="Content Placeholder 2">
            <a:extLst>
              <a:ext uri="{FF2B5EF4-FFF2-40B4-BE49-F238E27FC236}">
                <a16:creationId xmlns:a16="http://schemas.microsoft.com/office/drawing/2014/main" id="{F27BDB08-AEED-3784-10BD-90D069D5A71D}"/>
              </a:ext>
            </a:extLst>
          </p:cNvPr>
          <p:cNvSpPr>
            <a:spLocks noGrp="1"/>
          </p:cNvSpPr>
          <p:nvPr>
            <p:ph idx="1"/>
          </p:nvPr>
        </p:nvSpPr>
        <p:spPr>
          <a:xfrm>
            <a:off x="157655" y="1955800"/>
            <a:ext cx="8986345" cy="4944240"/>
          </a:xfrm>
        </p:spPr>
        <p:txBody>
          <a:bodyPr/>
          <a:lstStyle/>
          <a:p>
            <a:pPr marL="0" indent="0" algn="ctr">
              <a:lnSpc>
                <a:spcPct val="100000"/>
              </a:lnSpc>
              <a:buNone/>
            </a:pPr>
            <a:r>
              <a:rPr lang="en-US" kern="100" dirty="0">
                <a:ea typeface="Courier New" panose="02070309020205020404" pitchFamily="49" charset="0"/>
                <a:cs typeface="Arial" panose="020B0604020202020204" pitchFamily="34" charset="0"/>
              </a:rPr>
              <a:t>JESUS, OTHERS, YOU - Matthew 6:33 "But seek first the kingdom of God and His righteousness, and all these things shall be added to you.</a:t>
            </a:r>
            <a:endParaRPr lang="en-US" dirty="0"/>
          </a:p>
        </p:txBody>
      </p:sp>
    </p:spTree>
    <p:extLst>
      <p:ext uri="{BB962C8B-B14F-4D97-AF65-F5344CB8AC3E}">
        <p14:creationId xmlns:p14="http://schemas.microsoft.com/office/powerpoint/2010/main" val="291876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88E9C-15BB-4518-9369-67528B0A7403}"/>
              </a:ext>
            </a:extLst>
          </p:cNvPr>
          <p:cNvSpPr>
            <a:spLocks noGrp="1"/>
          </p:cNvSpPr>
          <p:nvPr>
            <p:ph type="title"/>
          </p:nvPr>
        </p:nvSpPr>
        <p:spPr/>
        <p:txBody>
          <a:bodyPr>
            <a:normAutofit/>
          </a:bodyPr>
          <a:lstStyle/>
          <a:p>
            <a:r>
              <a:rPr lang="en-US" sz="4400" b="1" kern="100" dirty="0">
                <a:solidFill>
                  <a:srgbClr val="0000FF"/>
                </a:solidFill>
                <a:effectLst/>
                <a:ea typeface="Courier New" panose="02070309020205020404" pitchFamily="49" charset="0"/>
                <a:cs typeface="Arial" panose="020B0604020202020204" pitchFamily="34" charset="0"/>
              </a:rPr>
              <a:t>X. THINK ON GOOD THINGS</a:t>
            </a:r>
            <a:endParaRPr lang="en-US" dirty="0">
              <a:solidFill>
                <a:srgbClr val="0000FF"/>
              </a:solidFill>
            </a:endParaRPr>
          </a:p>
        </p:txBody>
      </p:sp>
      <p:sp>
        <p:nvSpPr>
          <p:cNvPr id="3" name="Content Placeholder 2">
            <a:extLst>
              <a:ext uri="{FF2B5EF4-FFF2-40B4-BE49-F238E27FC236}">
                <a16:creationId xmlns:a16="http://schemas.microsoft.com/office/drawing/2014/main" id="{B78CD75E-D668-FBFE-1DEF-9941EA78B078}"/>
              </a:ext>
            </a:extLst>
          </p:cNvPr>
          <p:cNvSpPr>
            <a:spLocks noGrp="1"/>
          </p:cNvSpPr>
          <p:nvPr>
            <p:ph idx="1"/>
          </p:nvPr>
        </p:nvSpPr>
        <p:spPr/>
        <p:txBody>
          <a:bodyPr/>
          <a:lstStyle/>
          <a:p>
            <a:pPr marL="0" indent="0" algn="ctr">
              <a:lnSpc>
                <a:spcPct val="100000"/>
              </a:lnSpc>
              <a:buNone/>
            </a:pPr>
            <a:r>
              <a:rPr lang="en-US" kern="100" dirty="0">
                <a:ea typeface="Courier New" panose="02070309020205020404" pitchFamily="49" charset="0"/>
                <a:cs typeface="Arial" panose="020B0604020202020204" pitchFamily="34" charset="0"/>
              </a:rPr>
              <a:t>Philippians 4:8-9 Finally, brethren, whatever things are true, whatever things are noble, whatever things are just, whatever things are pure, whatever things are lovely, whatever things are of good report, if  there is  any virtue and if there is anything praiseworthy; meditate on these things, {9} The things which you learned and received and heard and saw in me, these do, and the God of peace will be with you.</a:t>
            </a:r>
            <a:endParaRPr lang="en-US" dirty="0"/>
          </a:p>
        </p:txBody>
      </p:sp>
    </p:spTree>
    <p:extLst>
      <p:ext uri="{BB962C8B-B14F-4D97-AF65-F5344CB8AC3E}">
        <p14:creationId xmlns:p14="http://schemas.microsoft.com/office/powerpoint/2010/main" val="24144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4263C-6E88-3EE5-D449-9BCF25D31E87}"/>
              </a:ext>
            </a:extLst>
          </p:cNvPr>
          <p:cNvSpPr>
            <a:spLocks noGrp="1"/>
          </p:cNvSpPr>
          <p:nvPr>
            <p:ph type="title"/>
          </p:nvPr>
        </p:nvSpPr>
        <p:spPr>
          <a:xfrm>
            <a:off x="0" y="0"/>
            <a:ext cx="9144000" cy="2082800"/>
          </a:xfrm>
        </p:spPr>
        <p:txBody>
          <a:bodyPr>
            <a:normAutofit/>
          </a:bodyPr>
          <a:lstStyle/>
          <a:p>
            <a:r>
              <a:rPr lang="en-US" sz="4000" b="1" kern="100" dirty="0">
                <a:solidFill>
                  <a:srgbClr val="0000FF"/>
                </a:solidFill>
                <a:effectLst/>
                <a:ea typeface="Courier New" panose="02070309020205020404" pitchFamily="49" charset="0"/>
                <a:cs typeface="Arial" panose="020B0604020202020204" pitchFamily="34" charset="0"/>
              </a:rPr>
              <a:t>XI. DON’T SEPARATE FROM </a:t>
            </a:r>
            <a:br>
              <a:rPr lang="en-US" sz="4000" b="1" kern="100" dirty="0">
                <a:solidFill>
                  <a:srgbClr val="0000FF"/>
                </a:solidFill>
                <a:effectLst/>
                <a:ea typeface="Courier New" panose="02070309020205020404" pitchFamily="49" charset="0"/>
                <a:cs typeface="Arial" panose="020B0604020202020204" pitchFamily="34" charset="0"/>
              </a:rPr>
            </a:br>
            <a:r>
              <a:rPr lang="en-US" sz="4000" b="1" kern="100" dirty="0">
                <a:solidFill>
                  <a:srgbClr val="0000FF"/>
                </a:solidFill>
                <a:effectLst/>
                <a:ea typeface="Courier New" panose="02070309020205020404" pitchFamily="49" charset="0"/>
                <a:cs typeface="Arial" panose="020B0604020202020204" pitchFamily="34" charset="0"/>
              </a:rPr>
              <a:t>YOUR SPIRITUAL FAMILY</a:t>
            </a:r>
            <a:endParaRPr lang="en-US" sz="4000" dirty="0">
              <a:solidFill>
                <a:srgbClr val="0000FF"/>
              </a:solidFill>
            </a:endParaRPr>
          </a:p>
        </p:txBody>
      </p:sp>
      <p:sp>
        <p:nvSpPr>
          <p:cNvPr id="3" name="Content Placeholder 2">
            <a:extLst>
              <a:ext uri="{FF2B5EF4-FFF2-40B4-BE49-F238E27FC236}">
                <a16:creationId xmlns:a16="http://schemas.microsoft.com/office/drawing/2014/main" id="{49BD30AA-9945-28D1-4F3A-26320B4177A1}"/>
              </a:ext>
            </a:extLst>
          </p:cNvPr>
          <p:cNvSpPr>
            <a:spLocks noGrp="1"/>
          </p:cNvSpPr>
          <p:nvPr>
            <p:ph idx="1"/>
          </p:nvPr>
        </p:nvSpPr>
        <p:spPr>
          <a:xfrm>
            <a:off x="157655" y="2082800"/>
            <a:ext cx="8986345" cy="4817240"/>
          </a:xfrm>
        </p:spPr>
        <p:txBody>
          <a:bodyPr/>
          <a:lstStyle/>
          <a:p>
            <a:pPr marL="0" indent="0" algn="ctr">
              <a:lnSpc>
                <a:spcPct val="100000"/>
              </a:lnSpc>
              <a:buNone/>
            </a:pPr>
            <a:r>
              <a:rPr lang="en-US" kern="100" dirty="0">
                <a:ea typeface="Courier New" panose="02070309020205020404" pitchFamily="49" charset="0"/>
                <a:cs typeface="Arial" panose="020B0604020202020204" pitchFamily="34" charset="0"/>
              </a:rPr>
              <a:t>Hebrews 10:24–25  And let us consider one another in order to stir up love and good works, </a:t>
            </a:r>
            <a:r>
              <a:rPr lang="en-US" kern="100" baseline="30000" dirty="0">
                <a:ea typeface="Courier New" panose="02070309020205020404" pitchFamily="49" charset="0"/>
                <a:cs typeface="Arial" panose="020B0604020202020204" pitchFamily="34" charset="0"/>
              </a:rPr>
              <a:t>25</a:t>
            </a:r>
            <a:r>
              <a:rPr lang="en-US" kern="100" dirty="0">
                <a:ea typeface="Courier New" panose="02070309020205020404" pitchFamily="49" charset="0"/>
                <a:cs typeface="Arial" panose="020B0604020202020204" pitchFamily="34" charset="0"/>
              </a:rPr>
              <a:t> not forsaking the assembling of ourselves together, as is the manner of some, but exhorting one another, and so much the more as you see the Day approaching.</a:t>
            </a:r>
            <a:endParaRPr lang="en-US" dirty="0"/>
          </a:p>
        </p:txBody>
      </p:sp>
    </p:spTree>
    <p:extLst>
      <p:ext uri="{BB962C8B-B14F-4D97-AF65-F5344CB8AC3E}">
        <p14:creationId xmlns:p14="http://schemas.microsoft.com/office/powerpoint/2010/main" val="70790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7568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CBEE-1EDA-18B4-43BC-67C991D00A14}"/>
              </a:ext>
            </a:extLst>
          </p:cNvPr>
          <p:cNvSpPr>
            <a:spLocks noGrp="1"/>
          </p:cNvSpPr>
          <p:nvPr>
            <p:ph type="title"/>
          </p:nvPr>
        </p:nvSpPr>
        <p:spPr>
          <a:xfrm>
            <a:off x="0" y="0"/>
            <a:ext cx="9144000" cy="2108200"/>
          </a:xfrm>
        </p:spPr>
        <p:txBody>
          <a:bodyPr>
            <a:normAutofit/>
          </a:bodyPr>
          <a:lstStyle/>
          <a:p>
            <a:pPr marL="0" marR="0" lvl="0" indent="0">
              <a:buFont typeface="+mj-lt"/>
              <a:buNone/>
            </a:pP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XII. LEARN TO LIVE </a:t>
            </a:r>
            <a:b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br>
            <a:r>
              <a:rPr lang="en-US" sz="40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ONE DAY AT A TIME</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093F83-3D27-29A7-5259-91AD0DA0E5E1}"/>
              </a:ext>
            </a:extLst>
          </p:cNvPr>
          <p:cNvSpPr>
            <a:spLocks noGrp="1"/>
          </p:cNvSpPr>
          <p:nvPr>
            <p:ph idx="1"/>
          </p:nvPr>
        </p:nvSpPr>
        <p:spPr>
          <a:xfrm>
            <a:off x="157655" y="2108200"/>
            <a:ext cx="8986345" cy="4791840"/>
          </a:xfrm>
        </p:spPr>
        <p:txBody>
          <a:bodyPr/>
          <a:lstStyle/>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Psalm 118:24  This is the day the LORD has made; We will rejoice and be glad in it.</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Anxiety does not empty tomorrow of its sorrows but only empties today of its strength – Spurgeon.</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Courier New" panose="02070309020205020404" pitchFamily="49" charset="0"/>
                <a:cs typeface="Arial" panose="020B0604020202020204" pitchFamily="34" charset="0"/>
              </a:rPr>
              <a:t>Our problem is not so much the trouble of today but combining it with yesterday and tomorrow.</a:t>
            </a:r>
            <a:endParaRPr lang="en-US" dirty="0"/>
          </a:p>
        </p:txBody>
      </p:sp>
    </p:spTree>
    <p:extLst>
      <p:ext uri="{BB962C8B-B14F-4D97-AF65-F5344CB8AC3E}">
        <p14:creationId xmlns:p14="http://schemas.microsoft.com/office/powerpoint/2010/main" val="136072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8F11-B48C-0E42-1B30-B55073BB8C52}"/>
              </a:ext>
            </a:extLst>
          </p:cNvPr>
          <p:cNvSpPr>
            <a:spLocks noGrp="1"/>
          </p:cNvSpPr>
          <p:nvPr>
            <p:ph type="title"/>
          </p:nvPr>
        </p:nvSpPr>
        <p:spPr/>
        <p:txBody>
          <a:bodyPr>
            <a:normAutofit/>
          </a:bodyPr>
          <a:lstStyle/>
          <a:p>
            <a:pPr marL="8890" marR="0" indent="-8890">
              <a:buNone/>
            </a:pPr>
            <a:r>
              <a:rPr lang="en-US" sz="4400" b="1" kern="100" dirty="0">
                <a:effectLst/>
                <a:latin typeface="Arial" panose="020B0604020202020204" pitchFamily="34" charset="0"/>
                <a:ea typeface="Courier New" panose="02070309020205020404" pitchFamily="49" charset="0"/>
                <a:cs typeface="Arial" panose="020B0604020202020204" pitchFamily="34" charset="0"/>
              </a:rPr>
              <a:t>CONCLUSION</a:t>
            </a:r>
            <a:endParaRPr lang="en-US" sz="4400" kern="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C32DD7B-C75E-B2B0-B39E-BC64843ED591}"/>
              </a:ext>
            </a:extLst>
          </p:cNvPr>
          <p:cNvSpPr>
            <a:spLocks noGrp="1"/>
          </p:cNvSpPr>
          <p:nvPr>
            <p:ph idx="1"/>
          </p:nvPr>
        </p:nvSpPr>
        <p:spPr/>
        <p:txBody>
          <a:bodyPr>
            <a:normAutofit lnSpcReduction="10000"/>
          </a:bodyPr>
          <a:lstStyle/>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We all face situations which may bring periods of depression. </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There is nothing wrong with having these feelings occasionally. </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However, if we dwell on these things to the extent that it affects our normal activities of life, it is a good indication that we have a problem</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Worry - a God, invisible but omnipotent. It steals the bloom from the cheek and lightness from the pulse; it takes away the appetite, and turns the hair gray. - Benjamin Disraeli</a:t>
            </a:r>
            <a:endParaRPr lang="en-US" dirty="0"/>
          </a:p>
          <a:p>
            <a:endParaRPr lang="en-US" dirty="0"/>
          </a:p>
        </p:txBody>
      </p:sp>
    </p:spTree>
    <p:extLst>
      <p:ext uri="{BB962C8B-B14F-4D97-AF65-F5344CB8AC3E}">
        <p14:creationId xmlns:p14="http://schemas.microsoft.com/office/powerpoint/2010/main" val="142859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2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6EB5D9-DA33-4AF7-3308-254E79493D98}"/>
              </a:ext>
            </a:extLst>
          </p:cNvPr>
          <p:cNvPicPr>
            <a:picLocks noChangeAspect="1"/>
          </p:cNvPicPr>
          <p:nvPr/>
        </p:nvPicPr>
        <p:blipFill>
          <a:blip r:embed="rId2"/>
          <a:stretch>
            <a:fillRect/>
          </a:stretch>
        </p:blipFill>
        <p:spPr>
          <a:xfrm>
            <a:off x="-1436913" y="1"/>
            <a:ext cx="12017828" cy="6858000"/>
          </a:xfrm>
          <a:prstGeom prst="rect">
            <a:avLst/>
          </a:prstGeom>
        </p:spPr>
      </p:pic>
      <p:sp>
        <p:nvSpPr>
          <p:cNvPr id="4" name="TextBox 3">
            <a:extLst>
              <a:ext uri="{FF2B5EF4-FFF2-40B4-BE49-F238E27FC236}">
                <a16:creationId xmlns:a16="http://schemas.microsoft.com/office/drawing/2014/main" id="{4AC05058-F7D2-5823-2C2C-AAFDC2D5D996}"/>
              </a:ext>
            </a:extLst>
          </p:cNvPr>
          <p:cNvSpPr txBox="1"/>
          <p:nvPr/>
        </p:nvSpPr>
        <p:spPr>
          <a:xfrm>
            <a:off x="2443479" y="4734341"/>
            <a:ext cx="3826413" cy="2123658"/>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HAVE AN EXCITING WEEK</a:t>
            </a:r>
          </a:p>
        </p:txBody>
      </p:sp>
    </p:spTree>
    <p:extLst>
      <p:ext uri="{BB962C8B-B14F-4D97-AF65-F5344CB8AC3E}">
        <p14:creationId xmlns:p14="http://schemas.microsoft.com/office/powerpoint/2010/main" val="107671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06661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97907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17E2-677A-C382-8C31-E2774B402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BB191-BCC2-7AD1-1806-185899302235}"/>
              </a:ext>
            </a:extLst>
          </p:cNvPr>
          <p:cNvSpPr>
            <a:spLocks noGrp="1"/>
          </p:cNvSpPr>
          <p:nvPr>
            <p:ph type="title"/>
          </p:nvPr>
        </p:nvSpPr>
        <p:spPr>
          <a:xfrm>
            <a:off x="167950" y="0"/>
            <a:ext cx="8808099" cy="6858000"/>
          </a:xfrm>
        </p:spPr>
        <p:txBody>
          <a:bodyPr>
            <a:noAutofit/>
          </a:bodyPr>
          <a:lstStyle/>
          <a:p>
            <a:pPr marL="228600"/>
            <a:r>
              <a:rPr lang="en-US" sz="6000" kern="100" dirty="0">
                <a:ea typeface="Courier New" panose="02070309020205020404" pitchFamily="49" charset="0"/>
                <a:cs typeface="Arial" panose="020B0604020202020204" pitchFamily="34" charset="0"/>
              </a:rPr>
              <a:t>Proverbs 12:25  Anxiety in the heart of man causes depression, But a good word makes it glad.</a:t>
            </a:r>
            <a:endParaRPr lang="en-US" sz="6000"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83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8740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A116E-B5CC-B977-AB36-37656D21F136}"/>
              </a:ext>
            </a:extLst>
          </p:cNvPr>
          <p:cNvPicPr>
            <a:picLocks noChangeAspect="1"/>
          </p:cNvPicPr>
          <p:nvPr/>
        </p:nvPicPr>
        <p:blipFill rotWithShape="1">
          <a:blip r:embed="rId2"/>
          <a:srcRect t="41458" b="229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325373A9-841B-E93C-2463-34A1D6002DF4}"/>
              </a:ext>
            </a:extLst>
          </p:cNvPr>
          <p:cNvSpPr>
            <a:spLocks noGrp="1"/>
          </p:cNvSpPr>
          <p:nvPr>
            <p:ph type="title"/>
          </p:nvPr>
        </p:nvSpPr>
        <p:spPr>
          <a:xfrm>
            <a:off x="0" y="5994400"/>
            <a:ext cx="9144000" cy="863600"/>
          </a:xfrm>
        </p:spPr>
        <p:txBody>
          <a:bodyPr>
            <a:normAutofit/>
          </a:bodyPr>
          <a:lstStyle/>
          <a:p>
            <a:pPr marL="6350" marR="0" indent="-6350" algn="ctr">
              <a:buNone/>
            </a:pPr>
            <a:r>
              <a:rPr lang="en-US" sz="4000" b="1" kern="100" dirty="0">
                <a:solidFill>
                  <a:schemeClr val="bg1"/>
                </a:solidFill>
                <a:effectLst/>
                <a:latin typeface="Arial" panose="020B0604020202020204" pitchFamily="34" charset="0"/>
                <a:ea typeface="Courier New" panose="02070309020205020404" pitchFamily="49" charset="0"/>
                <a:cs typeface="Arial" panose="020B0604020202020204" pitchFamily="34" charset="0"/>
              </a:rPr>
              <a:t>CONQUERING DEPRESSION</a:t>
            </a:r>
            <a:endParaRPr lang="en-US" sz="40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4113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6541-8BAF-3BC4-3808-1901C07B3CD0}"/>
              </a:ext>
            </a:extLst>
          </p:cNvPr>
          <p:cNvSpPr>
            <a:spLocks noGrp="1"/>
          </p:cNvSpPr>
          <p:nvPr>
            <p:ph type="title"/>
          </p:nvPr>
        </p:nvSpPr>
        <p:spPr>
          <a:xfrm>
            <a:off x="0" y="0"/>
            <a:ext cx="9144000" cy="1752600"/>
          </a:xfrm>
        </p:spPr>
        <p:txBody>
          <a:bodyPr>
            <a:noAutofit/>
          </a:bodyPr>
          <a:lstStyle/>
          <a:p>
            <a:pPr lvl="0">
              <a:lnSpc>
                <a:spcPct val="80000"/>
              </a:lnSpc>
              <a:spcBef>
                <a:spcPts val="0"/>
              </a:spcBef>
            </a:pPr>
            <a:r>
              <a:rPr lang="en-US" sz="2800" kern="100" dirty="0">
                <a:solidFill>
                  <a:prstClr val="black"/>
                </a:solidFill>
                <a:ea typeface="Courier New" panose="02070309020205020404" pitchFamily="49" charset="0"/>
                <a:cs typeface="Arial" panose="020B0604020202020204" pitchFamily="34" charset="0"/>
              </a:rPr>
              <a:t>THE ONLY TIME IN THE NKJV THE WORD   DEPRESSION IS USED - Proverbs 12:25  Anxiety in the heart of man causes depression, But a good word makes it glad.</a:t>
            </a:r>
            <a:endParaRPr lang="en-US" sz="2800" dirty="0"/>
          </a:p>
        </p:txBody>
      </p:sp>
      <p:sp>
        <p:nvSpPr>
          <p:cNvPr id="3" name="Content Placeholder 2">
            <a:extLst>
              <a:ext uri="{FF2B5EF4-FFF2-40B4-BE49-F238E27FC236}">
                <a16:creationId xmlns:a16="http://schemas.microsoft.com/office/drawing/2014/main" id="{2A14C014-3B6D-7DAD-CDD5-4F85C921DD2B}"/>
              </a:ext>
            </a:extLst>
          </p:cNvPr>
          <p:cNvSpPr>
            <a:spLocks noGrp="1"/>
          </p:cNvSpPr>
          <p:nvPr>
            <p:ph sz="half" idx="1"/>
          </p:nvPr>
        </p:nvSpPr>
        <p:spPr>
          <a:xfrm>
            <a:off x="254000" y="2082800"/>
            <a:ext cx="4260850" cy="4775199"/>
          </a:xfrm>
        </p:spPr>
        <p:txBody>
          <a:bodyPr>
            <a:noAutofit/>
          </a:bodyPr>
          <a:lstStyle/>
          <a:p>
            <a:pPr marL="457200" lvl="1" indent="-457200">
              <a:buFont typeface="+mj-lt"/>
              <a:buAutoNum type="arabicPeriod"/>
            </a:pPr>
            <a:r>
              <a:rPr lang="en-US" sz="2800" kern="100" dirty="0">
                <a:solidFill>
                  <a:prstClr val="black"/>
                </a:solidFill>
                <a:ea typeface="Courier New" panose="02070309020205020404" pitchFamily="49" charset="0"/>
                <a:cs typeface="Arial" panose="020B0604020202020204" pitchFamily="34" charset="0"/>
              </a:rPr>
              <a:t>Passiveness</a:t>
            </a:r>
            <a:endParaRPr lang="en-US" sz="2800" kern="100" dirty="0">
              <a:solidFill>
                <a:prstClr val="black"/>
              </a:solidFill>
              <a:ea typeface="Times New Roman" panose="02020603050405020304" pitchFamily="18" charset="0"/>
              <a:cs typeface="Times New Roman" panose="02020603050405020304" pitchFamily="18" charset="0"/>
            </a:endParaRPr>
          </a:p>
          <a:p>
            <a:pPr marL="457200" lvl="1" indent="-457200">
              <a:buFont typeface="+mj-lt"/>
              <a:buAutoNum type="arabicPeriod"/>
            </a:pPr>
            <a:r>
              <a:rPr lang="en-US" sz="2800" kern="100" dirty="0">
                <a:solidFill>
                  <a:prstClr val="black"/>
                </a:solidFill>
                <a:ea typeface="Courier New" panose="02070309020205020404" pitchFamily="49" charset="0"/>
                <a:cs typeface="Arial" panose="020B0604020202020204" pitchFamily="34" charset="0"/>
              </a:rPr>
              <a:t>Loss Of Interest</a:t>
            </a:r>
            <a:endParaRPr lang="en-US" sz="2800" kern="100" dirty="0">
              <a:solidFill>
                <a:prstClr val="black"/>
              </a:solidFill>
              <a:ea typeface="Times New Roman" panose="02020603050405020304" pitchFamily="18" charset="0"/>
              <a:cs typeface="Times New Roman" panose="02020603050405020304" pitchFamily="18" charset="0"/>
            </a:endParaRPr>
          </a:p>
          <a:p>
            <a:pPr marL="457200" lvl="1" indent="-457200">
              <a:buFont typeface="+mj-lt"/>
              <a:buAutoNum type="arabicPeriod"/>
            </a:pPr>
            <a:r>
              <a:rPr lang="en-US" sz="2800" kern="100" dirty="0">
                <a:solidFill>
                  <a:prstClr val="black"/>
                </a:solidFill>
                <a:ea typeface="Courier New" panose="02070309020205020404" pitchFamily="49" charset="0"/>
                <a:cs typeface="Arial" panose="020B0604020202020204" pitchFamily="34" charset="0"/>
              </a:rPr>
              <a:t>Pessimism</a:t>
            </a:r>
            <a:r>
              <a:rPr lang="en-US" sz="2800" kern="100" dirty="0">
                <a:solidFill>
                  <a:prstClr val="black"/>
                </a:solidFill>
                <a:ea typeface="Courier New" panose="02070309020205020404" pitchFamily="49" charset="0"/>
                <a:cs typeface="Times New Roman" panose="02020603050405020304" pitchFamily="18" charset="0"/>
              </a:rPr>
              <a:t> </a:t>
            </a:r>
            <a:endParaRPr lang="en-US" sz="2800" kern="100" dirty="0">
              <a:solidFill>
                <a:prstClr val="black"/>
              </a:solidFill>
              <a:ea typeface="Times New Roman" panose="02020603050405020304" pitchFamily="18" charset="0"/>
              <a:cs typeface="Times New Roman" panose="02020603050405020304" pitchFamily="18" charset="0"/>
            </a:endParaRPr>
          </a:p>
          <a:p>
            <a:pPr marL="457200" lvl="1" indent="-457200">
              <a:buFont typeface="+mj-lt"/>
              <a:buAutoNum type="arabicPeriod"/>
            </a:pPr>
            <a:r>
              <a:rPr lang="en-US" sz="2800" kern="100" dirty="0">
                <a:solidFill>
                  <a:prstClr val="black"/>
                </a:solidFill>
                <a:ea typeface="Courier New" panose="02070309020205020404" pitchFamily="49" charset="0"/>
                <a:cs typeface="Arial" panose="020B0604020202020204" pitchFamily="34" charset="0"/>
              </a:rPr>
              <a:t>Hopelessness</a:t>
            </a:r>
            <a:endParaRPr lang="en-US" sz="2800" kern="100" dirty="0">
              <a:solidFill>
                <a:prstClr val="black"/>
              </a:solidFill>
              <a:ea typeface="Times New Roman" panose="02020603050405020304" pitchFamily="18" charset="0"/>
              <a:cs typeface="Times New Roman" panose="02020603050405020304" pitchFamily="18" charset="0"/>
            </a:endParaRPr>
          </a:p>
          <a:p>
            <a:pPr marL="457200" lvl="1" indent="-457200">
              <a:buFont typeface="+mj-lt"/>
              <a:buAutoNum type="arabicPeriod"/>
            </a:pPr>
            <a:r>
              <a:rPr lang="en-US" sz="2800" kern="100" dirty="0">
                <a:solidFill>
                  <a:prstClr val="black"/>
                </a:solidFill>
                <a:ea typeface="Courier New" panose="02070309020205020404" pitchFamily="49" charset="0"/>
                <a:cs typeface="Arial" panose="020B0604020202020204" pitchFamily="34" charset="0"/>
              </a:rPr>
              <a:t>Self-Deprecation</a:t>
            </a:r>
            <a:endParaRPr lang="en-US" sz="2800" kern="100" dirty="0">
              <a:solidFill>
                <a:prstClr val="black"/>
              </a:solidFill>
              <a:ea typeface="Times New Roman" panose="02020603050405020304" pitchFamily="18" charset="0"/>
              <a:cs typeface="Times New Roman" panose="02020603050405020304" pitchFamily="18" charset="0"/>
            </a:endParaRPr>
          </a:p>
          <a:p>
            <a:pPr marL="457200" lvl="1" indent="-457200">
              <a:buFont typeface="+mj-lt"/>
              <a:buAutoNum type="arabicPeriod"/>
            </a:pPr>
            <a:r>
              <a:rPr lang="en-US" sz="2800" kern="100" dirty="0">
                <a:solidFill>
                  <a:prstClr val="black"/>
                </a:solidFill>
                <a:ea typeface="Courier New" panose="02070309020205020404" pitchFamily="49" charset="0"/>
                <a:cs typeface="Arial" panose="020B0604020202020204" pitchFamily="34" charset="0"/>
              </a:rPr>
              <a:t>Withdrawal</a:t>
            </a:r>
            <a:endParaRPr lang="en-US" sz="2800" kern="100" dirty="0">
              <a:solidFill>
                <a:prstClr val="black"/>
              </a:solidFill>
              <a:ea typeface="Times New Roman" panose="02020603050405020304" pitchFamily="18" charset="0"/>
              <a:cs typeface="Times New Roman" panose="02020603050405020304" pitchFamily="18" charset="0"/>
            </a:endParaRPr>
          </a:p>
          <a:p>
            <a:pPr marL="457200" lvl="1" indent="-457200">
              <a:buFont typeface="+mj-lt"/>
              <a:buAutoNum type="arabicPeriod"/>
            </a:pPr>
            <a:r>
              <a:rPr lang="en-US" sz="2800" kern="100" dirty="0">
                <a:solidFill>
                  <a:prstClr val="black"/>
                </a:solidFill>
                <a:ea typeface="Courier New" panose="02070309020205020404" pitchFamily="49" charset="0"/>
                <a:cs typeface="Arial" panose="020B0604020202020204" pitchFamily="34" charset="0"/>
              </a:rPr>
              <a:t>Pre-Occupation With Self</a:t>
            </a:r>
            <a:endParaRPr lang="en-US" sz="2800" kern="100" dirty="0">
              <a:solidFill>
                <a:prstClr val="black"/>
              </a:solidFill>
              <a:ea typeface="Times New Roman" panose="02020603050405020304" pitchFamily="18" charset="0"/>
              <a:cs typeface="Times New Roman" panose="02020603050405020304" pitchFamily="18" charset="0"/>
            </a:endParaRPr>
          </a:p>
          <a:p>
            <a:pPr marL="457200" lvl="1" indent="-457200">
              <a:buFont typeface="+mj-lt"/>
              <a:buAutoNum type="arabicPeriod"/>
            </a:pPr>
            <a:r>
              <a:rPr lang="en-US" sz="2800" kern="100" dirty="0">
                <a:solidFill>
                  <a:prstClr val="black"/>
                </a:solidFill>
                <a:ea typeface="Courier New" panose="02070309020205020404" pitchFamily="49" charset="0"/>
                <a:cs typeface="Arial" panose="020B0604020202020204" pitchFamily="34" charset="0"/>
              </a:rPr>
              <a:t>Dislike Of Happy People</a:t>
            </a:r>
            <a:endParaRPr lang="en-US" sz="2800" kern="100" dirty="0">
              <a:solidFill>
                <a:prstClr val="black"/>
              </a:solidFill>
              <a:ea typeface="Times New Roman" panose="02020603050405020304" pitchFamily="18" charset="0"/>
              <a:cs typeface="Times New Roman" panose="02020603050405020304" pitchFamily="18" charset="0"/>
            </a:endParaRPr>
          </a:p>
          <a:p>
            <a:pPr marL="457200" lvl="1" indent="-457200">
              <a:buFont typeface="+mj-lt"/>
              <a:buAutoNum type="arabicPeriod"/>
            </a:pPr>
            <a:r>
              <a:rPr lang="en-US" sz="2800" kern="100" dirty="0">
                <a:solidFill>
                  <a:prstClr val="black"/>
                </a:solidFill>
                <a:ea typeface="Courier New" panose="02070309020205020404" pitchFamily="49" charset="0"/>
                <a:cs typeface="Arial" panose="020B0604020202020204" pitchFamily="34" charset="0"/>
              </a:rPr>
              <a:t>Change Of Personality Or Habit</a:t>
            </a:r>
            <a:endParaRPr lang="en-US" sz="2800" dirty="0"/>
          </a:p>
        </p:txBody>
      </p:sp>
      <p:sp>
        <p:nvSpPr>
          <p:cNvPr id="4" name="Content Placeholder 3">
            <a:extLst>
              <a:ext uri="{FF2B5EF4-FFF2-40B4-BE49-F238E27FC236}">
                <a16:creationId xmlns:a16="http://schemas.microsoft.com/office/drawing/2014/main" id="{78B3E425-0907-27E4-9511-C99E0C37EE75}"/>
              </a:ext>
            </a:extLst>
          </p:cNvPr>
          <p:cNvSpPr>
            <a:spLocks noGrp="1"/>
          </p:cNvSpPr>
          <p:nvPr>
            <p:ph sz="half" idx="2"/>
          </p:nvPr>
        </p:nvSpPr>
        <p:spPr>
          <a:xfrm>
            <a:off x="4629150" y="2082799"/>
            <a:ext cx="4260850" cy="4775199"/>
          </a:xfrm>
        </p:spPr>
        <p:txBody>
          <a:bodyPr>
            <a:normAutofit/>
          </a:bodyPr>
          <a:lstStyle/>
          <a:p>
            <a:pPr marL="457200" lvl="1" indent="-457200">
              <a:buFont typeface="+mj-lt"/>
              <a:buAutoNum type="arabicPeriod" startAt="10"/>
            </a:pPr>
            <a:r>
              <a:rPr lang="en-US" sz="2800" kern="100" dirty="0">
                <a:solidFill>
                  <a:prstClr val="black"/>
                </a:solidFill>
                <a:ea typeface="Courier New" panose="02070309020205020404" pitchFamily="49" charset="0"/>
                <a:cs typeface="Arial" panose="020B0604020202020204" pitchFamily="34" charset="0"/>
              </a:rPr>
              <a:t>Fatigue</a:t>
            </a:r>
            <a:endParaRPr lang="en-US" sz="2800" kern="100" dirty="0">
              <a:solidFill>
                <a:prstClr val="black"/>
              </a:solidFill>
              <a:ea typeface="Times New Roman" panose="02020603050405020304" pitchFamily="18" charset="0"/>
              <a:cs typeface="Times New Roman" panose="02020603050405020304" pitchFamily="18" charset="0"/>
            </a:endParaRPr>
          </a:p>
          <a:p>
            <a:pPr marL="457200" lvl="1" indent="-457200">
              <a:buFont typeface="+mj-lt"/>
              <a:buAutoNum type="arabicPeriod" startAt="10"/>
            </a:pPr>
            <a:r>
              <a:rPr lang="en-US" sz="2800" kern="100" dirty="0">
                <a:solidFill>
                  <a:prstClr val="black"/>
                </a:solidFill>
                <a:ea typeface="Courier New" panose="02070309020205020404" pitchFamily="49" charset="0"/>
                <a:cs typeface="Arial" panose="020B0604020202020204" pitchFamily="34" charset="0"/>
              </a:rPr>
              <a:t>Over Or Under Eating</a:t>
            </a:r>
            <a:endParaRPr lang="en-US" sz="2800" kern="100" dirty="0">
              <a:solidFill>
                <a:prstClr val="black"/>
              </a:solidFill>
              <a:ea typeface="Times New Roman" panose="02020603050405020304" pitchFamily="18" charset="0"/>
              <a:cs typeface="Times New Roman" panose="02020603050405020304" pitchFamily="18" charset="0"/>
            </a:endParaRPr>
          </a:p>
          <a:p>
            <a:pPr marL="457200" lvl="1" indent="-457200">
              <a:buFont typeface="+mj-lt"/>
              <a:buAutoNum type="arabicPeriod" startAt="10"/>
            </a:pPr>
            <a:r>
              <a:rPr lang="en-US" sz="2800" kern="100" dirty="0">
                <a:solidFill>
                  <a:prstClr val="black"/>
                </a:solidFill>
                <a:ea typeface="Courier New" panose="02070309020205020404" pitchFamily="49" charset="0"/>
                <a:cs typeface="Arial" panose="020B0604020202020204" pitchFamily="34" charset="0"/>
              </a:rPr>
              <a:t>Increase In Use Of Alcohol Or Drugs</a:t>
            </a:r>
            <a:endParaRPr lang="en-US" sz="2800" kern="100" dirty="0">
              <a:solidFill>
                <a:prstClr val="black"/>
              </a:solidFill>
              <a:ea typeface="Times New Roman" panose="02020603050405020304" pitchFamily="18" charset="0"/>
              <a:cs typeface="Times New Roman" panose="02020603050405020304" pitchFamily="18" charset="0"/>
            </a:endParaRPr>
          </a:p>
          <a:p>
            <a:pPr marL="457200" lvl="1" indent="-457200">
              <a:buFont typeface="+mj-lt"/>
              <a:buAutoNum type="arabicPeriod" startAt="10"/>
            </a:pPr>
            <a:r>
              <a:rPr lang="en-US" sz="2800" kern="100" dirty="0">
                <a:solidFill>
                  <a:prstClr val="black"/>
                </a:solidFill>
                <a:ea typeface="Courier New" panose="02070309020205020404" pitchFamily="49" charset="0"/>
                <a:cs typeface="Arial" panose="020B0604020202020204" pitchFamily="34" charset="0"/>
              </a:rPr>
              <a:t>Poor Concentration</a:t>
            </a:r>
            <a:endParaRPr lang="en-US" sz="2800" kern="100" dirty="0">
              <a:solidFill>
                <a:prstClr val="black"/>
              </a:solidFill>
              <a:ea typeface="Times New Roman" panose="02020603050405020304" pitchFamily="18" charset="0"/>
              <a:cs typeface="Times New Roman" panose="02020603050405020304" pitchFamily="18" charset="0"/>
            </a:endParaRPr>
          </a:p>
          <a:p>
            <a:pPr marL="457200" lvl="1" indent="-457200">
              <a:buFont typeface="+mj-lt"/>
              <a:buAutoNum type="arabicPeriod" startAt="10"/>
            </a:pPr>
            <a:r>
              <a:rPr lang="en-US" sz="2800" kern="100" dirty="0">
                <a:solidFill>
                  <a:prstClr val="black"/>
                </a:solidFill>
                <a:ea typeface="Courier New" panose="02070309020205020404" pitchFamily="49" charset="0"/>
                <a:cs typeface="Arial" panose="020B0604020202020204" pitchFamily="34" charset="0"/>
              </a:rPr>
              <a:t>Hypochondria</a:t>
            </a:r>
            <a:endParaRPr lang="en-US" sz="2800" kern="100" dirty="0">
              <a:solidFill>
                <a:prstClr val="black"/>
              </a:solidFill>
              <a:ea typeface="Times New Roman" panose="02020603050405020304" pitchFamily="18" charset="0"/>
              <a:cs typeface="Times New Roman" panose="02020603050405020304" pitchFamily="18" charset="0"/>
            </a:endParaRPr>
          </a:p>
          <a:p>
            <a:pPr marL="457200" lvl="1" indent="-457200">
              <a:buFont typeface="+mj-lt"/>
              <a:buAutoNum type="arabicPeriod" startAt="10"/>
            </a:pPr>
            <a:r>
              <a:rPr lang="en-US" sz="2800" kern="100" dirty="0">
                <a:solidFill>
                  <a:prstClr val="black"/>
                </a:solidFill>
                <a:ea typeface="Courier New" panose="02070309020205020404" pitchFamily="49" charset="0"/>
                <a:cs typeface="Arial" panose="020B0604020202020204" pitchFamily="34" charset="0"/>
              </a:rPr>
              <a:t>Suicidal Tendencies</a:t>
            </a:r>
            <a:endParaRPr lang="en-US" sz="2800" kern="100" dirty="0">
              <a:solidFill>
                <a:prstClr val="black"/>
              </a:solidFill>
              <a:ea typeface="Times New Roman" panose="02020603050405020304" pitchFamily="18" charset="0"/>
              <a:cs typeface="Times New Roman" panose="02020603050405020304" pitchFamily="18" charset="0"/>
            </a:endParaRPr>
          </a:p>
          <a:p>
            <a:pPr marL="457200" lvl="1" indent="-457200">
              <a:buFont typeface="+mj-lt"/>
              <a:buAutoNum type="arabicPeriod" startAt="10"/>
            </a:pPr>
            <a:r>
              <a:rPr lang="en-US" sz="2800" kern="100" dirty="0">
                <a:solidFill>
                  <a:prstClr val="black"/>
                </a:solidFill>
                <a:ea typeface="Courier New" panose="02070309020205020404" pitchFamily="49" charset="0"/>
                <a:cs typeface="Arial" panose="020B0604020202020204" pitchFamily="34" charset="0"/>
              </a:rPr>
              <a:t>Sudden Improvement</a:t>
            </a:r>
            <a:endParaRPr lang="en-US" sz="2800" kern="100" dirty="0">
              <a:solidFill>
                <a:prstClr val="black"/>
              </a:solidFill>
              <a:ea typeface="Times New Roman" panose="02020603050405020304" pitchFamily="18" charset="0"/>
              <a:cs typeface="Times New Roman" panose="02020603050405020304" pitchFamily="18" charset="0"/>
            </a:endParaRPr>
          </a:p>
          <a:p>
            <a:pPr marL="457200" lvl="1" indent="-457200">
              <a:buFont typeface="+mj-lt"/>
              <a:buAutoNum type="arabicPeriod" startAt="10"/>
            </a:pPr>
            <a:r>
              <a:rPr lang="en-US" sz="2800" kern="100" dirty="0">
                <a:solidFill>
                  <a:prstClr val="black"/>
                </a:solidFill>
                <a:ea typeface="Courier New" panose="02070309020205020404" pitchFamily="49" charset="0"/>
                <a:cs typeface="Arial" panose="020B0604020202020204" pitchFamily="34" charset="0"/>
              </a:rPr>
              <a:t>The Call To Death</a:t>
            </a:r>
            <a:endParaRPr lang="en-US" sz="2800" dirty="0">
              <a:solidFill>
                <a:prstClr val="black"/>
              </a:solidFill>
            </a:endParaRPr>
          </a:p>
        </p:txBody>
      </p:sp>
      <p:sp>
        <p:nvSpPr>
          <p:cNvPr id="5" name="TextBox 4">
            <a:extLst>
              <a:ext uri="{FF2B5EF4-FFF2-40B4-BE49-F238E27FC236}">
                <a16:creationId xmlns:a16="http://schemas.microsoft.com/office/drawing/2014/main" id="{F199BEAF-56A9-357E-40A7-1100B6FC89DD}"/>
              </a:ext>
            </a:extLst>
          </p:cNvPr>
          <p:cNvSpPr txBox="1"/>
          <p:nvPr/>
        </p:nvSpPr>
        <p:spPr>
          <a:xfrm>
            <a:off x="57150" y="1559579"/>
            <a:ext cx="9144000" cy="523220"/>
          </a:xfrm>
          <a:prstGeom prst="rect">
            <a:avLst/>
          </a:prstGeom>
          <a:noFill/>
        </p:spPr>
        <p:txBody>
          <a:bodyPr wrap="square" rtlCol="0">
            <a:spAutoFit/>
          </a:bodyPr>
          <a:lstStyle/>
          <a:p>
            <a:pPr algn="ctr"/>
            <a:r>
              <a:rPr lang="en-US" sz="2800" b="1" kern="100" dirty="0">
                <a:solidFill>
                  <a:srgbClr val="0000FF"/>
                </a:solidFill>
                <a:latin typeface="Arial" panose="020B0604020202020204" pitchFamily="34" charset="0"/>
                <a:ea typeface="Courier New" panose="02070309020205020404" pitchFamily="49" charset="0"/>
                <a:cs typeface="Arial" panose="020B0604020202020204" pitchFamily="34" charset="0"/>
              </a:rPr>
              <a:t>PROGRESSIVE SYMPTOMS OF DEPRESSION</a:t>
            </a:r>
            <a:endParaRPr lang="en-US" dirty="0">
              <a:solidFill>
                <a:srgbClr val="0000FF"/>
              </a:solidFill>
            </a:endParaRPr>
          </a:p>
        </p:txBody>
      </p:sp>
    </p:spTree>
    <p:extLst>
      <p:ext uri="{BB962C8B-B14F-4D97-AF65-F5344CB8AC3E}">
        <p14:creationId xmlns:p14="http://schemas.microsoft.com/office/powerpoint/2010/main" val="385649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A3F2-7E02-38B6-BACA-AC9F6273AD50}"/>
              </a:ext>
            </a:extLst>
          </p:cNvPr>
          <p:cNvSpPr>
            <a:spLocks noGrp="1"/>
          </p:cNvSpPr>
          <p:nvPr>
            <p:ph type="title"/>
          </p:nvPr>
        </p:nvSpPr>
        <p:spPr>
          <a:xfrm>
            <a:off x="0" y="0"/>
            <a:ext cx="9144000" cy="1905000"/>
          </a:xfrm>
        </p:spPr>
        <p:txBody>
          <a:bodyPr>
            <a:noAutofit/>
          </a:bodyPr>
          <a:lstStyle/>
          <a:p>
            <a:pPr marL="342900" marR="0" lvl="0" indent="-342900">
              <a:lnSpc>
                <a:spcPct val="80000"/>
              </a:lnSpc>
              <a:buFont typeface="+mj-lt"/>
              <a:buAutoNum type="romanUcPeriod"/>
            </a:pPr>
            <a:r>
              <a:rPr lang="en-US" sz="3600" b="1" kern="100" dirty="0">
                <a:solidFill>
                  <a:srgbClr val="0000FF"/>
                </a:solidFill>
                <a:effectLst/>
                <a:ea typeface="Courier New" panose="02070309020205020404" pitchFamily="49" charset="0"/>
                <a:cs typeface="Arial" panose="020B0604020202020204" pitchFamily="34" charset="0"/>
              </a:rPr>
              <a:t>BELIEVE GOD IS GREATER THAN YOUR PROBLEMS AND CIRCUMSTANCES </a:t>
            </a:r>
            <a:endParaRPr lang="en-US" sz="3600" dirty="0">
              <a:solidFill>
                <a:srgbClr val="0000FF"/>
              </a:solidFill>
            </a:endParaRPr>
          </a:p>
        </p:txBody>
      </p:sp>
      <p:sp>
        <p:nvSpPr>
          <p:cNvPr id="3" name="Content Placeholder 2">
            <a:extLst>
              <a:ext uri="{FF2B5EF4-FFF2-40B4-BE49-F238E27FC236}">
                <a16:creationId xmlns:a16="http://schemas.microsoft.com/office/drawing/2014/main" id="{F8EA9310-C981-9BE4-3382-71B5C3CC7774}"/>
              </a:ext>
            </a:extLst>
          </p:cNvPr>
          <p:cNvSpPr>
            <a:spLocks noGrp="1"/>
          </p:cNvSpPr>
          <p:nvPr>
            <p:ph idx="1"/>
          </p:nvPr>
        </p:nvSpPr>
        <p:spPr>
          <a:xfrm>
            <a:off x="157655" y="1701800"/>
            <a:ext cx="8986345" cy="5198240"/>
          </a:xfrm>
        </p:spPr>
        <p:txBody>
          <a:bodyPr>
            <a:normAutofit lnSpcReduction="10000"/>
          </a:bodyPr>
          <a:lstStyle/>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Ephesians 3:20 Now to Him who is able to do exceedingly abundantly above all that we ask or think, according to the power that works in us.</a:t>
            </a:r>
            <a:endParaRPr lang="en-US" kern="100" dirty="0">
              <a:ea typeface="Times New Roman" panose="02020603050405020304" pitchFamily="18" charset="0"/>
              <a:cs typeface="Times New Roman" panose="02020603050405020304" pitchFamily="18" charset="0"/>
            </a:endParaRPr>
          </a:p>
          <a:p>
            <a:pPr marL="457200" marR="0" lvl="0" indent="-457200">
              <a:buFont typeface="+mj-lt"/>
              <a:buAutoNum type="alphaUcPeriod"/>
            </a:pPr>
            <a:r>
              <a:rPr lang="en-US" kern="100" dirty="0">
                <a:ea typeface="Courier New" panose="02070309020205020404" pitchFamily="49" charset="0"/>
                <a:cs typeface="Arial" panose="020B0604020202020204" pitchFamily="34" charset="0"/>
              </a:rPr>
              <a:t>Said the Robin to the Sparrow, </a:t>
            </a:r>
          </a:p>
          <a:p>
            <a:pPr marL="0" marR="0" lvl="0" indent="457200">
              <a:buNone/>
            </a:pPr>
            <a:r>
              <a:rPr lang="en-US" kern="100" dirty="0">
                <a:ea typeface="Courier New" panose="02070309020205020404" pitchFamily="49" charset="0"/>
                <a:cs typeface="Arial" panose="020B0604020202020204" pitchFamily="34" charset="0"/>
              </a:rPr>
              <a:t>"l should really like to know</a:t>
            </a:r>
            <a:endParaRPr lang="en-US" kern="100" dirty="0">
              <a:ea typeface="Times New Roman" panose="02020603050405020304" pitchFamily="18" charset="0"/>
              <a:cs typeface="Times New Roman" panose="02020603050405020304" pitchFamily="18" charset="0"/>
            </a:endParaRPr>
          </a:p>
          <a:p>
            <a:pPr marL="914400" marR="0" indent="-457200">
              <a:buNone/>
            </a:pPr>
            <a:r>
              <a:rPr lang="en-US" kern="100" dirty="0">
                <a:ea typeface="Courier New" panose="02070309020205020404" pitchFamily="49" charset="0"/>
                <a:cs typeface="Arial" panose="020B0604020202020204" pitchFamily="34" charset="0"/>
              </a:rPr>
              <a:t>Why these anxious human beings </a:t>
            </a:r>
          </a:p>
          <a:p>
            <a:pPr marL="914400" marR="0" indent="-457200">
              <a:buNone/>
            </a:pPr>
            <a:r>
              <a:rPr lang="en-US" kern="100" dirty="0">
                <a:ea typeface="Courier New" panose="02070309020205020404" pitchFamily="49" charset="0"/>
                <a:cs typeface="Arial" panose="020B0604020202020204" pitchFamily="34" charset="0"/>
              </a:rPr>
              <a:t>Rush about and hurry so." </a:t>
            </a:r>
            <a:endParaRPr lang="en-US" kern="100" dirty="0">
              <a:ea typeface="Times New Roman" panose="02020603050405020304" pitchFamily="18" charset="0"/>
              <a:cs typeface="Times New Roman" panose="02020603050405020304" pitchFamily="18" charset="0"/>
            </a:endParaRPr>
          </a:p>
          <a:p>
            <a:pPr marL="914400" marR="0" indent="-457200">
              <a:buNone/>
            </a:pPr>
            <a:r>
              <a:rPr lang="en-US" kern="100" dirty="0">
                <a:ea typeface="Courier New" panose="02070309020205020404" pitchFamily="49" charset="0"/>
                <a:cs typeface="Arial" panose="020B0604020202020204" pitchFamily="34" charset="0"/>
              </a:rPr>
              <a:t>Said the Sparrow to the Robin, </a:t>
            </a:r>
          </a:p>
          <a:p>
            <a:pPr marL="914400" marR="0" indent="-457200">
              <a:buNone/>
            </a:pPr>
            <a:r>
              <a:rPr lang="en-US" kern="100" dirty="0">
                <a:ea typeface="Courier New" panose="02070309020205020404" pitchFamily="49" charset="0"/>
                <a:cs typeface="Arial" panose="020B0604020202020204" pitchFamily="34" charset="0"/>
              </a:rPr>
              <a:t>"Friend, I think that it must be</a:t>
            </a:r>
            <a:endParaRPr lang="en-US" kern="100" dirty="0">
              <a:ea typeface="Times New Roman" panose="02020603050405020304" pitchFamily="18" charset="0"/>
              <a:cs typeface="Times New Roman" panose="02020603050405020304" pitchFamily="18" charset="0"/>
            </a:endParaRPr>
          </a:p>
          <a:p>
            <a:pPr marL="914400" marR="0" indent="-457200">
              <a:buNone/>
            </a:pPr>
            <a:r>
              <a:rPr lang="en-US" kern="100" dirty="0">
                <a:ea typeface="Courier New" panose="02070309020205020404" pitchFamily="49" charset="0"/>
                <a:cs typeface="Arial" panose="020B0604020202020204" pitchFamily="34" charset="0"/>
              </a:rPr>
              <a:t>That they have no Heavenly Father </a:t>
            </a:r>
          </a:p>
          <a:p>
            <a:pPr marL="914400" marR="0" indent="-457200">
              <a:buNone/>
            </a:pPr>
            <a:r>
              <a:rPr lang="en-US" kern="100" dirty="0">
                <a:ea typeface="Courier New" panose="02070309020205020404" pitchFamily="49" charset="0"/>
                <a:cs typeface="Arial" panose="020B0604020202020204" pitchFamily="34" charset="0"/>
              </a:rPr>
              <a:t>Such as cares for you and me."</a:t>
            </a:r>
            <a:endParaRPr lang="en-US" kern="100" dirty="0">
              <a:ea typeface="Times New Roman" panose="02020603050405020304" pitchFamily="18" charset="0"/>
              <a:cs typeface="Times New Roman" panose="02020603050405020304" pitchFamily="18" charset="0"/>
            </a:endParaRPr>
          </a:p>
          <a:p>
            <a:pPr marL="914400" marR="0" indent="-457200">
              <a:buNone/>
            </a:pPr>
            <a:r>
              <a:rPr lang="en-US" kern="100" dirty="0">
                <a:ea typeface="Courier New" panose="02070309020205020404" pitchFamily="49" charset="0"/>
                <a:cs typeface="Arial" panose="020B0604020202020204" pitchFamily="34" charset="0"/>
              </a:rPr>
              <a:t>Elizabeth Cheney</a:t>
            </a:r>
            <a:endParaRPr lang="en-US" dirty="0"/>
          </a:p>
        </p:txBody>
      </p:sp>
    </p:spTree>
    <p:extLst>
      <p:ext uri="{BB962C8B-B14F-4D97-AF65-F5344CB8AC3E}">
        <p14:creationId xmlns:p14="http://schemas.microsoft.com/office/powerpoint/2010/main" val="223851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34964</TotalTime>
  <Words>1060</Words>
  <Application>Microsoft Office PowerPoint</Application>
  <PresentationFormat>On-screen Show (4:3)</PresentationFormat>
  <Paragraphs>74</Paragraphs>
  <Slides>26</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Arial</vt:lpstr>
      <vt:lpstr>Arial Black</vt:lpstr>
      <vt:lpstr>Bazooka</vt:lpstr>
      <vt:lpstr>Calibri</vt:lpstr>
      <vt:lpstr>Calibri Light</vt:lpstr>
      <vt:lpstr>Courier New</vt:lpstr>
      <vt:lpstr>Times New Roman</vt:lpstr>
      <vt:lpstr>Office Theme</vt:lpstr>
      <vt:lpstr>1_Office Theme</vt:lpstr>
      <vt:lpstr>2_Office Theme</vt:lpstr>
      <vt:lpstr>PowerPoint Presentation</vt:lpstr>
      <vt:lpstr>PowerPoint Presentation</vt:lpstr>
      <vt:lpstr>LET US PRAY</vt:lpstr>
      <vt:lpstr>SINGING</vt:lpstr>
      <vt:lpstr>Proverbs 12:25  Anxiety in the heart of man causes depression, But a good word makes it glad.</vt:lpstr>
      <vt:lpstr>LET US PRAY</vt:lpstr>
      <vt:lpstr>CONQUERING DEPRESSION</vt:lpstr>
      <vt:lpstr>THE ONLY TIME IN THE NKJV THE WORD   DEPRESSION IS USED - Proverbs 12:25  Anxiety in the heart of man causes depression, But a good word makes it glad.</vt:lpstr>
      <vt:lpstr>BELIEVE GOD IS GREATER THAN YOUR PROBLEMS AND CIRCUMSTANCES </vt:lpstr>
      <vt:lpstr>II. TURN ALL YOUR PROBLEMS OVER TO HIM IN PRAYER</vt:lpstr>
      <vt:lpstr>III. BELIEVE GOD CAN WORK YOUR PROBLEMS FOR GOOD</vt:lpstr>
      <vt:lpstr>IV. RECOGNIZE THAT DEPRESSION IS SELF PITY AND SINFUL; DEPRESSION PUTS YOU FIRST RATHER THAN GOD AND OTHERS. </vt:lpstr>
      <vt:lpstr>V. REALIZE THAT THINGS WILL NEVER ALWAYS GO YOUR WAY</vt:lpstr>
      <vt:lpstr>VI. ACKNOWLEDGE THAT THERE IS NO VALID EXCUSE FOR STAYING DEPRESSED</vt:lpstr>
      <vt:lpstr>VII. GET UP AND GET OUT, FACE REALITY AND LIFE</vt:lpstr>
      <vt:lpstr>VIII. CONFESS AND FORSAKE SINFUL THOUGHTS AND ACTIONS</vt:lpstr>
      <vt:lpstr>IX. GET YOUR PRIORITIES IN PROPER ORDER</vt:lpstr>
      <vt:lpstr>X. THINK ON GOOD THINGS</vt:lpstr>
      <vt:lpstr>XI. DON’T SEPARATE FROM  YOUR SPIRITUAL FAMILY</vt:lpstr>
      <vt:lpstr>XII. LEARN TO LIVE  ONE DAY AT A TIME</vt:lpstr>
      <vt:lpstr>CONCLUSION</vt:lpstr>
      <vt:lpstr>SINGING</vt:lpstr>
      <vt:lpstr>PowerPoint Presentation</vt:lpstr>
      <vt:lpstr>CONTRIBUTION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7</cp:revision>
  <dcterms:created xsi:type="dcterms:W3CDTF">2021-03-29T21:09:31Z</dcterms:created>
  <dcterms:modified xsi:type="dcterms:W3CDTF">2025-11-03T00:19:44Z</dcterms:modified>
</cp:coreProperties>
</file>