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2"/>
  </p:notesMasterIdLst>
  <p:sldIdLst>
    <p:sldId id="425" r:id="rId3"/>
    <p:sldId id="283" r:id="rId4"/>
    <p:sldId id="290" r:id="rId5"/>
    <p:sldId id="285" r:id="rId6"/>
    <p:sldId id="291" r:id="rId7"/>
    <p:sldId id="434" r:id="rId8"/>
    <p:sldId id="376" r:id="rId9"/>
    <p:sldId id="492" r:id="rId10"/>
    <p:sldId id="493" r:id="rId11"/>
    <p:sldId id="500" r:id="rId12"/>
    <p:sldId id="511" r:id="rId13"/>
    <p:sldId id="512" r:id="rId14"/>
    <p:sldId id="513" r:id="rId15"/>
    <p:sldId id="515" r:id="rId16"/>
    <p:sldId id="510" r:id="rId17"/>
    <p:sldId id="509" r:id="rId18"/>
    <p:sldId id="516" r:id="rId19"/>
    <p:sldId id="508" r:id="rId20"/>
    <p:sldId id="517" r:id="rId21"/>
    <p:sldId id="507" r:id="rId22"/>
    <p:sldId id="506" r:id="rId23"/>
    <p:sldId id="505" r:id="rId24"/>
    <p:sldId id="504" r:id="rId25"/>
    <p:sldId id="503" r:id="rId26"/>
    <p:sldId id="502" r:id="rId27"/>
    <p:sldId id="501" r:id="rId28"/>
    <p:sldId id="518" r:id="rId29"/>
    <p:sldId id="279" r:id="rId30"/>
    <p:sldId id="4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05866"/>
    <a:srgbClr val="405873"/>
    <a:srgbClr val="405855"/>
    <a:srgbClr val="FFCCFF"/>
    <a:srgbClr val="CC00CC"/>
    <a:srgbClr val="006600"/>
    <a:srgbClr val="663300"/>
    <a:srgbClr val="F6BE98"/>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40864-B587-467B-B136-B702E7984657}" v="2" dt="2025-09-25T18:53:34.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27774"/>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11/17/2025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29</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11/17/2025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5BEDB48-C593-3AFA-16D7-E97750B0D640}"/>
              </a:ext>
            </a:extLst>
          </p:cNvPr>
          <p:cNvPicPr>
            <a:picLocks noChangeAspect="1"/>
          </p:cNvPicPr>
          <p:nvPr/>
        </p:nvPicPr>
        <p:blipFill rotWithShape="1">
          <a:blip r:embed="rId3"/>
          <a:srcRect t="19831"/>
          <a:stretch>
            <a:fillRect/>
          </a:stretch>
        </p:blipFill>
        <p:spPr>
          <a:xfrm>
            <a:off x="1577756" y="1336307"/>
            <a:ext cx="5988487" cy="4800939"/>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89C86-CD79-2212-92EE-6C193350CCF5}"/>
              </a:ext>
            </a:extLst>
          </p:cNvPr>
          <p:cNvPicPr>
            <a:picLocks noChangeAspect="1"/>
          </p:cNvPicPr>
          <p:nvPr/>
        </p:nvPicPr>
        <p:blipFill rotWithShape="1">
          <a:blip r:embed="rId2"/>
          <a:srcRect t="3611" b="21389"/>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846C5A-5033-7F02-3AA1-3B8288A2B0C8}"/>
              </a:ext>
            </a:extLst>
          </p:cNvPr>
          <p:cNvSpPr>
            <a:spLocks noGrp="1"/>
          </p:cNvSpPr>
          <p:nvPr>
            <p:ph type="title"/>
          </p:nvPr>
        </p:nvSpPr>
        <p:spPr>
          <a:xfrm>
            <a:off x="0" y="330201"/>
            <a:ext cx="3683000" cy="1041400"/>
          </a:xfrm>
        </p:spPr>
        <p:txBody>
          <a:bodyPr>
            <a:normAutofit fontScale="90000"/>
          </a:bodyPr>
          <a:lstStyle/>
          <a:p>
            <a:pPr marL="0" marR="0" algn="ctr">
              <a:buNone/>
            </a:pPr>
            <a:r>
              <a:rPr lang="en-US" sz="3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ALL SCRIPTURE IS INSPIRED OF GOD</a:t>
            </a:r>
            <a:endParaRPr lang="en-US"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74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A19B-4E45-7801-585A-6ED682B424F4}"/>
              </a:ext>
            </a:extLst>
          </p:cNvPr>
          <p:cNvSpPr>
            <a:spLocks noGrp="1"/>
          </p:cNvSpPr>
          <p:nvPr>
            <p:ph type="title"/>
          </p:nvPr>
        </p:nvSpPr>
        <p:spPr>
          <a:xfrm>
            <a:off x="0" y="1"/>
            <a:ext cx="9144000" cy="863600"/>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BIBLE CLAIMS INSPIRATION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C349A9-0BD1-A2C6-705F-6DDACED07863}"/>
              </a:ext>
            </a:extLst>
          </p:cNvPr>
          <p:cNvSpPr>
            <a:spLocks noGrp="1"/>
          </p:cNvSpPr>
          <p:nvPr>
            <p:ph idx="1"/>
          </p:nvPr>
        </p:nvSpPr>
        <p:spPr>
          <a:xfrm>
            <a:off x="220337" y="863602"/>
            <a:ext cx="8923663" cy="5994398"/>
          </a:xfrm>
        </p:spPr>
        <p:txBody>
          <a:bodyPr>
            <a:normAutofit fontScale="92500" lnSpcReduction="20000"/>
          </a:bodyPr>
          <a:lstStyle/>
          <a:p>
            <a:pPr marL="457200" marR="0" lvl="0" indent="-457200">
              <a:lnSpc>
                <a:spcPct val="10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(John 14:25-26)  "These things I have spoken to you while being present with you. {26} "But the Helper, the Holy Spirit, whom the Father will send in My name, He will teach you all things, and bring to your remembrance all things that I said to you.</a:t>
            </a:r>
          </a:p>
          <a:p>
            <a:pPr marL="457200" marR="0" lvl="0" indent="-457200">
              <a:lnSpc>
                <a:spcPct val="10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(John 16:13)  "However, when He, the Spirit of truth, has come, He will guide you into all truth; for He will not speak on His own authority, but whatever He hears He will speak; and He will tell you things to come.</a:t>
            </a:r>
          </a:p>
          <a:p>
            <a:pPr marL="457200" marR="0" lvl="0" indent="-457200">
              <a:lnSpc>
                <a:spcPct val="10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(Mat 18:18)  "Assuredly, I say to you, whatever you bind on earth will be bound in heaven, and whatever you loose on earth will be loosed in heaven.</a:t>
            </a:r>
          </a:p>
        </p:txBody>
      </p:sp>
    </p:spTree>
    <p:extLst>
      <p:ext uri="{BB962C8B-B14F-4D97-AF65-F5344CB8AC3E}">
        <p14:creationId xmlns:p14="http://schemas.microsoft.com/office/powerpoint/2010/main" val="12921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63395-5441-D52F-EBAD-2374EB02C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C37215-F7F2-7F84-64E7-43BAA687EF4A}"/>
              </a:ext>
            </a:extLst>
          </p:cNvPr>
          <p:cNvSpPr>
            <a:spLocks noGrp="1"/>
          </p:cNvSpPr>
          <p:nvPr>
            <p:ph type="title"/>
          </p:nvPr>
        </p:nvSpPr>
        <p:spPr>
          <a:xfrm>
            <a:off x="0" y="1"/>
            <a:ext cx="9144000" cy="863600"/>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BIBLE CLAIMS INSPIRATION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D8E5D0-89A4-733B-A0A0-84EDA102F430}"/>
              </a:ext>
            </a:extLst>
          </p:cNvPr>
          <p:cNvSpPr>
            <a:spLocks noGrp="1"/>
          </p:cNvSpPr>
          <p:nvPr>
            <p:ph idx="1"/>
          </p:nvPr>
        </p:nvSpPr>
        <p:spPr>
          <a:xfrm>
            <a:off x="220337" y="685800"/>
            <a:ext cx="8923663" cy="6172200"/>
          </a:xfrm>
        </p:spPr>
        <p:txBody>
          <a:bodyPr>
            <a:normAutofit fontScale="85000" lnSpcReduction="20000"/>
          </a:bodyPr>
          <a:lstStyle/>
          <a:p>
            <a:pPr marL="457200" marR="0" lvl="0" indent="-457200">
              <a:lnSpc>
                <a:spcPct val="105000"/>
              </a:lnSpc>
              <a:spcBef>
                <a:spcPts val="0"/>
              </a:spcBef>
              <a:buFont typeface="+mj-lt"/>
              <a:buAutoNum type="alphaUcPeriod" startAt="4"/>
            </a:pPr>
            <a:r>
              <a:rPr lang="en-US" dirty="0">
                <a:ea typeface="Times New Roman" panose="02020603050405020304" pitchFamily="18" charset="0"/>
                <a:cs typeface="Times New Roman" panose="02020603050405020304" pitchFamily="18" charset="0"/>
              </a:rPr>
              <a:t>(Gal 1:11-12)  But I make known to you, brethren, that the gospel which was preached by me is not according to man. {12} For I neither received it from man, nor was I taught it, but it came through the revelation of Jesus Christ.</a:t>
            </a:r>
          </a:p>
          <a:p>
            <a:pPr marL="457200" marR="0" lvl="0" indent="-457200">
              <a:lnSpc>
                <a:spcPct val="105000"/>
              </a:lnSpc>
              <a:spcBef>
                <a:spcPts val="0"/>
              </a:spcBef>
              <a:buFont typeface="+mj-lt"/>
              <a:buAutoNum type="alphaUcPeriod" startAt="4"/>
            </a:pPr>
            <a:r>
              <a:rPr lang="en-US" dirty="0">
                <a:ea typeface="Times New Roman" panose="02020603050405020304" pitchFamily="18" charset="0"/>
                <a:cs typeface="Times New Roman" panose="02020603050405020304" pitchFamily="18" charset="0"/>
              </a:rPr>
              <a:t>(1 Cor 14:37)  If anyone thinks himself to be a prophet or spiritual, let him acknowledge that the things which I write to you are the commandments of the Lord.</a:t>
            </a:r>
          </a:p>
          <a:p>
            <a:pPr marL="457200" marR="0" lvl="0" indent="-457200">
              <a:lnSpc>
                <a:spcPct val="105000"/>
              </a:lnSpc>
              <a:spcBef>
                <a:spcPts val="0"/>
              </a:spcBef>
              <a:buFont typeface="+mj-lt"/>
              <a:buAutoNum type="alphaUcPeriod" startAt="4"/>
            </a:pPr>
            <a:r>
              <a:rPr lang="en-US" dirty="0">
                <a:ea typeface="Times New Roman" panose="02020603050405020304" pitchFamily="18" charset="0"/>
                <a:cs typeface="Times New Roman" panose="02020603050405020304" pitchFamily="18" charset="0"/>
              </a:rPr>
              <a:t>(Eph 3:3-5)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a:t>
            </a:r>
          </a:p>
        </p:txBody>
      </p:sp>
    </p:spTree>
    <p:extLst>
      <p:ext uri="{BB962C8B-B14F-4D97-AF65-F5344CB8AC3E}">
        <p14:creationId xmlns:p14="http://schemas.microsoft.com/office/powerpoint/2010/main" val="42901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8578C-ADFD-8A1C-C560-83A4AF2E9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BA0EC-280C-A99E-AB6D-F0EA4580B43D}"/>
              </a:ext>
            </a:extLst>
          </p:cNvPr>
          <p:cNvSpPr>
            <a:spLocks noGrp="1"/>
          </p:cNvSpPr>
          <p:nvPr>
            <p:ph type="title"/>
          </p:nvPr>
        </p:nvSpPr>
        <p:spPr>
          <a:xfrm>
            <a:off x="0" y="1"/>
            <a:ext cx="9144000" cy="863600"/>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BIBLE CLAIMS INSPIRATION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DA4B59-8845-740A-60AE-CC9237B506F9}"/>
              </a:ext>
            </a:extLst>
          </p:cNvPr>
          <p:cNvSpPr>
            <a:spLocks noGrp="1"/>
          </p:cNvSpPr>
          <p:nvPr>
            <p:ph idx="1"/>
          </p:nvPr>
        </p:nvSpPr>
        <p:spPr>
          <a:xfrm>
            <a:off x="220337" y="863602"/>
            <a:ext cx="8923663" cy="5994398"/>
          </a:xfrm>
        </p:spPr>
        <p:txBody>
          <a:bodyPr>
            <a:normAutofit fontScale="92500" lnSpcReduction="10000"/>
          </a:bodyPr>
          <a:lstStyle/>
          <a:p>
            <a:pPr marL="457200" marR="0" lvl="0" indent="-457200">
              <a:lnSpc>
                <a:spcPct val="100000"/>
              </a:lnSpc>
              <a:spcBef>
                <a:spcPts val="0"/>
              </a:spcBef>
              <a:buFont typeface="+mj-lt"/>
              <a:buAutoNum type="alphaUcPeriod" startAt="7"/>
            </a:pPr>
            <a:r>
              <a:rPr lang="en-US" dirty="0">
                <a:ea typeface="Times New Roman" panose="02020603050405020304" pitchFamily="18" charset="0"/>
                <a:cs typeface="Times New Roman" panose="02020603050405020304" pitchFamily="18" charset="0"/>
              </a:rPr>
              <a:t>(2 Pet 1:21)  for prophecy never came by the will of man, but holy men of God spoke as they were moved by the Holy Spirit.</a:t>
            </a:r>
          </a:p>
          <a:p>
            <a:pPr marL="457200" marR="0" lvl="0" indent="-457200">
              <a:lnSpc>
                <a:spcPct val="100000"/>
              </a:lnSpc>
              <a:spcBef>
                <a:spcPts val="0"/>
              </a:spcBef>
              <a:buFont typeface="+mj-lt"/>
              <a:buAutoNum type="alphaUcPeriod" startAt="7"/>
            </a:pPr>
            <a:r>
              <a:rPr lang="en-US" dirty="0">
                <a:ea typeface="Times New Roman" panose="02020603050405020304" pitchFamily="18" charset="0"/>
                <a:cs typeface="Times New Roman" panose="02020603050405020304" pitchFamily="18" charset="0"/>
              </a:rPr>
              <a:t>(1 Th 2:13)  For this reason we also thank God without ceasing, because when you received the word of God which you heard from us, you welcomed it not as the word of men, but as it is in truth, the word of God, which also effectively works in you who believe.</a:t>
            </a:r>
          </a:p>
          <a:p>
            <a:pPr marL="457200" marR="0" lvl="0" indent="-457200">
              <a:lnSpc>
                <a:spcPct val="100000"/>
              </a:lnSpc>
              <a:spcBef>
                <a:spcPts val="0"/>
              </a:spcBef>
              <a:buFont typeface="+mj-lt"/>
              <a:buAutoNum type="alphaUcPeriod" startAt="7"/>
            </a:pPr>
            <a:r>
              <a:rPr lang="en-US" dirty="0">
                <a:ea typeface="Times New Roman" panose="02020603050405020304" pitchFamily="18" charset="0"/>
                <a:cs typeface="Times New Roman" panose="02020603050405020304" pitchFamily="18" charset="0"/>
              </a:rPr>
              <a:t>(1 Cor 2:13)  These things we also speak, not in words which man's wisdom teaches but which the Holy Spirit teaches, comparing spiritual things with spiritual.</a:t>
            </a:r>
          </a:p>
        </p:txBody>
      </p:sp>
    </p:spTree>
    <p:extLst>
      <p:ext uri="{BB962C8B-B14F-4D97-AF65-F5344CB8AC3E}">
        <p14:creationId xmlns:p14="http://schemas.microsoft.com/office/powerpoint/2010/main" val="24730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D1AF3-9137-E598-09BC-A8AE64903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91378-B877-9A6E-AD1C-2DFF3B21812B}"/>
              </a:ext>
            </a:extLst>
          </p:cNvPr>
          <p:cNvSpPr>
            <a:spLocks noGrp="1"/>
          </p:cNvSpPr>
          <p:nvPr>
            <p:ph type="title"/>
          </p:nvPr>
        </p:nvSpPr>
        <p:spPr>
          <a:xfrm>
            <a:off x="0" y="1"/>
            <a:ext cx="9144000" cy="863600"/>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BIBLE CLAIMS INSPIRATION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E37718F-D513-DFD9-6BD8-3DC1AE8B8100}"/>
              </a:ext>
            </a:extLst>
          </p:cNvPr>
          <p:cNvSpPr>
            <a:spLocks noGrp="1"/>
          </p:cNvSpPr>
          <p:nvPr>
            <p:ph idx="1"/>
          </p:nvPr>
        </p:nvSpPr>
        <p:spPr>
          <a:xfrm>
            <a:off x="220337" y="863602"/>
            <a:ext cx="8923663" cy="5994398"/>
          </a:xfrm>
        </p:spPr>
        <p:txBody>
          <a:bodyPr>
            <a:noAutofit/>
          </a:bodyPr>
          <a:lstStyle/>
          <a:p>
            <a:pPr marL="457200" marR="0" lvl="0" indent="-457200">
              <a:lnSpc>
                <a:spcPct val="80000"/>
              </a:lnSpc>
              <a:spcBef>
                <a:spcPts val="0"/>
              </a:spcBef>
              <a:buFont typeface="+mj-lt"/>
              <a:buAutoNum type="alphaUcPeriod" startAt="10"/>
            </a:pPr>
            <a:r>
              <a:rPr lang="en-US" sz="2700" dirty="0">
                <a:ea typeface="Times New Roman" panose="02020603050405020304" pitchFamily="18" charset="0"/>
                <a:cs typeface="Times New Roman" panose="02020603050405020304" pitchFamily="18" charset="0"/>
              </a:rPr>
              <a:t>(2 Tim 3:16-17)  All Scripture is given by inspiration of God, and is profitable for doctrine, for reproof, for correction, for instruction in righteousness, {17} that the man of God may be complete, thoroughly equipped for every good work.</a:t>
            </a:r>
          </a:p>
          <a:p>
            <a:pPr marL="457200" marR="0" lvl="0" indent="-457200">
              <a:lnSpc>
                <a:spcPct val="80000"/>
              </a:lnSpc>
              <a:spcBef>
                <a:spcPts val="0"/>
              </a:spcBef>
              <a:buFont typeface="+mj-lt"/>
              <a:buAutoNum type="alphaUcPeriod" startAt="10"/>
            </a:pPr>
            <a:r>
              <a:rPr lang="en-US" sz="2700" dirty="0">
                <a:ea typeface="Times New Roman" panose="02020603050405020304" pitchFamily="18" charset="0"/>
                <a:cs typeface="Times New Roman" panose="02020603050405020304" pitchFamily="18" charset="0"/>
              </a:rPr>
              <a:t>(2 Pet 1:3)  as His divine power has given to us all things that pertain to life and godliness, through the knowledge of Him who called us by glory and virtue,</a:t>
            </a:r>
          </a:p>
          <a:p>
            <a:pPr marL="457200" marR="0" lvl="0" indent="-457200">
              <a:lnSpc>
                <a:spcPct val="80000"/>
              </a:lnSpc>
              <a:spcBef>
                <a:spcPts val="0"/>
              </a:spcBef>
              <a:buFont typeface="+mj-lt"/>
              <a:buAutoNum type="alphaUcPeriod" startAt="10"/>
            </a:pPr>
            <a:r>
              <a:rPr lang="en-US" sz="2700" dirty="0">
                <a:ea typeface="Times New Roman" panose="02020603050405020304" pitchFamily="18" charset="0"/>
                <a:cs typeface="Times New Roman" panose="02020603050405020304" pitchFamily="18" charset="0"/>
              </a:rPr>
              <a:t>(Rev 22:18-19)  For I testify to everyone who hears the words of the prophecy of this book: If anyone adds to these things, God will add to him the plagues that are written in this book; {19} and if anyone takes away from the words of the book of this prophecy, God shall take away his part from the Book of Life, from the holy city, and from the things which are written in this book.</a:t>
            </a:r>
            <a:endParaRPr lang="en-US" sz="2700" dirty="0"/>
          </a:p>
        </p:txBody>
      </p:sp>
    </p:spTree>
    <p:extLst>
      <p:ext uri="{BB962C8B-B14F-4D97-AF65-F5344CB8AC3E}">
        <p14:creationId xmlns:p14="http://schemas.microsoft.com/office/powerpoint/2010/main" val="38319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2BA7-3747-DDD5-90FC-678A64C6BF2C}"/>
              </a:ext>
            </a:extLst>
          </p:cNvPr>
          <p:cNvSpPr>
            <a:spLocks noGrp="1"/>
          </p:cNvSpPr>
          <p:nvPr>
            <p:ph type="title"/>
          </p:nvPr>
        </p:nvSpPr>
        <p:spPr/>
        <p:txBody>
          <a:bodyPr>
            <a:normAutofit/>
          </a:bodyPr>
          <a:lstStyle/>
          <a:p>
            <a:pPr marL="0" marR="0" algn="ctr">
              <a:buNone/>
            </a:pPr>
            <a:r>
              <a:rPr lang="en-US"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Bible is Inspired of God</a:t>
            </a:r>
            <a:endParaRPr lang="en-US"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379E185-8D67-E2A7-C94B-1ED6ACDB1F8E}"/>
              </a:ext>
            </a:extLst>
          </p:cNvPr>
          <p:cNvSpPr>
            <a:spLocks noGrp="1"/>
          </p:cNvSpPr>
          <p:nvPr>
            <p:ph idx="1"/>
          </p:nvPr>
        </p:nvSpPr>
        <p:spPr/>
        <p:txBody>
          <a:bodyPr>
            <a:normAutofit lnSpcReduction="10000"/>
          </a:bodyPr>
          <a:lstStyle/>
          <a:p>
            <a:pPr marL="0" indent="0">
              <a:buNone/>
            </a:pPr>
            <a:r>
              <a:rPr lang="en-US" dirty="0">
                <a:ea typeface="Times New Roman" panose="02020603050405020304" pitchFamily="18" charset="0"/>
                <a:cs typeface="Times New Roman" panose="02020603050405020304" pitchFamily="18" charset="0"/>
              </a:rPr>
              <a:t>How Else Can We Explain the Bible's…</a:t>
            </a:r>
            <a:endParaRPr lang="en-US" dirty="0"/>
          </a:p>
          <a:p>
            <a:pPr marL="685800" indent="-685800">
              <a:buFont typeface="+mj-lt"/>
              <a:buAutoNum type="romanUcPeriod"/>
            </a:pPr>
            <a:r>
              <a:rPr lang="en-US" dirty="0"/>
              <a:t>Historical Accuracy Beyond Man's Power</a:t>
            </a:r>
          </a:p>
          <a:p>
            <a:pPr marL="685800" indent="-685800">
              <a:buFont typeface="+mj-lt"/>
              <a:buAutoNum type="romanUcPeriod"/>
            </a:pPr>
            <a:r>
              <a:rPr lang="en-US" dirty="0"/>
              <a:t>Superhuman Scientific Foreknowledge</a:t>
            </a:r>
          </a:p>
          <a:p>
            <a:pPr marL="685800" indent="-685800">
              <a:buFont typeface="+mj-lt"/>
              <a:buAutoNum type="romanUcPeriod"/>
            </a:pPr>
            <a:r>
              <a:rPr lang="en-US" dirty="0"/>
              <a:t>Superhuman Geographical Exactness</a:t>
            </a:r>
          </a:p>
          <a:p>
            <a:pPr marL="685800" indent="-685800">
              <a:buFont typeface="+mj-lt"/>
              <a:buAutoNum type="romanUcPeriod"/>
            </a:pPr>
            <a:r>
              <a:rPr lang="en-US" dirty="0"/>
              <a:t>Its Indestructibility</a:t>
            </a:r>
          </a:p>
          <a:p>
            <a:pPr marL="685800" indent="-685800">
              <a:buFont typeface="+mj-lt"/>
              <a:buAutoNum type="romanUcPeriod"/>
            </a:pPr>
            <a:r>
              <a:rPr lang="en-US" dirty="0"/>
              <a:t>Future Foreknowledge Beyond Man's Power</a:t>
            </a:r>
          </a:p>
          <a:p>
            <a:pPr marL="685800" indent="-685800">
              <a:buFont typeface="+mj-lt"/>
              <a:buAutoNum type="romanUcPeriod"/>
            </a:pPr>
            <a:r>
              <a:rPr lang="en-US" dirty="0"/>
              <a:t>Amazing Unity Beyond Man's Power</a:t>
            </a:r>
          </a:p>
          <a:p>
            <a:pPr marL="685800" indent="-685800">
              <a:buFont typeface="+mj-lt"/>
              <a:buAutoNum type="romanUcPeriod"/>
            </a:pPr>
            <a:r>
              <a:rPr lang="en-US" dirty="0"/>
              <a:t>Brute Honesty </a:t>
            </a:r>
          </a:p>
          <a:p>
            <a:pPr marL="685800" indent="-685800">
              <a:buFont typeface="+mj-lt"/>
              <a:buAutoNum type="romanUcPeriod"/>
            </a:pPr>
            <a:r>
              <a:rPr lang="en-US" dirty="0"/>
              <a:t>Tremendous Influence Beyond Man's Power</a:t>
            </a:r>
          </a:p>
        </p:txBody>
      </p:sp>
    </p:spTree>
    <p:extLst>
      <p:ext uri="{BB962C8B-B14F-4D97-AF65-F5344CB8AC3E}">
        <p14:creationId xmlns:p14="http://schemas.microsoft.com/office/powerpoint/2010/main" val="21792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8F04-E99E-EF27-5F4A-96B883F92E48}"/>
              </a:ext>
            </a:extLst>
          </p:cNvPr>
          <p:cNvSpPr>
            <a:spLocks noGrp="1"/>
          </p:cNvSpPr>
          <p:nvPr>
            <p:ph type="title"/>
          </p:nvPr>
        </p:nvSpPr>
        <p:spPr/>
        <p:txBody>
          <a:bodyPr>
            <a:normAutofit/>
          </a:bodyPr>
          <a:lstStyle/>
          <a:p>
            <a:pPr marL="0" marR="0">
              <a:lnSpc>
                <a:spcPct val="80000"/>
              </a:lnSpc>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 Historical Accuracy Beyond Man's Power</a:t>
            </a:r>
            <a:endParaRPr lang="en-US" dirty="0"/>
          </a:p>
        </p:txBody>
      </p:sp>
      <p:sp>
        <p:nvSpPr>
          <p:cNvPr id="3" name="Content Placeholder 2">
            <a:extLst>
              <a:ext uri="{FF2B5EF4-FFF2-40B4-BE49-F238E27FC236}">
                <a16:creationId xmlns:a16="http://schemas.microsoft.com/office/drawing/2014/main" id="{FF30885C-AA13-869B-75ED-1FDF2DD96423}"/>
              </a:ext>
            </a:extLst>
          </p:cNvPr>
          <p:cNvSpPr>
            <a:spLocks noGrp="1"/>
          </p:cNvSpPr>
          <p:nvPr>
            <p:ph idx="1"/>
          </p:nvPr>
        </p:nvSpPr>
        <p:spPr>
          <a:xfrm>
            <a:off x="220337" y="1325563"/>
            <a:ext cx="8923663" cy="5532436"/>
          </a:xfrm>
        </p:spPr>
        <p:txBody>
          <a:bodyPr>
            <a:normAutofit/>
          </a:bodyPr>
          <a:lstStyle/>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Gen 2:10-14 Origin of civilization in Mesopotamia, Tigris-Euphrates valley</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Gen 12:10 Egypt's ancient culture already highly developed</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Gen 15:20 Long-lost, now archeologically-rediscovered nation of the Hittites</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Gen 12:2 Ancient two thousand yr. Detailed history of the Jews</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2 Kin 3:4-5 Mesha of Moab overthrows Israel as recorded on Moabite stone</a:t>
            </a:r>
          </a:p>
        </p:txBody>
      </p:sp>
    </p:spTree>
    <p:extLst>
      <p:ext uri="{BB962C8B-B14F-4D97-AF65-F5344CB8AC3E}">
        <p14:creationId xmlns:p14="http://schemas.microsoft.com/office/powerpoint/2010/main" val="16674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F21B5-AD63-EEC9-55E9-0F6DB5DBC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430F7-E655-2D42-0E62-13296B62247F}"/>
              </a:ext>
            </a:extLst>
          </p:cNvPr>
          <p:cNvSpPr>
            <a:spLocks noGrp="1"/>
          </p:cNvSpPr>
          <p:nvPr>
            <p:ph type="title"/>
          </p:nvPr>
        </p:nvSpPr>
        <p:spPr/>
        <p:txBody>
          <a:bodyPr>
            <a:normAutofit/>
          </a:bodyPr>
          <a:lstStyle/>
          <a:p>
            <a:pPr marL="0" marR="0">
              <a:lnSpc>
                <a:spcPct val="80000"/>
              </a:lnSpc>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 Historical Accuracy Beyond Man's Power</a:t>
            </a:r>
            <a:endParaRPr lang="en-US" dirty="0"/>
          </a:p>
        </p:txBody>
      </p:sp>
      <p:sp>
        <p:nvSpPr>
          <p:cNvPr id="3" name="Content Placeholder 2">
            <a:extLst>
              <a:ext uri="{FF2B5EF4-FFF2-40B4-BE49-F238E27FC236}">
                <a16:creationId xmlns:a16="http://schemas.microsoft.com/office/drawing/2014/main" id="{BE1B31CB-9965-E4AD-CFE9-42BD9AB2EF0B}"/>
              </a:ext>
            </a:extLst>
          </p:cNvPr>
          <p:cNvSpPr>
            <a:spLocks noGrp="1"/>
          </p:cNvSpPr>
          <p:nvPr>
            <p:ph idx="1"/>
          </p:nvPr>
        </p:nvSpPr>
        <p:spPr>
          <a:xfrm>
            <a:off x="220337" y="1325563"/>
            <a:ext cx="8923663" cy="5532436"/>
          </a:xfrm>
        </p:spPr>
        <p:txBody>
          <a:bodyPr>
            <a:normAutofit/>
          </a:bodyPr>
          <a:lstStyle/>
          <a:p>
            <a:pPr marL="457200" marR="0" lvl="0" indent="-457200">
              <a:lnSpc>
                <a:spcPct val="100000"/>
              </a:lnSpc>
              <a:spcBef>
                <a:spcPts val="0"/>
              </a:spcBef>
              <a:spcAft>
                <a:spcPts val="600"/>
              </a:spcAft>
              <a:buFont typeface="+mj-lt"/>
              <a:buAutoNum type="alphaUcPeriod" startAt="6"/>
            </a:pPr>
            <a:r>
              <a:rPr lang="en-US" dirty="0">
                <a:ea typeface="Times New Roman" panose="02020603050405020304" pitchFamily="18" charset="0"/>
                <a:cs typeface="Times New Roman" panose="02020603050405020304" pitchFamily="18" charset="0"/>
              </a:rPr>
              <a:t>1 Kin 14:25 Shishak's invasion of Jerusalem recorded in temple of Karnak</a:t>
            </a:r>
          </a:p>
          <a:p>
            <a:pPr marL="457200" marR="0" lvl="0" indent="-457200">
              <a:lnSpc>
                <a:spcPct val="100000"/>
              </a:lnSpc>
              <a:spcBef>
                <a:spcPts val="0"/>
              </a:spcBef>
              <a:spcAft>
                <a:spcPts val="600"/>
              </a:spcAft>
              <a:buFont typeface="+mj-lt"/>
              <a:buAutoNum type="alphaUcPeriod" startAt="6"/>
            </a:pPr>
            <a:r>
              <a:rPr lang="en-US" dirty="0">
                <a:ea typeface="Times New Roman" panose="02020603050405020304" pitchFamily="18" charset="0"/>
                <a:cs typeface="Times New Roman" panose="02020603050405020304" pitchFamily="18" charset="0"/>
              </a:rPr>
              <a:t>2 Kin 17:6 Assyrians take Samaria as recorded on Sargon II's cylinder</a:t>
            </a:r>
          </a:p>
          <a:p>
            <a:pPr marL="457200" marR="0" lvl="0" indent="-457200">
              <a:lnSpc>
                <a:spcPct val="100000"/>
              </a:lnSpc>
              <a:spcBef>
                <a:spcPts val="0"/>
              </a:spcBef>
              <a:spcAft>
                <a:spcPts val="600"/>
              </a:spcAft>
              <a:buFont typeface="+mj-lt"/>
              <a:buAutoNum type="alphaUcPeriod" startAt="6"/>
            </a:pPr>
            <a:r>
              <a:rPr lang="en-US" dirty="0">
                <a:ea typeface="Times New Roman" panose="02020603050405020304" pitchFamily="18" charset="0"/>
                <a:cs typeface="Times New Roman" panose="02020603050405020304" pitchFamily="18" charset="0"/>
              </a:rPr>
              <a:t>Gen 4:22 Instrument of iron (iron age 12th century) Iron blade found date 2700 BC</a:t>
            </a:r>
          </a:p>
          <a:p>
            <a:pPr marL="457200" marR="0" lvl="0" indent="-457200">
              <a:lnSpc>
                <a:spcPct val="100000"/>
              </a:lnSpc>
              <a:spcBef>
                <a:spcPts val="0"/>
              </a:spcBef>
              <a:spcAft>
                <a:spcPts val="600"/>
              </a:spcAft>
              <a:buFont typeface="+mj-lt"/>
              <a:buAutoNum type="alphaUcPeriod" startAt="6"/>
            </a:pPr>
            <a:r>
              <a:rPr lang="en-US" dirty="0">
                <a:ea typeface="Times New Roman" panose="02020603050405020304" pitchFamily="18" charset="0"/>
                <a:cs typeface="Times New Roman" panose="02020603050405020304" pitchFamily="18" charset="0"/>
              </a:rPr>
              <a:t>Gen 40:10-11 Grapes not thought grown in Egypt but shown in tomb paintings</a:t>
            </a:r>
          </a:p>
          <a:p>
            <a:pPr marL="457200" marR="0" lvl="0" indent="-457200">
              <a:lnSpc>
                <a:spcPct val="100000"/>
              </a:lnSpc>
              <a:spcBef>
                <a:spcPts val="0"/>
              </a:spcBef>
              <a:spcAft>
                <a:spcPts val="600"/>
              </a:spcAft>
              <a:buFont typeface="+mj-lt"/>
              <a:buAutoNum type="alphaUcPeriod" startAt="6"/>
            </a:pPr>
            <a:r>
              <a:rPr lang="en-US" dirty="0">
                <a:ea typeface="Times New Roman" panose="02020603050405020304" pitchFamily="18" charset="0"/>
                <a:cs typeface="Times New Roman" panose="02020603050405020304" pitchFamily="18" charset="0"/>
              </a:rPr>
              <a:t>Gen 6 No worldwide flood but all ancient civilizations have traditions of such</a:t>
            </a:r>
          </a:p>
        </p:txBody>
      </p:sp>
    </p:spTree>
    <p:extLst>
      <p:ext uri="{BB962C8B-B14F-4D97-AF65-F5344CB8AC3E}">
        <p14:creationId xmlns:p14="http://schemas.microsoft.com/office/powerpoint/2010/main" val="14261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C40C-909E-A108-E39D-0969410B7365}"/>
              </a:ext>
            </a:extLst>
          </p:cNvPr>
          <p:cNvSpPr>
            <a:spLocks noGrp="1"/>
          </p:cNvSpPr>
          <p:nvPr>
            <p:ph type="title"/>
          </p:nvPr>
        </p:nvSpPr>
        <p:spPr>
          <a:xfrm>
            <a:off x="0" y="1"/>
            <a:ext cx="9144000" cy="762000"/>
          </a:xfrm>
        </p:spPr>
        <p:txBody>
          <a:bodyPr>
            <a:normAutofit/>
          </a:bodyPr>
          <a:lstStyle/>
          <a:p>
            <a:pPr marL="0" marR="0">
              <a:buNone/>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Superhuman Scientific Foreknowledge</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75D368-3129-6786-11FC-C31073F673C1}"/>
              </a:ext>
            </a:extLst>
          </p:cNvPr>
          <p:cNvSpPr>
            <a:spLocks noGrp="1"/>
          </p:cNvSpPr>
          <p:nvPr>
            <p:ph idx="1"/>
          </p:nvPr>
        </p:nvSpPr>
        <p:spPr>
          <a:xfrm>
            <a:off x="220337" y="762002"/>
            <a:ext cx="8923663" cy="6095998"/>
          </a:xfrm>
        </p:spPr>
        <p:txBody>
          <a:bodyPr>
            <a:normAutofit/>
          </a:bodyPr>
          <a:lstStyle/>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Isa 40:22 "Circle of the earth" indicates earth's roundness</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Job 26:7 Earth is hanging on nothing (not on Atlas, Turtle, etc.)</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Job 26:7 Empty space in the north </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Gen 17:12 Eighth day circumcision now proved height of clotting</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Lev 13 Germ theory as in quarantine of lepers of Israel</a:t>
            </a:r>
          </a:p>
          <a:p>
            <a:pPr marL="457200" marR="0" lvl="0" indent="-457200">
              <a:lnSpc>
                <a:spcPct val="100000"/>
              </a:lnSpc>
              <a:spcBef>
                <a:spcPts val="0"/>
              </a:spcBef>
              <a:spcAft>
                <a:spcPts val="600"/>
              </a:spcAft>
              <a:buFont typeface="+mj-lt"/>
              <a:buAutoNum type="alphaUcPeriod"/>
            </a:pPr>
            <a:r>
              <a:rPr lang="en-US" dirty="0" err="1">
                <a:ea typeface="Times New Roman" panose="02020603050405020304" pitchFamily="18" charset="0"/>
                <a:cs typeface="Times New Roman" panose="02020603050405020304" pitchFamily="18" charset="0"/>
              </a:rPr>
              <a:t>Psa</a:t>
            </a:r>
            <a:r>
              <a:rPr lang="en-US" dirty="0">
                <a:ea typeface="Times New Roman" panose="02020603050405020304" pitchFamily="18" charset="0"/>
                <a:cs typeface="Times New Roman" panose="02020603050405020304" pitchFamily="18" charset="0"/>
              </a:rPr>
              <a:t> 8:8 The paths of the sea</a:t>
            </a:r>
          </a:p>
          <a:p>
            <a:pPr marL="457200" marR="0" lvl="0" indent="-457200">
              <a:lnSpc>
                <a:spcPct val="100000"/>
              </a:lnSpc>
              <a:spcBef>
                <a:spcPts val="0"/>
              </a:spcBef>
              <a:spcAft>
                <a:spcPts val="600"/>
              </a:spcAft>
              <a:buFont typeface="+mj-lt"/>
              <a:buAutoNum type="alphaUcPeriod"/>
            </a:pPr>
            <a:r>
              <a:rPr lang="en-US" dirty="0">
                <a:ea typeface="Times New Roman" panose="02020603050405020304" pitchFamily="18" charset="0"/>
                <a:cs typeface="Times New Roman" panose="02020603050405020304" pitchFamily="18" charset="0"/>
              </a:rPr>
              <a:t>Jer 31:36ff Heavens can't be measured</a:t>
            </a:r>
          </a:p>
        </p:txBody>
      </p:sp>
    </p:spTree>
    <p:extLst>
      <p:ext uri="{BB962C8B-B14F-4D97-AF65-F5344CB8AC3E}">
        <p14:creationId xmlns:p14="http://schemas.microsoft.com/office/powerpoint/2010/main" val="234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D4FD9-C5F6-387F-D12D-A7031DD0A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26480-2BCE-31D1-9383-7509923154EF}"/>
              </a:ext>
            </a:extLst>
          </p:cNvPr>
          <p:cNvSpPr>
            <a:spLocks noGrp="1"/>
          </p:cNvSpPr>
          <p:nvPr>
            <p:ph type="title"/>
          </p:nvPr>
        </p:nvSpPr>
        <p:spPr>
          <a:xfrm>
            <a:off x="0" y="1"/>
            <a:ext cx="9144000" cy="762000"/>
          </a:xfrm>
        </p:spPr>
        <p:txBody>
          <a:bodyPr>
            <a:normAutofit/>
          </a:bodyPr>
          <a:lstStyle/>
          <a:p>
            <a:pPr marL="0" marR="0">
              <a:buNone/>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Superhuman Scientific Foreknowledge</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E45FC6-FC06-4FE1-3AFE-2EF74286C3FE}"/>
              </a:ext>
            </a:extLst>
          </p:cNvPr>
          <p:cNvSpPr>
            <a:spLocks noGrp="1"/>
          </p:cNvSpPr>
          <p:nvPr>
            <p:ph idx="1"/>
          </p:nvPr>
        </p:nvSpPr>
        <p:spPr>
          <a:xfrm>
            <a:off x="220337" y="762002"/>
            <a:ext cx="8923663" cy="6095998"/>
          </a:xfrm>
        </p:spPr>
        <p:txBody>
          <a:bodyPr>
            <a:normAutofit lnSpcReduction="10000"/>
          </a:bodyPr>
          <a:lstStyle/>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Jer 33:22 Stars can't be counted (1924 - 100 billion suns in our galaxy - at 200 per minute it would take 1000 years to count them all)</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Isa 51:6 Earth grow old like a garment (2nd law of thermodynamics - entropy)</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Job 28:25 air has weight</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1 Cor 15:39 All flesh not the same</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Acts 17:26 Man of one blood</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Lev 17:11 Life is in the blood</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Job 38:16 Springs in the ocean</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Eccl 1:7 Water cycle</a:t>
            </a:r>
          </a:p>
          <a:p>
            <a:pPr marL="457200" marR="0" lvl="0" indent="-457200">
              <a:lnSpc>
                <a:spcPct val="100000"/>
              </a:lnSpc>
              <a:spcBef>
                <a:spcPts val="0"/>
              </a:spcBef>
              <a:buFont typeface="+mj-lt"/>
              <a:buAutoNum type="alphaUcPeriod" startAt="8"/>
            </a:pPr>
            <a:r>
              <a:rPr lang="en-US" dirty="0">
                <a:ea typeface="Times New Roman" panose="02020603050405020304" pitchFamily="18" charset="0"/>
                <a:cs typeface="Times New Roman" panose="02020603050405020304" pitchFamily="18" charset="0"/>
              </a:rPr>
              <a:t>Gen 3:15 Woman - seed of life</a:t>
            </a:r>
          </a:p>
        </p:txBody>
      </p:sp>
    </p:spTree>
    <p:extLst>
      <p:ext uri="{BB962C8B-B14F-4D97-AF65-F5344CB8AC3E}">
        <p14:creationId xmlns:p14="http://schemas.microsoft.com/office/powerpoint/2010/main" val="357423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7641-6BFB-F7CF-BC8E-186BA9C1B3E2}"/>
              </a:ext>
            </a:extLst>
          </p:cNvPr>
          <p:cNvSpPr>
            <a:spLocks noGrp="1"/>
          </p:cNvSpPr>
          <p:nvPr>
            <p:ph type="title"/>
          </p:nvPr>
        </p:nvSpPr>
        <p:spPr>
          <a:xfrm>
            <a:off x="0" y="0"/>
            <a:ext cx="9144000" cy="2057400"/>
          </a:xfrm>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Superhuman Geographical Exactness</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D1C6480-F565-3ABF-B2F6-A20AF87950E5}"/>
              </a:ext>
            </a:extLst>
          </p:cNvPr>
          <p:cNvSpPr>
            <a:spLocks noGrp="1"/>
          </p:cNvSpPr>
          <p:nvPr>
            <p:ph idx="1"/>
          </p:nvPr>
        </p:nvSpPr>
        <p:spPr>
          <a:xfrm>
            <a:off x="220337" y="1854200"/>
            <a:ext cx="8923663" cy="5003799"/>
          </a:xfrm>
        </p:spPr>
        <p:txBody>
          <a:bodyPr/>
          <a:lstStyle/>
          <a:p>
            <a:pPr marL="457200" marR="0" lvl="0" indent="-457200">
              <a:lnSpc>
                <a:spcPct val="100000"/>
              </a:lnSpc>
              <a:buFont typeface="+mj-lt"/>
              <a:buAutoNum type="alphaUcPeriod"/>
            </a:pPr>
            <a:r>
              <a:rPr lang="en-US" dirty="0">
                <a:ea typeface="Times New Roman" panose="02020603050405020304" pitchFamily="18" charset="0"/>
                <a:cs typeface="Times New Roman" panose="02020603050405020304" pitchFamily="18" charset="0"/>
              </a:rPr>
              <a:t>Acts 14:12 Names of patron gods of Lystra found on city gate in 1909</a:t>
            </a:r>
          </a:p>
          <a:p>
            <a:pPr marL="457200" marR="0" lvl="0" indent="-457200">
              <a:lnSpc>
                <a:spcPct val="100000"/>
              </a:lnSpc>
              <a:buFont typeface="+mj-lt"/>
              <a:buAutoNum type="alphaUcPeriod"/>
            </a:pPr>
            <a:r>
              <a:rPr lang="en-US" dirty="0">
                <a:ea typeface="Times New Roman" panose="02020603050405020304" pitchFamily="18" charset="0"/>
                <a:cs typeface="Times New Roman" panose="02020603050405020304" pitchFamily="18" charset="0"/>
              </a:rPr>
              <a:t>Acts 27 elaborate nautical and weather language of shipwreck voyage</a:t>
            </a:r>
          </a:p>
          <a:p>
            <a:pPr marL="457200" marR="0" lvl="0" indent="-457200">
              <a:lnSpc>
                <a:spcPct val="100000"/>
              </a:lnSpc>
              <a:buFont typeface="+mj-lt"/>
              <a:buAutoNum type="alphaUcPeriod"/>
            </a:pPr>
            <a:r>
              <a:rPr lang="en-US" dirty="0">
                <a:ea typeface="Times New Roman" panose="02020603050405020304" pitchFamily="18" charset="0"/>
                <a:cs typeface="Times New Roman" panose="02020603050405020304" pitchFamily="18" charset="0"/>
              </a:rPr>
              <a:t>Countless cities, water, mountains, still observable</a:t>
            </a:r>
            <a:endParaRPr lang="en-US" dirty="0"/>
          </a:p>
        </p:txBody>
      </p:sp>
    </p:spTree>
    <p:extLst>
      <p:ext uri="{BB962C8B-B14F-4D97-AF65-F5344CB8AC3E}">
        <p14:creationId xmlns:p14="http://schemas.microsoft.com/office/powerpoint/2010/main" val="371010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E9D5-9338-B9E2-96B1-87392B058061}"/>
              </a:ext>
            </a:extLst>
          </p:cNvPr>
          <p:cNvSpPr>
            <a:spLocks noGrp="1"/>
          </p:cNvSpPr>
          <p:nvPr>
            <p:ph type="title"/>
          </p:nvPr>
        </p:nvSpPr>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Its Indestructibility</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CC4016-AB37-7D8A-B6AF-F2754951308D}"/>
              </a:ext>
            </a:extLst>
          </p:cNvPr>
          <p:cNvSpPr>
            <a:spLocks noGrp="1"/>
          </p:cNvSpPr>
          <p:nvPr>
            <p:ph idx="1"/>
          </p:nvPr>
        </p:nvSpPr>
        <p:spPr/>
        <p:txBody>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(Mat 24:35)  "Heaven and earth will pass away, but My words will by no means pass away.</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(1 Pet 1:25)  But the word of the LORD endures forever." Now this is the word which by the gospel was preached to you.</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No book has been criticized, attacked, ridiculed, condemned, and destroyed as much as the Bible and yet it is still the most popular book ever printed. It has been translated into over 1,000 languages &amp; dialects.</a:t>
            </a:r>
            <a:endParaRPr lang="en-US" dirty="0"/>
          </a:p>
        </p:txBody>
      </p:sp>
    </p:spTree>
    <p:extLst>
      <p:ext uri="{BB962C8B-B14F-4D97-AF65-F5344CB8AC3E}">
        <p14:creationId xmlns:p14="http://schemas.microsoft.com/office/powerpoint/2010/main" val="2211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6C39-64AB-1AD0-A383-EB1B78DB6434}"/>
              </a:ext>
            </a:extLst>
          </p:cNvPr>
          <p:cNvSpPr>
            <a:spLocks noGrp="1"/>
          </p:cNvSpPr>
          <p:nvPr>
            <p:ph type="title"/>
          </p:nvPr>
        </p:nvSpPr>
        <p:spPr>
          <a:xfrm>
            <a:off x="0" y="0"/>
            <a:ext cx="9144000" cy="1778000"/>
          </a:xfrm>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 Future Foreknowledge Beyond Man's Power</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8B97D4-B484-83BF-1D30-25501B3A4EB3}"/>
              </a:ext>
            </a:extLst>
          </p:cNvPr>
          <p:cNvSpPr>
            <a:spLocks noGrp="1"/>
          </p:cNvSpPr>
          <p:nvPr>
            <p:ph idx="1"/>
          </p:nvPr>
        </p:nvSpPr>
        <p:spPr>
          <a:xfrm>
            <a:off x="220337" y="1778000"/>
            <a:ext cx="8923663" cy="5079999"/>
          </a:xfrm>
        </p:spPr>
        <p:txBody>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Isa 13:19-22 Permanent destruction of Babylon, Arab never pitch tent there</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Dan 2 Successive world kingdoms predicted: Babylon, Medo-Persia, Greece, Rome</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Micah 5:2 Jesus' Bethlehem birth foretold by centuries</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Isa 53:9 Jesus with wicked (thieves) and with rich (Joseph of Arimathea) in his death.</a:t>
            </a:r>
            <a:endParaRPr lang="en-US" dirty="0"/>
          </a:p>
        </p:txBody>
      </p:sp>
    </p:spTree>
    <p:extLst>
      <p:ext uri="{BB962C8B-B14F-4D97-AF65-F5344CB8AC3E}">
        <p14:creationId xmlns:p14="http://schemas.microsoft.com/office/powerpoint/2010/main" val="34671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FC75-33CE-38A4-FAEB-C49FAABB6E43}"/>
              </a:ext>
            </a:extLst>
          </p:cNvPr>
          <p:cNvSpPr>
            <a:spLocks noGrp="1"/>
          </p:cNvSpPr>
          <p:nvPr>
            <p:ph type="title"/>
          </p:nvPr>
        </p:nvSpPr>
        <p:spPr>
          <a:xfrm>
            <a:off x="0" y="0"/>
            <a:ext cx="9144000" cy="2006600"/>
          </a:xfrm>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 Amazing Unity </a:t>
            </a:r>
            <a:b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Beyond Man's Power</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E68747-C6D9-C09B-5FAC-C09A07FE640A}"/>
              </a:ext>
            </a:extLst>
          </p:cNvPr>
          <p:cNvSpPr>
            <a:spLocks noGrp="1"/>
          </p:cNvSpPr>
          <p:nvPr>
            <p:ph idx="1"/>
          </p:nvPr>
        </p:nvSpPr>
        <p:spPr>
          <a:xfrm>
            <a:off x="220337" y="2006600"/>
            <a:ext cx="8923663" cy="4851399"/>
          </a:xfrm>
        </p:spPr>
        <p:txBody>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Eph 4:3 Unity of the Spirit</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Bible written by 40 men over 1600 years describing abstractions, intangibles like soul. Love, hereafter (hardest matters to accurately describe) yet no contradiction</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2 Pet 1:20 No scripture of private interpretation</a:t>
            </a:r>
            <a:endParaRPr lang="en-US" dirty="0"/>
          </a:p>
        </p:txBody>
      </p:sp>
    </p:spTree>
    <p:extLst>
      <p:ext uri="{BB962C8B-B14F-4D97-AF65-F5344CB8AC3E}">
        <p14:creationId xmlns:p14="http://schemas.microsoft.com/office/powerpoint/2010/main" val="94718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3C40-8063-9599-E357-F1B757E4E226}"/>
              </a:ext>
            </a:extLst>
          </p:cNvPr>
          <p:cNvSpPr>
            <a:spLocks noGrp="1"/>
          </p:cNvSpPr>
          <p:nvPr>
            <p:ph type="title"/>
          </p:nvPr>
        </p:nvSpPr>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VII. Brute Honesty </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5690C1-71D1-52C9-83C6-AD3B2CC5F70B}"/>
              </a:ext>
            </a:extLst>
          </p:cNvPr>
          <p:cNvSpPr>
            <a:spLocks noGrp="1"/>
          </p:cNvSpPr>
          <p:nvPr>
            <p:ph idx="1"/>
          </p:nvPr>
        </p:nvSpPr>
        <p:spPr>
          <a:xfrm>
            <a:off x="220337" y="1325563"/>
            <a:ext cx="8923663" cy="5532436"/>
          </a:xfrm>
        </p:spPr>
        <p:txBody>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Faults revealed in heroes (David, Peter, Paul), not common in other writings of the time</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Condemns the best loved sins of pagan world of that day</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Goes against "human nature" and sets a higher standard of purity, love, and mercy</a:t>
            </a:r>
            <a:endParaRPr lang="en-US" dirty="0"/>
          </a:p>
        </p:txBody>
      </p:sp>
    </p:spTree>
    <p:extLst>
      <p:ext uri="{BB962C8B-B14F-4D97-AF65-F5344CB8AC3E}">
        <p14:creationId xmlns:p14="http://schemas.microsoft.com/office/powerpoint/2010/main" val="2302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D0F1-E9FB-E586-1CEE-7AE0127CFDFB}"/>
              </a:ext>
            </a:extLst>
          </p:cNvPr>
          <p:cNvSpPr>
            <a:spLocks noGrp="1"/>
          </p:cNvSpPr>
          <p:nvPr>
            <p:ph type="title"/>
          </p:nvPr>
        </p:nvSpPr>
        <p:spPr/>
        <p:txBody>
          <a:bodyPr>
            <a:normAutofit/>
          </a:bodyPr>
          <a:lstStyle/>
          <a:p>
            <a:pPr marL="0" marR="0">
              <a:lnSpc>
                <a:spcPct val="80000"/>
              </a:lnSpc>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VIII. Tremendous Influence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Beyond Man's Power</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2AEC14-E1EF-F2B8-7376-5715CF728062}"/>
              </a:ext>
            </a:extLst>
          </p:cNvPr>
          <p:cNvSpPr>
            <a:spLocks noGrp="1"/>
          </p:cNvSpPr>
          <p:nvPr>
            <p:ph idx="1"/>
          </p:nvPr>
        </p:nvSpPr>
        <p:spPr>
          <a:xfrm>
            <a:off x="220337" y="1325563"/>
            <a:ext cx="8923663" cy="5532436"/>
          </a:xfrm>
        </p:spPr>
        <p:txBody>
          <a:bodyPr>
            <a:normAutofit fontScale="92500" lnSpcReduction="10000"/>
          </a:bodyPr>
          <a:lstStyle/>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Only satisfactory answers for deepest problems of ages and profoundest needs of man</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The Bible has shaped the course of Western Civilization</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American principles derived from worth of individual (soul), must work to eat: free enterprise system (2 Thes 3:10, etc.)</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Countless common words like "talent" (originally a weight of gold but came to mean "ability" by Jesus' parable)</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Wherever Bible has gone, freedom, elevation of women, value of life, and ennobling of mankind has followed</a:t>
            </a:r>
            <a:endParaRPr lang="en-US" dirty="0"/>
          </a:p>
        </p:txBody>
      </p:sp>
    </p:spTree>
    <p:extLst>
      <p:ext uri="{BB962C8B-B14F-4D97-AF65-F5344CB8AC3E}">
        <p14:creationId xmlns:p14="http://schemas.microsoft.com/office/powerpoint/2010/main" val="8937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2940-02E4-E9CD-5B10-2C5CD233C32D}"/>
              </a:ext>
            </a:extLst>
          </p:cNvPr>
          <p:cNvSpPr>
            <a:spLocks noGrp="1"/>
          </p:cNvSpPr>
          <p:nvPr>
            <p:ph type="title"/>
          </p:nvPr>
        </p:nvSpPr>
        <p:spPr/>
        <p:txBody>
          <a:bodyPr>
            <a:normAutofit/>
          </a:bodyPr>
          <a:lstStyle/>
          <a:p>
            <a:pPr marL="0" marR="0">
              <a:buNone/>
            </a:pPr>
            <a:r>
              <a:rPr lang="en-US" dirty="0">
                <a:solidFill>
                  <a:srgbClr val="FF0000"/>
                </a:solidFill>
                <a:ea typeface="Times New Roman" panose="02020603050405020304" pitchFamily="18" charset="0"/>
                <a:cs typeface="Times New Roman" panose="02020603050405020304" pitchFamily="18" charset="0"/>
              </a:rPr>
              <a:t>THE BIBLE IS INSPIRED OF GOD</a:t>
            </a:r>
            <a:endParaRPr lang="en-US" sz="44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07A2B4-55AA-F098-92FE-266601AFAEFE}"/>
              </a:ext>
            </a:extLst>
          </p:cNvPr>
          <p:cNvSpPr>
            <a:spLocks noGrp="1"/>
          </p:cNvSpPr>
          <p:nvPr>
            <p:ph idx="1"/>
          </p:nvPr>
        </p:nvSpPr>
        <p:spPr/>
        <p:txBody>
          <a:bodyPr>
            <a:normAutofit/>
          </a:bodyPr>
          <a:lstStyle/>
          <a:p>
            <a:pPr marL="0" marR="0">
              <a:buNone/>
            </a:pPr>
            <a:r>
              <a:rPr lang="en-US" dirty="0">
                <a:ea typeface="Times New Roman" panose="02020603050405020304" pitchFamily="18" charset="0"/>
                <a:cs typeface="Times New Roman" panose="02020603050405020304" pitchFamily="18" charset="0"/>
              </a:rPr>
              <a:t>I. Historical Accuracy Beyond Man's Power</a:t>
            </a:r>
          </a:p>
          <a:p>
            <a:pPr marL="0" marR="0">
              <a:buNone/>
            </a:pPr>
            <a:r>
              <a:rPr lang="en-US" dirty="0">
                <a:ea typeface="Times New Roman" panose="02020603050405020304" pitchFamily="18" charset="0"/>
                <a:cs typeface="Times New Roman" panose="02020603050405020304" pitchFamily="18" charset="0"/>
              </a:rPr>
              <a:t>II. Superhuman Scientific Foreknowledge</a:t>
            </a:r>
          </a:p>
          <a:p>
            <a:pPr marL="0" marR="0">
              <a:buNone/>
            </a:pPr>
            <a:r>
              <a:rPr lang="en-US" dirty="0">
                <a:ea typeface="Times New Roman" panose="02020603050405020304" pitchFamily="18" charset="0"/>
                <a:cs typeface="Times New Roman" panose="02020603050405020304" pitchFamily="18" charset="0"/>
              </a:rPr>
              <a:t>III. Superhuman Geographical Exactness</a:t>
            </a:r>
          </a:p>
          <a:p>
            <a:pPr marL="0" marR="0">
              <a:buNone/>
            </a:pPr>
            <a:r>
              <a:rPr lang="en-US" dirty="0">
                <a:ea typeface="Times New Roman" panose="02020603050405020304" pitchFamily="18" charset="0"/>
                <a:cs typeface="Times New Roman" panose="02020603050405020304" pitchFamily="18" charset="0"/>
              </a:rPr>
              <a:t>IV. Its Indestructibility</a:t>
            </a:r>
          </a:p>
          <a:p>
            <a:pPr marL="0" marR="0">
              <a:buNone/>
            </a:pPr>
            <a:r>
              <a:rPr lang="en-US" dirty="0">
                <a:ea typeface="Times New Roman" panose="02020603050405020304" pitchFamily="18" charset="0"/>
                <a:cs typeface="Times New Roman" panose="02020603050405020304" pitchFamily="18" charset="0"/>
              </a:rPr>
              <a:t>V. Future Foreknowledge Beyond Man's Power</a:t>
            </a:r>
          </a:p>
          <a:p>
            <a:pPr marL="0" marR="0">
              <a:buNone/>
            </a:pPr>
            <a:r>
              <a:rPr lang="en-US" dirty="0">
                <a:ea typeface="Times New Roman" panose="02020603050405020304" pitchFamily="18" charset="0"/>
                <a:cs typeface="Times New Roman" panose="02020603050405020304" pitchFamily="18" charset="0"/>
              </a:rPr>
              <a:t>VI. Amazing Unity Beyond Man's Power</a:t>
            </a:r>
          </a:p>
          <a:p>
            <a:pPr marL="0" marR="0">
              <a:buNone/>
            </a:pPr>
            <a:r>
              <a:rPr lang="en-US" dirty="0">
                <a:ea typeface="Times New Roman" panose="02020603050405020304" pitchFamily="18" charset="0"/>
                <a:cs typeface="Times New Roman" panose="02020603050405020304" pitchFamily="18" charset="0"/>
              </a:rPr>
              <a:t>VII. Brute Honesty </a:t>
            </a:r>
          </a:p>
          <a:p>
            <a:pPr marL="0" marR="0">
              <a:buNone/>
            </a:pPr>
            <a:r>
              <a:rPr lang="en-US" dirty="0">
                <a:ea typeface="Times New Roman" panose="02020603050405020304" pitchFamily="18" charset="0"/>
                <a:cs typeface="Times New Roman" panose="02020603050405020304" pitchFamily="18" charset="0"/>
              </a:rPr>
              <a:t>VIII. Amazing Influence Beyond Man's Power</a:t>
            </a:r>
          </a:p>
        </p:txBody>
      </p:sp>
    </p:spTree>
    <p:extLst>
      <p:ext uri="{BB962C8B-B14F-4D97-AF65-F5344CB8AC3E}">
        <p14:creationId xmlns:p14="http://schemas.microsoft.com/office/powerpoint/2010/main" val="119924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352D-3D3D-2537-5F14-EC7804F56603}"/>
              </a:ext>
            </a:extLst>
          </p:cNvPr>
          <p:cNvSpPr>
            <a:spLocks noGrp="1"/>
          </p:cNvSpPr>
          <p:nvPr>
            <p:ph type="title"/>
          </p:nvPr>
        </p:nvSpPr>
        <p:spPr>
          <a:xfrm>
            <a:off x="330200" y="0"/>
            <a:ext cx="8407400" cy="6858000"/>
          </a:xfrm>
        </p:spPr>
        <p:txBody>
          <a:bodyPr>
            <a:normAutofit/>
          </a:bodyPr>
          <a:lstStyle/>
          <a:p>
            <a:pPr lvl="0" indent="-228600">
              <a:spcBef>
                <a:spcPts val="1000"/>
              </a:spcBef>
            </a:pPr>
            <a:r>
              <a:rPr lang="en-US" dirty="0">
                <a:solidFill>
                  <a:prstClr val="black"/>
                </a:solidFill>
                <a:ea typeface="Times New Roman" panose="02020603050405020304" pitchFamily="18" charset="0"/>
                <a:cs typeface="Times New Roman" panose="02020603050405020304" pitchFamily="18" charset="0"/>
              </a:rPr>
              <a:t>The Bible's uncanny accuracy in verifiable areas like those above, causes us to trust its dependability in uncheckable matters like man's soul, heaven, hell, etc.</a:t>
            </a:r>
            <a:endParaRPr lang="en-US" dirty="0"/>
          </a:p>
        </p:txBody>
      </p:sp>
    </p:spTree>
    <p:extLst>
      <p:ext uri="{BB962C8B-B14F-4D97-AF65-F5344CB8AC3E}">
        <p14:creationId xmlns:p14="http://schemas.microsoft.com/office/powerpoint/2010/main" val="3285788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279399" y="0"/>
            <a:ext cx="8559801" cy="1320800"/>
          </a:xfrm>
          <a:noFill/>
        </p:spPr>
        <p:txBody>
          <a:bodyPr>
            <a:no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TONIGHT’S SERMON: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OUR HOLY GOD</a:t>
            </a:r>
            <a:endParaRPr lang="en-US" sz="3600" b="1" cap="all"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1281654-1C07-A9B4-8EB2-7AEC34024607}"/>
              </a:ext>
            </a:extLst>
          </p:cNvPr>
          <p:cNvPicPr>
            <a:picLocks noChangeAspect="1"/>
          </p:cNvPicPr>
          <p:nvPr/>
        </p:nvPicPr>
        <p:blipFill>
          <a:blip r:embed="rId3"/>
          <a:srcRect t="11852" b="17778"/>
          <a:stretch>
            <a:fillRect/>
          </a:stretch>
        </p:blipFill>
        <p:spPr>
          <a:xfrm>
            <a:off x="1141691" y="1574800"/>
            <a:ext cx="6835216" cy="4826000"/>
          </a:xfrm>
          <a:prstGeom prst="rect">
            <a:avLst/>
          </a:prstGeom>
        </p:spPr>
      </p:pic>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254000" y="0"/>
            <a:ext cx="8661400" cy="6858000"/>
          </a:xfrm>
        </p:spPr>
        <p:txBody>
          <a:bodyPr>
            <a:noAutofit/>
          </a:bodyPr>
          <a:lstStyle/>
          <a:p>
            <a:pPr lvl="0"/>
            <a:r>
              <a:rPr lang="en-US" sz="4800" dirty="0">
                <a:solidFill>
                  <a:prstClr val="black"/>
                </a:solidFill>
                <a:ea typeface="Times New Roman" panose="02020603050405020304" pitchFamily="18" charset="0"/>
                <a:cs typeface="Times New Roman" panose="02020603050405020304" pitchFamily="18" charset="0"/>
              </a:rPr>
              <a:t>(2 Tim 3:16-17)  All Scripture is given by inspiration of God, and is profitable for doctrine, for reproof, for correction, for instruction in righteousness, {17} that the man of God may be complete, thoroughly equipped for every good work.</a:t>
            </a:r>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47004</TotalTime>
  <Words>1532</Words>
  <Application>Microsoft Office PowerPoint</Application>
  <PresentationFormat>On-screen Show (4:3)</PresentationFormat>
  <Paragraphs>106</Paragraphs>
  <Slides>29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(2 Tim 3:16-17)  All Scripture is given by inspiration of God, and is profitable for doctrine, for reproof, for correction, for instruction in righteousness, {17} that the man of God may be complete, thoroughly equipped for every good work.</vt:lpstr>
      <vt:lpstr>PowerPoint Presentation</vt:lpstr>
      <vt:lpstr>ALL SCRIPTURE IS INSPIRED OF GOD</vt:lpstr>
      <vt:lpstr>THE BIBLE CLAIMS INSPIRATION</vt:lpstr>
      <vt:lpstr>THE BIBLE CLAIMS INSPIRATION</vt:lpstr>
      <vt:lpstr>THE BIBLE CLAIMS INSPIRATION</vt:lpstr>
      <vt:lpstr>THE BIBLE CLAIMS INSPIRATION</vt:lpstr>
      <vt:lpstr>The Bible is Inspired of God</vt:lpstr>
      <vt:lpstr>I. Historical Accuracy Beyond Man's Power</vt:lpstr>
      <vt:lpstr>I. Historical Accuracy Beyond Man's Power</vt:lpstr>
      <vt:lpstr>II. Superhuman Scientific Foreknowledge</vt:lpstr>
      <vt:lpstr>II. Superhuman Scientific Foreknowledge</vt:lpstr>
      <vt:lpstr>III. Superhuman Geographical Exactness</vt:lpstr>
      <vt:lpstr>IV. Its Indestructibility</vt:lpstr>
      <vt:lpstr>V. Future Foreknowledge Beyond Man's Power</vt:lpstr>
      <vt:lpstr>VI. Amazing Unity  Beyond Man's Power</vt:lpstr>
      <vt:lpstr>VII. Brute Honesty </vt:lpstr>
      <vt:lpstr>VIII. Tremendous Influence  Beyond Man's Power</vt:lpstr>
      <vt:lpstr>THE BIBLE IS INSPIRED OF GOD</vt:lpstr>
      <vt:lpstr>The Bible's uncanny accuracy in verifiable areas like those above, causes us to trust its dependability in uncheckable matters like man's soul, heaven, hell, etc.</vt:lpstr>
      <vt:lpstr>SINGING</vt:lpstr>
      <vt:lpstr>TONIGHT’S SERMON: OUR HOLY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2021-03-15T23:58:02Z</dcterms:created>
  <dcterms:modified xsi:type="dcterms:W3CDTF">2025-11-17T19:31:06Z</dcterms:modified>
</cp:coreProperties>
</file>