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5"/>
  </p:notesMasterIdLst>
  <p:sldIdLst>
    <p:sldId id="425" r:id="rId3"/>
    <p:sldId id="283" r:id="rId4"/>
    <p:sldId id="290" r:id="rId5"/>
    <p:sldId id="285" r:id="rId6"/>
    <p:sldId id="492" r:id="rId7"/>
    <p:sldId id="493" r:id="rId8"/>
    <p:sldId id="494" r:id="rId9"/>
    <p:sldId id="503" r:id="rId10"/>
    <p:sldId id="504" r:id="rId11"/>
    <p:sldId id="505" r:id="rId12"/>
    <p:sldId id="502" r:id="rId13"/>
    <p:sldId id="506" r:id="rId14"/>
    <p:sldId id="501" r:id="rId15"/>
    <p:sldId id="507" r:id="rId16"/>
    <p:sldId id="500" r:id="rId17"/>
    <p:sldId id="499" r:id="rId18"/>
    <p:sldId id="508" r:id="rId19"/>
    <p:sldId id="498" r:id="rId20"/>
    <p:sldId id="509" r:id="rId21"/>
    <p:sldId id="497" r:id="rId22"/>
    <p:sldId id="512" r:id="rId23"/>
    <p:sldId id="510" r:id="rId24"/>
    <p:sldId id="513" r:id="rId25"/>
    <p:sldId id="496" r:id="rId26"/>
    <p:sldId id="514" r:id="rId27"/>
    <p:sldId id="515" r:id="rId28"/>
    <p:sldId id="495" r:id="rId29"/>
    <p:sldId id="279" r:id="rId30"/>
    <p:sldId id="291" r:id="rId31"/>
    <p:sldId id="434" r:id="rId32"/>
    <p:sldId id="376" r:id="rId33"/>
    <p:sldId id="48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05866"/>
    <a:srgbClr val="405873"/>
    <a:srgbClr val="405855"/>
    <a:srgbClr val="FFCCFF"/>
    <a:srgbClr val="CC00CC"/>
    <a:srgbClr val="006600"/>
    <a:srgbClr val="663300"/>
    <a:srgbClr val="F6BE98"/>
    <a:srgbClr val="1E0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p:cViewPr varScale="1">
        <p:scale>
          <a:sx n="63" d="100"/>
          <a:sy n="63" d="100"/>
        </p:scale>
        <p:origin x="1445" y="278"/>
      </p:cViewPr>
      <p:guideLst/>
    </p:cSldViewPr>
  </p:slideViewPr>
  <p:outlineViewPr>
    <p:cViewPr>
      <p:scale>
        <a:sx n="33" d="100"/>
        <a:sy n="33" d="100"/>
      </p:scale>
      <p:origin x="0" y="-3600"/>
    </p:cViewPr>
  </p:outlineViewPr>
  <p:notesTextViewPr>
    <p:cViewPr>
      <p:scale>
        <a:sx n="3" d="2"/>
        <a:sy n="3" d="2"/>
      </p:scale>
      <p:origin x="0" y="-5"/>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11/24/2025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32</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11/24/2025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11/24/2025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11/24/2025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11/24/2025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11/24/2025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11/24/2025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11/24/2025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11/24/2025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11/24/2025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06FCED5-7122-6E4B-C70A-67B25376B7DB}"/>
              </a:ext>
            </a:extLst>
          </p:cNvPr>
          <p:cNvPicPr>
            <a:picLocks noChangeAspect="1"/>
          </p:cNvPicPr>
          <p:nvPr/>
        </p:nvPicPr>
        <p:blipFill>
          <a:blip r:embed="rId3"/>
          <a:srcRect b="63429"/>
          <a:stretch>
            <a:fillRect/>
          </a:stretch>
        </p:blipFill>
        <p:spPr>
          <a:xfrm>
            <a:off x="190201" y="1335413"/>
            <a:ext cx="8754969" cy="4802727"/>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57474-54C7-E81A-10F7-65ADC4782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2731B-1AA5-F529-B25F-2A76E7E6BC6F}"/>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dirty="0">
                <a:solidFill>
                  <a:srgbClr val="FF0000"/>
                </a:solidFill>
                <a:ea typeface="Times New Roman" panose="02020603050405020304" pitchFamily="18" charset="0"/>
                <a:cs typeface="Times New Roman" panose="02020603050405020304" pitchFamily="18" charset="0"/>
              </a:rPr>
              <a:t>THE RESTORATION MOVEMENT</a:t>
            </a:r>
            <a:endParaRPr lang="en-US" sz="4400" dirty="0">
              <a:solidFill>
                <a:srgbClr val="FF0000"/>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CA183C3-D87D-179C-5430-4F4FC8059138}"/>
              </a:ext>
            </a:extLst>
          </p:cNvPr>
          <p:cNvSpPr>
            <a:spLocks noGrp="1"/>
          </p:cNvSpPr>
          <p:nvPr>
            <p:ph idx="1"/>
          </p:nvPr>
        </p:nvSpPr>
        <p:spPr/>
        <p:txBody>
          <a:bodyPr>
            <a:normAutofit/>
          </a:bodyPr>
          <a:lstStyle/>
          <a:p>
            <a:pPr marL="457200" lvl="0" indent="-457200">
              <a:lnSpc>
                <a:spcPct val="120000"/>
              </a:lnSpc>
              <a:spcBef>
                <a:spcPts val="0"/>
              </a:spcBef>
              <a:spcAft>
                <a:spcPts val="600"/>
              </a:spcAft>
              <a:buFont typeface="+mj-lt"/>
              <a:buAutoNum type="alphaUcPeriod" startAt="8"/>
              <a:tabLst>
                <a:tab pos="228600" algn="l"/>
                <a:tab pos="685800" algn="l"/>
                <a:tab pos="1143000" algn="l"/>
                <a:tab pos="1371600" algn="l"/>
                <a:tab pos="1600200" algn="l"/>
              </a:tabLst>
            </a:pPr>
            <a:r>
              <a:rPr lang="en-US" dirty="0">
                <a:solidFill>
                  <a:prstClr val="black"/>
                </a:solidFill>
                <a:ea typeface="Times New Roman" panose="02020603050405020304" pitchFamily="18" charset="0"/>
                <a:cs typeface="Times New Roman" panose="02020603050405020304" pitchFamily="18" charset="0"/>
              </a:rPr>
              <a:t>Their exciting theme was “Let the Bible Speak!” and “Where the Bible speaks we speak, and where the Bible is silent, we are silent.” </a:t>
            </a:r>
          </a:p>
          <a:p>
            <a:pPr marL="457200" lvl="0" indent="-457200">
              <a:lnSpc>
                <a:spcPct val="120000"/>
              </a:lnSpc>
              <a:spcBef>
                <a:spcPts val="0"/>
              </a:spcBef>
              <a:spcAft>
                <a:spcPts val="600"/>
              </a:spcAft>
              <a:buFont typeface="+mj-lt"/>
              <a:buAutoNum type="alphaUcPeriod" startAt="8"/>
              <a:tabLst>
                <a:tab pos="228600" algn="l"/>
                <a:tab pos="457200" algn="l"/>
                <a:tab pos="685800" algn="l"/>
                <a:tab pos="1143000" algn="l"/>
                <a:tab pos="1371600" algn="l"/>
                <a:tab pos="1600200" algn="l"/>
              </a:tabLst>
            </a:pPr>
            <a:r>
              <a:rPr lang="en-US" dirty="0">
                <a:solidFill>
                  <a:prstClr val="black"/>
                </a:solidFill>
                <a:ea typeface="Times New Roman" panose="02020603050405020304" pitchFamily="18" charset="0"/>
                <a:cs typeface="Arial" panose="020B0604020202020204" pitchFamily="34" charset="0"/>
              </a:rPr>
              <a:t>To be just Christians, simply Christians, only Christians, was their great goal.  </a:t>
            </a:r>
            <a:endParaRPr lang="en-US" dirty="0">
              <a:solidFill>
                <a:prstClr val="black"/>
              </a:solidFill>
              <a:ea typeface="Times New Roman" panose="02020603050405020304" pitchFamily="18" charset="0"/>
              <a:cs typeface="Times New Roman" panose="02020603050405020304" pitchFamily="18" charset="0"/>
            </a:endParaRPr>
          </a:p>
          <a:p>
            <a:pPr marL="457200" lvl="0" indent="-457200">
              <a:lnSpc>
                <a:spcPct val="120000"/>
              </a:lnSpc>
              <a:spcBef>
                <a:spcPts val="0"/>
              </a:spcBef>
              <a:spcAft>
                <a:spcPts val="600"/>
              </a:spcAft>
              <a:buFont typeface="+mj-lt"/>
              <a:buAutoNum type="alphaUcPeriod" startAt="8"/>
              <a:tabLst>
                <a:tab pos="228600" algn="l"/>
                <a:tab pos="457200" algn="l"/>
                <a:tab pos="685800" algn="l"/>
                <a:tab pos="1143000" algn="l"/>
                <a:tab pos="1371600" algn="l"/>
                <a:tab pos="1600200" algn="l"/>
              </a:tabLst>
            </a:pPr>
            <a:r>
              <a:rPr lang="en-US" dirty="0">
                <a:solidFill>
                  <a:prstClr val="black"/>
                </a:solidFill>
                <a:ea typeface="Times New Roman" panose="02020603050405020304" pitchFamily="18" charset="0"/>
                <a:cs typeface="Times New Roman" panose="02020603050405020304" pitchFamily="18" charset="0"/>
              </a:rPr>
              <a:t>Today, some 200 years later we are the heirs of this movement, seeking the same things, having the same goals. </a:t>
            </a:r>
            <a:endParaRPr lang="en-US" dirty="0">
              <a:solidFill>
                <a:prstClr val="black"/>
              </a:solidFill>
            </a:endParaRPr>
          </a:p>
        </p:txBody>
      </p:sp>
    </p:spTree>
    <p:extLst>
      <p:ext uri="{BB962C8B-B14F-4D97-AF65-F5344CB8AC3E}">
        <p14:creationId xmlns:p14="http://schemas.microsoft.com/office/powerpoint/2010/main" val="2819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68C3-5967-6432-5631-C325B585123F}"/>
              </a:ext>
            </a:extLst>
          </p:cNvPr>
          <p:cNvSpPr>
            <a:spLocks noGrp="1"/>
          </p:cNvSpPr>
          <p:nvPr>
            <p:ph type="title"/>
          </p:nvPr>
        </p:nvSpPr>
        <p:spPr>
          <a:xfrm>
            <a:off x="0" y="1"/>
            <a:ext cx="9144000" cy="887506"/>
          </a:xfrm>
        </p:spPr>
        <p:txBody>
          <a:bodyPr>
            <a:normAutofit/>
          </a:bodyPr>
          <a:lstStyle/>
          <a:p>
            <a:pPr marL="0" marR="0">
              <a:buNone/>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	RESTORATION NEEDED</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2ECBEB-BD15-FFCC-8294-DA41B08197CF}"/>
              </a:ext>
            </a:extLst>
          </p:cNvPr>
          <p:cNvSpPr>
            <a:spLocks noGrp="1"/>
          </p:cNvSpPr>
          <p:nvPr>
            <p:ph idx="1"/>
          </p:nvPr>
        </p:nvSpPr>
        <p:spPr>
          <a:xfrm>
            <a:off x="220337" y="887507"/>
            <a:ext cx="8923663" cy="5970493"/>
          </a:xfrm>
        </p:spPr>
        <p:txBody>
          <a:bodyPr>
            <a:normAutofit/>
          </a:bodyPr>
          <a:lstStyle/>
          <a:p>
            <a:pPr marL="457200" marR="0" lvl="0" indent="-457200">
              <a:lnSpc>
                <a:spcPct val="95000"/>
              </a:lnSpc>
              <a:spcBef>
                <a:spcPts val="0"/>
              </a:spcBef>
              <a:buFont typeface="+mj-lt"/>
              <a:buAutoNum type="alphaUcPeriod"/>
              <a:tabLst>
                <a:tab pos="457200" algn="l"/>
                <a:tab pos="685800" algn="l"/>
                <a:tab pos="914400" algn="l"/>
                <a:tab pos="1143000" algn="l"/>
                <a:tab pos="1371600" algn="l"/>
                <a:tab pos="1600200" algn="l"/>
              </a:tabLst>
            </a:pPr>
            <a:r>
              <a:rPr lang="en-US" sz="3300" dirty="0">
                <a:ea typeface="Times New Roman" panose="02020603050405020304" pitchFamily="18" charset="0"/>
                <a:cs typeface="Times New Roman" panose="02020603050405020304" pitchFamily="18" charset="0"/>
              </a:rPr>
              <a:t>It is sad but true that restoration is needed in every generation. </a:t>
            </a:r>
          </a:p>
          <a:p>
            <a:pPr marL="457200" marR="0" lvl="0" indent="-457200">
              <a:lnSpc>
                <a:spcPct val="95000"/>
              </a:lnSpc>
              <a:spcBef>
                <a:spcPts val="0"/>
              </a:spcBef>
              <a:buFont typeface="+mj-lt"/>
              <a:buAutoNum type="alphaUcPeriod"/>
              <a:tabLst>
                <a:tab pos="457200" algn="l"/>
                <a:tab pos="685800" algn="l"/>
                <a:tab pos="914400" algn="l"/>
                <a:tab pos="1143000" algn="l"/>
                <a:tab pos="1371600" algn="l"/>
                <a:tab pos="1600200" algn="l"/>
              </a:tabLst>
            </a:pPr>
            <a:r>
              <a:rPr lang="en-US" sz="3300" dirty="0">
                <a:ea typeface="Times New Roman" panose="02020603050405020304" pitchFamily="18" charset="0"/>
                <a:cs typeface="Times New Roman" panose="02020603050405020304" pitchFamily="18" charset="0"/>
              </a:rPr>
              <a:t>Unknowingly and swiftly, men drift from the Lord’s teaching. </a:t>
            </a:r>
          </a:p>
          <a:p>
            <a:pPr marL="914400" marR="0" lvl="0" indent="-457200">
              <a:lnSpc>
                <a:spcPct val="95000"/>
              </a:lnSpc>
              <a:spcBef>
                <a:spcPts val="0"/>
              </a:spcBef>
              <a:buSzPct val="99000"/>
              <a:buFont typeface="+mj-lt"/>
              <a:buAutoNum type="arabicPeriod"/>
              <a:tabLst>
                <a:tab pos="685800" algn="l"/>
                <a:tab pos="914400" algn="l"/>
                <a:tab pos="1143000" algn="l"/>
                <a:tab pos="1371600" algn="l"/>
                <a:tab pos="1600200" algn="l"/>
                <a:tab pos="685800" algn="l"/>
                <a:tab pos="914400" algn="l"/>
                <a:tab pos="1143000" algn="l"/>
                <a:tab pos="1371600" algn="l"/>
                <a:tab pos="1600200" algn="l"/>
              </a:tabLst>
            </a:pPr>
            <a:r>
              <a:rPr lang="en-US" sz="3300" dirty="0">
                <a:ea typeface="Times New Roman" panose="02020603050405020304" pitchFamily="18" charset="0"/>
                <a:cs typeface="Times New Roman" panose="02020603050405020304" pitchFamily="18" charset="0"/>
              </a:rPr>
              <a:t>Jesus warned that there would arise false prophets (Matthew 7:15-23). </a:t>
            </a:r>
          </a:p>
          <a:p>
            <a:pPr marL="914400" marR="0" lvl="0" indent="-457200">
              <a:lnSpc>
                <a:spcPct val="95000"/>
              </a:lnSpc>
              <a:spcBef>
                <a:spcPts val="0"/>
              </a:spcBef>
              <a:buSzPct val="99000"/>
              <a:buFont typeface="+mj-lt"/>
              <a:buAutoNum type="arabicPeriod"/>
              <a:tabLst>
                <a:tab pos="685800" algn="l"/>
                <a:tab pos="914400" algn="l"/>
                <a:tab pos="1143000" algn="l"/>
                <a:tab pos="1371600" algn="l"/>
                <a:tab pos="1600200" algn="l"/>
                <a:tab pos="685800" algn="l"/>
                <a:tab pos="914400" algn="l"/>
                <a:tab pos="1143000" algn="l"/>
                <a:tab pos="1371600" algn="l"/>
                <a:tab pos="1600200" algn="l"/>
              </a:tabLst>
            </a:pPr>
            <a:r>
              <a:rPr lang="en-US" sz="3300" dirty="0">
                <a:ea typeface="Times New Roman" panose="02020603050405020304" pitchFamily="18" charset="0"/>
                <a:cs typeface="Times New Roman" panose="02020603050405020304" pitchFamily="18" charset="0"/>
              </a:rPr>
              <a:t>To the elders of the church at Ephesus in his final sermon to them, Paul warned of those from among themselves who would arise speaking false things to lead away the disciples (Acts 20:29-31). </a:t>
            </a:r>
          </a:p>
        </p:txBody>
      </p:sp>
    </p:spTree>
    <p:extLst>
      <p:ext uri="{BB962C8B-B14F-4D97-AF65-F5344CB8AC3E}">
        <p14:creationId xmlns:p14="http://schemas.microsoft.com/office/powerpoint/2010/main" val="18159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946AB-77F2-9E56-4A0F-A2C0C3540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9909E-1605-7AAB-13B6-C233016A0D54}"/>
              </a:ext>
            </a:extLst>
          </p:cNvPr>
          <p:cNvSpPr>
            <a:spLocks noGrp="1"/>
          </p:cNvSpPr>
          <p:nvPr>
            <p:ph type="title"/>
          </p:nvPr>
        </p:nvSpPr>
        <p:spPr>
          <a:xfrm>
            <a:off x="0" y="1"/>
            <a:ext cx="9144000" cy="887506"/>
          </a:xfrm>
        </p:spPr>
        <p:txBody>
          <a:bodyPr>
            <a:normAutofit/>
          </a:bodyPr>
          <a:lstStyle/>
          <a:p>
            <a:pPr marL="0" marR="0">
              <a:buNone/>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	RESTORATION NEEDED</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F544AF-1BF8-0BF6-33FA-ED6A1FFED833}"/>
              </a:ext>
            </a:extLst>
          </p:cNvPr>
          <p:cNvSpPr>
            <a:spLocks noGrp="1"/>
          </p:cNvSpPr>
          <p:nvPr>
            <p:ph idx="1"/>
          </p:nvPr>
        </p:nvSpPr>
        <p:spPr>
          <a:xfrm>
            <a:off x="220337" y="887507"/>
            <a:ext cx="8923663" cy="5970493"/>
          </a:xfrm>
        </p:spPr>
        <p:txBody>
          <a:bodyPr>
            <a:noAutofit/>
          </a:bodyPr>
          <a:lstStyle/>
          <a:p>
            <a:pPr marL="457200" marR="0" lvl="0" indent="-457200">
              <a:spcBef>
                <a:spcPts val="0"/>
              </a:spcBef>
              <a:buFont typeface="+mj-lt"/>
              <a:buAutoNum type="alphaUcPeriod" startAt="2"/>
              <a:tabLst>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Unknowingly and swiftly, men drift from the Lord’s teaching. </a:t>
            </a:r>
          </a:p>
          <a:p>
            <a:pPr marL="914400" lvl="0" indent="-457200">
              <a:spcBef>
                <a:spcPts val="0"/>
              </a:spcBef>
              <a:buSzPct val="99000"/>
              <a:buFont typeface="+mj-lt"/>
              <a:buAutoNum type="arabicPeriod" startAt="3"/>
              <a:tabLst>
                <a:tab pos="685800" algn="l"/>
                <a:tab pos="1143000" algn="l"/>
                <a:tab pos="1371600" algn="l"/>
                <a:tab pos="1600200" algn="l"/>
                <a:tab pos="685800" algn="l"/>
                <a:tab pos="1143000" algn="l"/>
                <a:tab pos="1371600" algn="l"/>
                <a:tab pos="1600200" algn="l"/>
              </a:tabLst>
            </a:pPr>
            <a:r>
              <a:rPr lang="en-US" dirty="0">
                <a:solidFill>
                  <a:prstClr val="black"/>
                </a:solidFill>
                <a:ea typeface="Times New Roman" panose="02020603050405020304" pitchFamily="18" charset="0"/>
                <a:cs typeface="Times New Roman" panose="02020603050405020304" pitchFamily="18" charset="0"/>
              </a:rPr>
              <a:t>The great falling away would come, Paul told Timothy, and in this he alerted him to several outstanding doctrines that would characterize it, such as forbidding to marry and commanding to abstain from meats (1 Timothy 4:1-5). </a:t>
            </a:r>
          </a:p>
          <a:p>
            <a:pPr marL="914400" lvl="0" indent="-457200">
              <a:spcBef>
                <a:spcPts val="0"/>
              </a:spcBef>
              <a:buSzPct val="99000"/>
              <a:buFont typeface="+mj-lt"/>
              <a:buAutoNum type="arabicPeriod" startAt="3"/>
              <a:tabLst>
                <a:tab pos="685800" algn="l"/>
                <a:tab pos="914400" algn="l"/>
                <a:tab pos="1143000" algn="l"/>
                <a:tab pos="1371600" algn="l"/>
                <a:tab pos="1600200" algn="l"/>
                <a:tab pos="685800" algn="l"/>
                <a:tab pos="914400" algn="l"/>
                <a:tab pos="1143000" algn="l"/>
                <a:tab pos="1371600" algn="l"/>
                <a:tab pos="1600200" algn="l"/>
              </a:tabLst>
            </a:pPr>
            <a:r>
              <a:rPr lang="en-US" dirty="0">
                <a:solidFill>
                  <a:prstClr val="black"/>
                </a:solidFill>
                <a:ea typeface="Times New Roman" panose="02020603050405020304" pitchFamily="18" charset="0"/>
                <a:cs typeface="Times New Roman" panose="02020603050405020304" pitchFamily="18" charset="0"/>
              </a:rPr>
              <a:t>Paul also pictured a general apostasy in 2 Thessalonians 2:1-12, where the Man of Sin would prevail for a time, leading away the Lord’s people through deceit and lying wonders.</a:t>
            </a:r>
            <a:endParaRPr lang="en-US" dirty="0">
              <a:solidFill>
                <a:prstClr val="black"/>
              </a:solidFill>
            </a:endParaRPr>
          </a:p>
        </p:txBody>
      </p:sp>
    </p:spTree>
    <p:extLst>
      <p:ext uri="{BB962C8B-B14F-4D97-AF65-F5344CB8AC3E}">
        <p14:creationId xmlns:p14="http://schemas.microsoft.com/office/powerpoint/2010/main" val="3109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4E69-D4A9-28A8-A020-8848FA2095D7}"/>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THE RESTORATION IDEAL</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6119B3-C162-22E3-A539-3F24A0B5E798}"/>
              </a:ext>
            </a:extLst>
          </p:cNvPr>
          <p:cNvSpPr>
            <a:spLocks noGrp="1"/>
          </p:cNvSpPr>
          <p:nvPr>
            <p:ph idx="1"/>
          </p:nvPr>
        </p:nvSpPr>
        <p:spPr/>
        <p:txBody>
          <a:bodyPr>
            <a:noAutofit/>
          </a:bodyPr>
          <a:lstStyle/>
          <a:p>
            <a:pPr marL="457200" marR="0" lvl="0" indent="-457200">
              <a:lnSpc>
                <a:spcPct val="85000"/>
              </a:lnSpc>
              <a:spcBef>
                <a:spcPts val="0"/>
              </a:spcBef>
              <a:buFont typeface="+mj-lt"/>
              <a:buAutoNum type="alphaUcPeriod"/>
              <a:tabLst>
                <a:tab pos="457200" algn="l"/>
                <a:tab pos="685800" algn="l"/>
                <a:tab pos="914400" algn="l"/>
                <a:tab pos="1143000" algn="l"/>
                <a:tab pos="1371600" algn="l"/>
                <a:tab pos="1600200" algn="l"/>
              </a:tabLst>
            </a:pPr>
            <a:r>
              <a:rPr lang="en-US" sz="2900" dirty="0">
                <a:ea typeface="Times New Roman" panose="02020603050405020304" pitchFamily="18" charset="0"/>
                <a:cs typeface="Arial" panose="020B0604020202020204" pitchFamily="34" charset="0"/>
              </a:rPr>
              <a:t>The restoration ideal must be kept alive in every generation. </a:t>
            </a:r>
            <a:endParaRPr lang="en-US" sz="2900" dirty="0">
              <a:ea typeface="Times New Roman" panose="02020603050405020304" pitchFamily="18" charset="0"/>
              <a:cs typeface="Times New Roman" panose="02020603050405020304" pitchFamily="18" charset="0"/>
            </a:endParaRPr>
          </a:p>
          <a:p>
            <a:pPr marL="457200" marR="0" lvl="0" indent="-457200">
              <a:lnSpc>
                <a:spcPct val="85000"/>
              </a:lnSpc>
              <a:spcBef>
                <a:spcPts val="0"/>
              </a:spcBef>
              <a:buFont typeface="+mj-lt"/>
              <a:buAutoNum type="alphaUcPeriod"/>
              <a:tabLst>
                <a:tab pos="457200" algn="l"/>
                <a:tab pos="685800" algn="l"/>
                <a:tab pos="914400" algn="l"/>
                <a:tab pos="1143000" algn="l"/>
                <a:tab pos="1371600" algn="l"/>
                <a:tab pos="1600200" algn="l"/>
              </a:tabLst>
            </a:pPr>
            <a:r>
              <a:rPr lang="en-US" sz="2900" dirty="0">
                <a:ea typeface="Times New Roman" panose="02020603050405020304" pitchFamily="18" charset="0"/>
                <a:cs typeface="Times New Roman" panose="02020603050405020304" pitchFamily="18" charset="0"/>
              </a:rPr>
              <a:t>Just as every generation and every Christian, for that matter, is faced with the prospect of drifting away from the Lord’s teaching, so we need the plea to bring us back to the Lord’s complete will.</a:t>
            </a:r>
          </a:p>
          <a:p>
            <a:pPr marL="457200" marR="0" lvl="0" indent="-457200">
              <a:lnSpc>
                <a:spcPct val="85000"/>
              </a:lnSpc>
              <a:spcBef>
                <a:spcPts val="0"/>
              </a:spcBef>
              <a:buFont typeface="+mj-lt"/>
              <a:buAutoNum type="alphaUcPeriod"/>
              <a:tabLst>
                <a:tab pos="457200" algn="l"/>
                <a:tab pos="685800" algn="l"/>
                <a:tab pos="914400" algn="l"/>
                <a:tab pos="1143000" algn="l"/>
                <a:tab pos="1371600" algn="l"/>
                <a:tab pos="1600200" algn="l"/>
              </a:tabLst>
            </a:pPr>
            <a:r>
              <a:rPr lang="en-US" sz="2900" dirty="0">
                <a:ea typeface="Times New Roman" panose="02020603050405020304" pitchFamily="18" charset="0"/>
                <a:cs typeface="Times New Roman" panose="02020603050405020304" pitchFamily="18" charset="0"/>
              </a:rPr>
              <a:t>We must do what the Bible says, and that alone. </a:t>
            </a:r>
          </a:p>
          <a:p>
            <a:pPr marL="457200" marR="0" lvl="0" indent="-457200">
              <a:lnSpc>
                <a:spcPct val="85000"/>
              </a:lnSpc>
              <a:spcBef>
                <a:spcPts val="0"/>
              </a:spcBef>
              <a:buFont typeface="+mj-lt"/>
              <a:buAutoNum type="alphaUcPeriod"/>
              <a:tabLst>
                <a:tab pos="457200" algn="l"/>
                <a:tab pos="685800" algn="l"/>
                <a:tab pos="914400" algn="l"/>
                <a:tab pos="1143000" algn="l"/>
                <a:tab pos="1371600" algn="l"/>
                <a:tab pos="1600200" algn="l"/>
              </a:tabLst>
            </a:pPr>
            <a:r>
              <a:rPr lang="en-US" sz="2900" dirty="0">
                <a:ea typeface="Times New Roman" panose="02020603050405020304" pitchFamily="18" charset="0"/>
                <a:cs typeface="Times New Roman" panose="02020603050405020304" pitchFamily="18" charset="0"/>
              </a:rPr>
              <a:t>Does this generation know? Do our children understand?</a:t>
            </a:r>
          </a:p>
          <a:p>
            <a:pPr marL="457200" lvl="0" indent="-457200">
              <a:lnSpc>
                <a:spcPct val="85000"/>
              </a:lnSpc>
              <a:spcBef>
                <a:spcPts val="0"/>
              </a:spcBef>
              <a:buFont typeface="+mj-lt"/>
              <a:buAutoNum type="alphaUcPeriod" startAt="5"/>
              <a:tabLst>
                <a:tab pos="228600" algn="l"/>
                <a:tab pos="685800" algn="l"/>
                <a:tab pos="914400" algn="l"/>
                <a:tab pos="1143000" algn="l"/>
                <a:tab pos="1371600" algn="l"/>
                <a:tab pos="1600200" algn="l"/>
              </a:tabLst>
            </a:pPr>
            <a:r>
              <a:rPr lang="en-US" sz="2900" dirty="0">
                <a:solidFill>
                  <a:prstClr val="black"/>
                </a:solidFill>
                <a:ea typeface="Times New Roman" panose="02020603050405020304" pitchFamily="18" charset="0"/>
                <a:cs typeface="Times New Roman" panose="02020603050405020304" pitchFamily="18" charset="0"/>
              </a:rPr>
              <a:t>Seeking to go back to the New Testament way is not nostalgia or worship of the past, but simply seeking the perfection God gave in the beginning. </a:t>
            </a:r>
          </a:p>
        </p:txBody>
      </p:sp>
    </p:spTree>
    <p:extLst>
      <p:ext uri="{BB962C8B-B14F-4D97-AF65-F5344CB8AC3E}">
        <p14:creationId xmlns:p14="http://schemas.microsoft.com/office/powerpoint/2010/main" val="398241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2EB86-B4CA-CD9B-38B5-1D4073C15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C9DA5-2249-B568-0115-8C0A009D522E}"/>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THE RESTORATION IDEAL</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2D45BF-FF16-3851-DE9D-F2DDF4CFF0E6}"/>
              </a:ext>
            </a:extLst>
          </p:cNvPr>
          <p:cNvSpPr>
            <a:spLocks noGrp="1"/>
          </p:cNvSpPr>
          <p:nvPr>
            <p:ph idx="1"/>
          </p:nvPr>
        </p:nvSpPr>
        <p:spPr/>
        <p:txBody>
          <a:bodyPr>
            <a:normAutofit/>
          </a:bodyPr>
          <a:lstStyle/>
          <a:p>
            <a:pPr marL="457200" lvl="0" indent="-457200">
              <a:lnSpc>
                <a:spcPct val="100000"/>
              </a:lnSpc>
              <a:spcBef>
                <a:spcPts val="0"/>
              </a:spcBef>
              <a:spcAft>
                <a:spcPts val="1200"/>
              </a:spcAft>
              <a:buFont typeface="+mj-lt"/>
              <a:buAutoNum type="alphaUcPeriod" startAt="6"/>
              <a:tabLst>
                <a:tab pos="228600" algn="l"/>
                <a:tab pos="685800" algn="l"/>
                <a:tab pos="914400" algn="l"/>
                <a:tab pos="1143000" algn="l"/>
                <a:tab pos="1371600" algn="l"/>
                <a:tab pos="1600200" algn="l"/>
              </a:tabLst>
            </a:pPr>
            <a:r>
              <a:rPr lang="en-US" dirty="0">
                <a:solidFill>
                  <a:prstClr val="black"/>
                </a:solidFill>
                <a:ea typeface="Times New Roman" panose="02020603050405020304" pitchFamily="18" charset="0"/>
                <a:cs typeface="Times New Roman" panose="02020603050405020304" pitchFamily="18" charset="0"/>
              </a:rPr>
              <a:t>Anytime there is a power failure, there must be a return to the source, whether it be in electricity or the matter of the soul. </a:t>
            </a:r>
          </a:p>
          <a:p>
            <a:pPr marL="457200" lvl="0" indent="-457200">
              <a:lnSpc>
                <a:spcPct val="100000"/>
              </a:lnSpc>
              <a:spcBef>
                <a:spcPts val="0"/>
              </a:spcBef>
              <a:spcAft>
                <a:spcPts val="1200"/>
              </a:spcAft>
              <a:buFont typeface="+mj-lt"/>
              <a:buAutoNum type="alphaUcPeriod" startAt="6"/>
              <a:tabLst>
                <a:tab pos="228600" algn="l"/>
                <a:tab pos="685800" algn="l"/>
                <a:tab pos="914400" algn="l"/>
                <a:tab pos="1143000" algn="l"/>
                <a:tab pos="1371600" algn="l"/>
                <a:tab pos="1600200" algn="l"/>
              </a:tabLst>
            </a:pPr>
            <a:r>
              <a:rPr lang="en-US" dirty="0">
                <a:solidFill>
                  <a:prstClr val="black"/>
                </a:solidFill>
                <a:ea typeface="Times New Roman" panose="02020603050405020304" pitchFamily="18" charset="0"/>
                <a:cs typeface="Times New Roman" panose="02020603050405020304" pitchFamily="18" charset="0"/>
              </a:rPr>
              <a:t>Here in the restoration movement we seek perfection, the desire to be God’s people only, walk only in His ways, and have no authority except the Bible.  </a:t>
            </a:r>
          </a:p>
          <a:p>
            <a:pPr marL="457200" lvl="0" indent="-457200">
              <a:lnSpc>
                <a:spcPct val="100000"/>
              </a:lnSpc>
              <a:spcBef>
                <a:spcPts val="0"/>
              </a:spcBef>
              <a:spcAft>
                <a:spcPts val="1200"/>
              </a:spcAft>
              <a:buFont typeface="+mj-lt"/>
              <a:buAutoNum type="alphaUcPeriod" startAt="6"/>
              <a:tabLst>
                <a:tab pos="228600" algn="l"/>
                <a:tab pos="685800" algn="l"/>
                <a:tab pos="914400" algn="l"/>
                <a:tab pos="1143000" algn="l"/>
                <a:tab pos="1371600" algn="l"/>
                <a:tab pos="1600200" algn="l"/>
              </a:tabLst>
            </a:pPr>
            <a:r>
              <a:rPr lang="en-US" dirty="0">
                <a:solidFill>
                  <a:prstClr val="black"/>
                </a:solidFill>
                <a:ea typeface="Times New Roman" panose="02020603050405020304" pitchFamily="18" charset="0"/>
                <a:cs typeface="Times New Roman" panose="02020603050405020304" pitchFamily="18" charset="0"/>
              </a:rPr>
              <a:t>Non-denominational Christianity is the only hope for unity, and consequently, for the salvation of the world. </a:t>
            </a:r>
            <a:endParaRPr lang="en-US" dirty="0">
              <a:solidFill>
                <a:prstClr val="black"/>
              </a:solidFill>
            </a:endParaRPr>
          </a:p>
        </p:txBody>
      </p:sp>
    </p:spTree>
    <p:extLst>
      <p:ext uri="{BB962C8B-B14F-4D97-AF65-F5344CB8AC3E}">
        <p14:creationId xmlns:p14="http://schemas.microsoft.com/office/powerpoint/2010/main" val="506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D3B3-BE67-1396-9B70-535AE6A9B0CF}"/>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sz="4000" b="1" dirty="0">
                <a:solidFill>
                  <a:srgbClr val="FF0000"/>
                </a:solidFill>
                <a:effectLst/>
                <a:ea typeface="Times New Roman" panose="02020603050405020304" pitchFamily="18" charset="0"/>
                <a:cs typeface="Times New Roman" panose="02020603050405020304" pitchFamily="18" charset="0"/>
              </a:rPr>
              <a:t>III.	THINGS ALREADY RESTORED</a:t>
            </a:r>
            <a:endParaRPr lang="en-US" sz="4000" dirty="0">
              <a:solidFill>
                <a:srgbClr val="FF0000"/>
              </a:solidFill>
            </a:endParaRPr>
          </a:p>
        </p:txBody>
      </p:sp>
      <p:sp>
        <p:nvSpPr>
          <p:cNvPr id="3" name="Content Placeholder 2">
            <a:extLst>
              <a:ext uri="{FF2B5EF4-FFF2-40B4-BE49-F238E27FC236}">
                <a16:creationId xmlns:a16="http://schemas.microsoft.com/office/drawing/2014/main" id="{9387DE4F-11EB-E401-44E2-8CB946C0E2C5}"/>
              </a:ext>
            </a:extLst>
          </p:cNvPr>
          <p:cNvSpPr>
            <a:spLocks noGrp="1"/>
          </p:cNvSpPr>
          <p:nvPr>
            <p:ph idx="1"/>
          </p:nvPr>
        </p:nvSpPr>
        <p:spPr/>
        <p:txBody>
          <a:bodyPr>
            <a:normAutofit fontScale="92500" lnSpcReduction="20000"/>
          </a:bodyPr>
          <a:lstStyle/>
          <a:p>
            <a:pPr marL="457200" marR="0" lvl="0" indent="-457200">
              <a:lnSpc>
                <a:spcPct val="95000"/>
              </a:lnSpc>
              <a:spcBef>
                <a:spcPts val="0"/>
              </a:spcBef>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Thank God there are those in our world who have led us back to the perfection, power, and beauty of the New Testament way. </a:t>
            </a:r>
          </a:p>
          <a:p>
            <a:pPr marL="457200" marR="0" lvl="0" indent="-457200">
              <a:lnSpc>
                <a:spcPct val="95000"/>
              </a:lnSpc>
              <a:spcBef>
                <a:spcPts val="0"/>
              </a:spcBef>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Word as living and complete authority has been restored (Revelation 22:18, 19). </a:t>
            </a:r>
          </a:p>
          <a:p>
            <a:pPr marL="457200" marR="0" lvl="0" indent="-457200">
              <a:lnSpc>
                <a:spcPct val="95000"/>
              </a:lnSpc>
              <a:spcBef>
                <a:spcPts val="0"/>
              </a:spcBef>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divine organization has been clearly defined. </a:t>
            </a:r>
          </a:p>
          <a:p>
            <a:pPr marL="457200" marR="0" lvl="0" indent="-457200">
              <a:lnSpc>
                <a:spcPct val="95000"/>
              </a:lnSpc>
              <a:spcBef>
                <a:spcPts val="0"/>
              </a:spcBef>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True worship is now ours, both in spirit and in truth (John 4:24). </a:t>
            </a:r>
          </a:p>
          <a:p>
            <a:pPr marL="457200" marR="0" lvl="0" indent="-457200">
              <a:lnSpc>
                <a:spcPct val="95000"/>
              </a:lnSpc>
              <a:spcBef>
                <a:spcPts val="0"/>
              </a:spcBef>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divine plan of salvation, the way the Lord has ordained for us to come to Him has been placed before us in all its simplicity and beauty (John 3:16; Mark 16:15, 16). </a:t>
            </a:r>
          </a:p>
          <a:p>
            <a:pPr marL="457200" marR="0" lvl="0" indent="-457200">
              <a:lnSpc>
                <a:spcPct val="95000"/>
              </a:lnSpc>
              <a:spcBef>
                <a:spcPts val="0"/>
              </a:spcBef>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It is now our great honor and responsibility to hand that restoration heritage to our children.</a:t>
            </a:r>
            <a:endParaRPr lang="en-US" dirty="0"/>
          </a:p>
        </p:txBody>
      </p:sp>
    </p:spTree>
    <p:extLst>
      <p:ext uri="{BB962C8B-B14F-4D97-AF65-F5344CB8AC3E}">
        <p14:creationId xmlns:p14="http://schemas.microsoft.com/office/powerpoint/2010/main" val="207010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9377-6759-E5B6-B703-BD00B188B0DB}"/>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THE UNFINISHED RESTORATION</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A148F5-E8F1-90E7-49BC-5DF7C9CB5A6E}"/>
              </a:ext>
            </a:extLst>
          </p:cNvPr>
          <p:cNvSpPr>
            <a:spLocks noGrp="1"/>
          </p:cNvSpPr>
          <p:nvPr>
            <p:ph idx="1"/>
          </p:nvPr>
        </p:nvSpPr>
        <p:spPr/>
        <p:txBody>
          <a:bodyPr>
            <a:noAutofit/>
          </a:bodyPr>
          <a:lstStyle/>
          <a:p>
            <a:pPr marL="457200" marR="0" indent="-457200">
              <a:lnSpc>
                <a:spcPct val="85000"/>
              </a:lnSpc>
              <a:spcBef>
                <a:spcPts val="0"/>
              </a:spcBef>
              <a:buNone/>
              <a:tabLst>
                <a:tab pos="228600" algn="l"/>
                <a:tab pos="457200" algn="l"/>
                <a:tab pos="6858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A. First, We Must Restore The Joys Of Christian Living.</a:t>
            </a:r>
          </a:p>
          <a:p>
            <a:pPr marL="914400" marR="0" lvl="0" indent="-450850">
              <a:lnSpc>
                <a:spcPct val="85000"/>
              </a:lnSpc>
              <a:spcBef>
                <a:spcPts val="0"/>
              </a:spcBef>
              <a:buSzPct val="99000"/>
              <a:buFont typeface="+mj-lt"/>
              <a:buAutoNum type="arabicPeriod"/>
              <a:tabLst>
                <a:tab pos="457200" algn="l"/>
                <a:tab pos="1143000" algn="l"/>
                <a:tab pos="1155700" algn="l"/>
                <a:tab pos="1209675" algn="l"/>
                <a:tab pos="1317625" algn="l"/>
                <a:tab pos="1371600" algn="l"/>
                <a:tab pos="16002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Daily life for Christians in the early church was an adventure. </a:t>
            </a:r>
          </a:p>
          <a:p>
            <a:pPr marL="914400" marR="0" lvl="0" indent="-450850">
              <a:lnSpc>
                <a:spcPct val="85000"/>
              </a:lnSpc>
              <a:spcBef>
                <a:spcPts val="0"/>
              </a:spcBef>
              <a:buSzPct val="99000"/>
              <a:buFont typeface="+mj-lt"/>
              <a:buAutoNum type="arabicPeriod"/>
              <a:tabLst>
                <a:tab pos="457200" algn="l"/>
                <a:tab pos="1143000" algn="l"/>
                <a:tab pos="1155700" algn="l"/>
                <a:tab pos="1209675" algn="l"/>
                <a:tab pos="1317625" algn="l"/>
                <a:tab pos="1371600" algn="l"/>
                <a:tab pos="1600200" algn="l"/>
                <a:tab pos="914400" algn="l"/>
                <a:tab pos="1143000" algn="l"/>
                <a:tab pos="1371600" algn="l"/>
                <a:tab pos="1600200" algn="l"/>
              </a:tabLst>
            </a:pPr>
            <a:r>
              <a:rPr lang="en-US" sz="2600" dirty="0">
                <a:ea typeface="Times New Roman" panose="02020603050405020304" pitchFamily="18" charset="0"/>
                <a:cs typeface="Arial" panose="020B0604020202020204" pitchFamily="34" charset="0"/>
              </a:rPr>
              <a:t>Membership in the church was not an end in itself, but an experience to be lived and shared. </a:t>
            </a:r>
            <a:endParaRPr lang="en-US" sz="2600" dirty="0">
              <a:ea typeface="Times New Roman" panose="02020603050405020304" pitchFamily="18" charset="0"/>
              <a:cs typeface="Times New Roman" panose="02020603050405020304" pitchFamily="18" charset="0"/>
            </a:endParaRPr>
          </a:p>
          <a:p>
            <a:pPr marL="914400" marR="0" lvl="0" indent="-450850">
              <a:lnSpc>
                <a:spcPct val="85000"/>
              </a:lnSpc>
              <a:spcBef>
                <a:spcPts val="0"/>
              </a:spcBef>
              <a:buSzPct val="99000"/>
              <a:buFont typeface="+mj-lt"/>
              <a:buAutoNum type="arabicPeriod"/>
              <a:tabLst>
                <a:tab pos="457200" algn="l"/>
                <a:tab pos="1143000" algn="l"/>
                <a:tab pos="1155700" algn="l"/>
                <a:tab pos="1209675" algn="l"/>
                <a:tab pos="1317625" algn="l"/>
                <a:tab pos="1371600" algn="l"/>
                <a:tab pos="16002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Joy abounded, and worship was a time of great happiness. </a:t>
            </a:r>
          </a:p>
          <a:p>
            <a:pPr marL="914400" marR="0" lvl="0" indent="-450850">
              <a:lnSpc>
                <a:spcPct val="85000"/>
              </a:lnSpc>
              <a:spcBef>
                <a:spcPts val="0"/>
              </a:spcBef>
              <a:buSzPct val="99000"/>
              <a:buFont typeface="+mj-lt"/>
              <a:buAutoNum type="arabicPeriod"/>
              <a:tabLst>
                <a:tab pos="457200" algn="l"/>
                <a:tab pos="1143000" algn="l"/>
                <a:tab pos="1155700" algn="l"/>
                <a:tab pos="1209675" algn="l"/>
                <a:tab pos="1317625" algn="l"/>
                <a:tab pos="1371600" algn="l"/>
                <a:tab pos="16002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Yet, the predicament today is that the deep moving faith of the first century has become a habit. </a:t>
            </a:r>
          </a:p>
          <a:p>
            <a:pPr marL="914400" marR="0" lvl="0" indent="-450850">
              <a:lnSpc>
                <a:spcPct val="85000"/>
              </a:lnSpc>
              <a:spcBef>
                <a:spcPts val="0"/>
              </a:spcBef>
              <a:buSzPct val="99000"/>
              <a:buFont typeface="+mj-lt"/>
              <a:buAutoNum type="arabicPeriod"/>
              <a:tabLst>
                <a:tab pos="457200" algn="l"/>
                <a:tab pos="1143000" algn="l"/>
                <a:tab pos="1155700" algn="l"/>
                <a:tab pos="1209675" algn="l"/>
                <a:tab pos="1317625" algn="l"/>
                <a:tab pos="1371600" algn="l"/>
                <a:tab pos="16002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Someone has said, “We are playing church. For our grandfathers it was an experience. For our fathers it became a tradition. And now for us it has become an inconvenience.” </a:t>
            </a:r>
          </a:p>
          <a:p>
            <a:pPr marL="914400" marR="0" lvl="0" indent="-450850">
              <a:lnSpc>
                <a:spcPct val="85000"/>
              </a:lnSpc>
              <a:spcBef>
                <a:spcPts val="0"/>
              </a:spcBef>
              <a:buSzPct val="99000"/>
              <a:buFont typeface="+mj-lt"/>
              <a:buAutoNum type="arabicPeriod"/>
              <a:tabLst>
                <a:tab pos="457200" algn="l"/>
                <a:tab pos="1143000" algn="l"/>
                <a:tab pos="1155700" algn="l"/>
                <a:tab pos="1209675" algn="l"/>
                <a:tab pos="1317625" algn="l"/>
                <a:tab pos="1371600" algn="l"/>
                <a:tab pos="16002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The essence of Christianity is joy and love, and how we need to restore those to our lives today!</a:t>
            </a:r>
          </a:p>
        </p:txBody>
      </p:sp>
    </p:spTree>
    <p:extLst>
      <p:ext uri="{BB962C8B-B14F-4D97-AF65-F5344CB8AC3E}">
        <p14:creationId xmlns:p14="http://schemas.microsoft.com/office/powerpoint/2010/main" val="329570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D762F-2035-7787-4CA8-89981630C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A9705-FB10-14A4-9BB5-466B060451EE}"/>
              </a:ext>
            </a:extLst>
          </p:cNvPr>
          <p:cNvSpPr>
            <a:spLocks noGrp="1"/>
          </p:cNvSpPr>
          <p:nvPr>
            <p:ph type="title"/>
          </p:nvPr>
        </p:nvSpPr>
        <p:spPr>
          <a:xfrm>
            <a:off x="0" y="1"/>
            <a:ext cx="9144000" cy="914400"/>
          </a:xfrm>
        </p:spPr>
        <p:txBody>
          <a:bodyPr>
            <a:normAutofit/>
          </a:bodyPr>
          <a:lstStyle/>
          <a:p>
            <a:pPr marL="0" marR="0">
              <a:buNone/>
              <a:tabLst>
                <a:tab pos="228600" algn="l"/>
                <a:tab pos="457200" algn="l"/>
                <a:tab pos="6858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THE UNFINISHED RESTORATION</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B26CBD-C0F8-E138-F1C5-2C89F00D0961}"/>
              </a:ext>
            </a:extLst>
          </p:cNvPr>
          <p:cNvSpPr>
            <a:spLocks noGrp="1"/>
          </p:cNvSpPr>
          <p:nvPr>
            <p:ph idx="1"/>
          </p:nvPr>
        </p:nvSpPr>
        <p:spPr>
          <a:xfrm>
            <a:off x="220337" y="914400"/>
            <a:ext cx="8923663" cy="5943599"/>
          </a:xfrm>
        </p:spPr>
        <p:txBody>
          <a:bodyPr>
            <a:noAutofit/>
          </a:bodyPr>
          <a:lstStyle/>
          <a:p>
            <a:pPr marL="457200" marR="0" indent="-457200">
              <a:spcBef>
                <a:spcPts val="0"/>
              </a:spcBef>
              <a:buNone/>
              <a:tabLst>
                <a:tab pos="228600" algn="l"/>
                <a:tab pos="457200" algn="l"/>
                <a:tab pos="685800" algn="l"/>
                <a:tab pos="9144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A. First, We Must Restore The Joys Of Christian Living.</a:t>
            </a:r>
          </a:p>
          <a:p>
            <a:pPr marL="914400" lvl="0" indent="-450850">
              <a:spcBef>
                <a:spcPts val="0"/>
              </a:spcBef>
              <a:buSzPct val="99000"/>
              <a:buFont typeface="+mj-lt"/>
              <a:buAutoNum type="arabicPeriod" startAt="7"/>
              <a:tabLst>
                <a:tab pos="457200" algn="l"/>
                <a:tab pos="1143000" algn="l"/>
                <a:tab pos="1155700" algn="l"/>
                <a:tab pos="1209675" algn="l"/>
                <a:tab pos="1317625" algn="l"/>
                <a:tab pos="1371600" algn="l"/>
                <a:tab pos="16002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(Mat 13:44)  "Again, the kingdom of heaven is like treasure hidden in a field, which a man found and hid; and for joy over it he goes and sells all that he has and buys that field.</a:t>
            </a:r>
          </a:p>
          <a:p>
            <a:pPr marL="914400" lvl="0" indent="-450850">
              <a:spcBef>
                <a:spcPts val="0"/>
              </a:spcBef>
              <a:buSzPct val="99000"/>
              <a:buFont typeface="+mj-lt"/>
              <a:buAutoNum type="arabicPeriod" startAt="7"/>
              <a:tabLst>
                <a:tab pos="457200" algn="l"/>
                <a:tab pos="1143000" algn="l"/>
                <a:tab pos="1155700" algn="l"/>
                <a:tab pos="1209675" algn="l"/>
                <a:tab pos="1317625" algn="l"/>
                <a:tab pos="1371600" algn="l"/>
                <a:tab pos="1600200" algn="l"/>
                <a:tab pos="9144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(Gal 5:22-25)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a:t>
            </a:r>
          </a:p>
          <a:p>
            <a:pPr marL="914400" lvl="0" indent="-450850">
              <a:spcBef>
                <a:spcPts val="0"/>
              </a:spcBef>
              <a:buSzPct val="99000"/>
              <a:buFont typeface="+mj-lt"/>
              <a:buAutoNum type="arabicPeriod" startAt="7"/>
              <a:tabLst>
                <a:tab pos="457200" algn="l"/>
                <a:tab pos="1143000" algn="l"/>
                <a:tab pos="1155700" algn="l"/>
                <a:tab pos="1209675" algn="l"/>
                <a:tab pos="1317625" algn="l"/>
                <a:tab pos="1371600" algn="l"/>
                <a:tab pos="1600200" algn="l"/>
                <a:tab pos="9144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(1 John 1:4)  And these things we write to you that your joy may be full.	</a:t>
            </a:r>
            <a:endParaRPr lang="en-US" sz="2800" dirty="0">
              <a:solidFill>
                <a:prstClr val="black"/>
              </a:solidFill>
            </a:endParaRPr>
          </a:p>
        </p:txBody>
      </p:sp>
    </p:spTree>
    <p:extLst>
      <p:ext uri="{BB962C8B-B14F-4D97-AF65-F5344CB8AC3E}">
        <p14:creationId xmlns:p14="http://schemas.microsoft.com/office/powerpoint/2010/main" val="25814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8589-39EA-CA6B-528C-96614030D08C}"/>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THE UNFINISHED RESTORATION</a:t>
            </a:r>
          </a:p>
        </p:txBody>
      </p:sp>
      <p:sp>
        <p:nvSpPr>
          <p:cNvPr id="3" name="Content Placeholder 2">
            <a:extLst>
              <a:ext uri="{FF2B5EF4-FFF2-40B4-BE49-F238E27FC236}">
                <a16:creationId xmlns:a16="http://schemas.microsoft.com/office/drawing/2014/main" id="{8D6AA0AB-65EC-03C0-CF17-CEC8DA99D4D9}"/>
              </a:ext>
            </a:extLst>
          </p:cNvPr>
          <p:cNvSpPr>
            <a:spLocks noGrp="1"/>
          </p:cNvSpPr>
          <p:nvPr>
            <p:ph idx="1"/>
          </p:nvPr>
        </p:nvSpPr>
        <p:spPr/>
        <p:txBody>
          <a:bodyPr>
            <a:noAutofit/>
          </a:bodyPr>
          <a:lstStyle/>
          <a:p>
            <a:pPr marL="457200" indent="-457200">
              <a:lnSpc>
                <a:spcPct val="95000"/>
              </a:lnSpc>
              <a:spcBef>
                <a:spcPts val="0"/>
              </a:spcBef>
              <a:buSzPts val="1200"/>
              <a:buNone/>
              <a:tabLst>
                <a:tab pos="228600" algn="l"/>
                <a:tab pos="457200" algn="l"/>
                <a:tab pos="685800" algn="l"/>
                <a:tab pos="914400" algn="l"/>
                <a:tab pos="1143000" algn="l"/>
                <a:tab pos="1371600" algn="l"/>
                <a:tab pos="1600200" algn="l"/>
                <a:tab pos="2286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B. Second, We Must Restore The Fervency Of Believing Prayer. </a:t>
            </a:r>
          </a:p>
          <a:p>
            <a:pPr marL="914400" marR="0" lvl="0" indent="-457200">
              <a:lnSpc>
                <a:spcPct val="95000"/>
              </a:lnSpc>
              <a:spcBef>
                <a:spcPts val="0"/>
              </a:spcBef>
              <a:buSzPct val="99000"/>
              <a:buFont typeface="+mj-lt"/>
              <a:buAutoNum type="arabicPeriod"/>
              <a:tabLst>
                <a:tab pos="685800" algn="l"/>
                <a:tab pos="752475"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early church was a praying church (1 Thes 5:17). </a:t>
            </a:r>
          </a:p>
          <a:p>
            <a:pPr marL="914400" marR="0" lvl="0" indent="-457200">
              <a:lnSpc>
                <a:spcPct val="95000"/>
              </a:lnSpc>
              <a:spcBef>
                <a:spcPts val="0"/>
              </a:spcBef>
              <a:buSzPct val="99000"/>
              <a:buFont typeface="+mj-lt"/>
              <a:buAutoNum type="arabicPeriod"/>
              <a:tabLst>
                <a:tab pos="685800" algn="l"/>
                <a:tab pos="752475"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first Christians caught the spirit of prayer because they prayed everywhere, in the temple, and at home, and wherever and whenever they came together.  </a:t>
            </a:r>
          </a:p>
          <a:p>
            <a:pPr marL="914400" marR="0" lvl="0" indent="-457200">
              <a:lnSpc>
                <a:spcPct val="95000"/>
              </a:lnSpc>
              <a:spcBef>
                <a:spcPts val="0"/>
              </a:spcBef>
              <a:buSzPct val="99000"/>
              <a:buFont typeface="+mj-lt"/>
              <a:buAutoNum type="arabicPeriod"/>
              <a:tabLst>
                <a:tab pos="685800" algn="l"/>
                <a:tab pos="752475"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church went forward on its knees. Let us restore the power of believing prayer to our people today!</a:t>
            </a:r>
          </a:p>
        </p:txBody>
      </p:sp>
    </p:spTree>
    <p:extLst>
      <p:ext uri="{BB962C8B-B14F-4D97-AF65-F5344CB8AC3E}">
        <p14:creationId xmlns:p14="http://schemas.microsoft.com/office/powerpoint/2010/main" val="257175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A7705-7C66-4330-4081-A4D62F57D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272DE-D02E-5EE6-A172-D40DC83E85D3}"/>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THE UNFINISHED RESTORATION</a:t>
            </a:r>
          </a:p>
        </p:txBody>
      </p:sp>
      <p:sp>
        <p:nvSpPr>
          <p:cNvPr id="3" name="Content Placeholder 2">
            <a:extLst>
              <a:ext uri="{FF2B5EF4-FFF2-40B4-BE49-F238E27FC236}">
                <a16:creationId xmlns:a16="http://schemas.microsoft.com/office/drawing/2014/main" id="{56EA8B9E-C5D1-B12C-0DA9-FECBF34E62D9}"/>
              </a:ext>
            </a:extLst>
          </p:cNvPr>
          <p:cNvSpPr>
            <a:spLocks noGrp="1"/>
          </p:cNvSpPr>
          <p:nvPr>
            <p:ph idx="1"/>
          </p:nvPr>
        </p:nvSpPr>
        <p:spPr/>
        <p:txBody>
          <a:bodyPr>
            <a:noAutofit/>
          </a:bodyPr>
          <a:lstStyle/>
          <a:p>
            <a:pPr marL="457200" indent="-457200">
              <a:lnSpc>
                <a:spcPct val="100000"/>
              </a:lnSpc>
              <a:spcBef>
                <a:spcPts val="0"/>
              </a:spcBef>
              <a:buSzPts val="1200"/>
              <a:buNone/>
              <a:tabLst>
                <a:tab pos="228600" algn="l"/>
                <a:tab pos="457200" algn="l"/>
                <a:tab pos="685800" algn="l"/>
                <a:tab pos="914400" algn="l"/>
                <a:tab pos="1143000" algn="l"/>
                <a:tab pos="1371600" algn="l"/>
                <a:tab pos="1600200" algn="l"/>
                <a:tab pos="228600" algn="l"/>
                <a:tab pos="685800" algn="l"/>
                <a:tab pos="9144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B. Second, We Must Restore The Fervency Of Believing Prayer. </a:t>
            </a:r>
          </a:p>
          <a:p>
            <a:pPr marL="914400" lvl="0" indent="-457200">
              <a:lnSpc>
                <a:spcPct val="100000"/>
              </a:lnSpc>
              <a:spcBef>
                <a:spcPts val="0"/>
              </a:spcBef>
              <a:buSzPct val="99000"/>
              <a:buFont typeface="+mj-lt"/>
              <a:buAutoNum type="arabicPeriod" startAt="4"/>
              <a:tabLst>
                <a:tab pos="685800" algn="l"/>
                <a:tab pos="1143000" algn="l"/>
                <a:tab pos="1371600" algn="l"/>
                <a:tab pos="1600200" algn="l"/>
                <a:tab pos="6858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(1 Tim 2:8)  I desire therefore that the men pray everywhere, lifting up holy hands, without wrath and doubting;</a:t>
            </a:r>
          </a:p>
          <a:p>
            <a:pPr marL="914400" lvl="0" indent="-457200">
              <a:lnSpc>
                <a:spcPct val="100000"/>
              </a:lnSpc>
              <a:spcBef>
                <a:spcPts val="0"/>
              </a:spcBef>
              <a:buSzPct val="99000"/>
              <a:buFont typeface="+mj-lt"/>
              <a:buAutoNum type="arabicPeriod" startAt="4"/>
              <a:tabLst>
                <a:tab pos="685800" algn="l"/>
                <a:tab pos="752475" algn="l"/>
                <a:tab pos="914400" algn="l"/>
                <a:tab pos="1143000" algn="l"/>
                <a:tab pos="1371600" algn="l"/>
                <a:tab pos="1600200" algn="l"/>
                <a:tab pos="685800" algn="l"/>
                <a:tab pos="9144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(Mat 21:22)  "And whatever things you ask in prayer, believing, you will receive."</a:t>
            </a:r>
          </a:p>
          <a:p>
            <a:pPr marL="914400" lvl="0" indent="-457200">
              <a:lnSpc>
                <a:spcPct val="100000"/>
              </a:lnSpc>
              <a:spcBef>
                <a:spcPts val="0"/>
              </a:spcBef>
              <a:buSzPct val="99000"/>
              <a:buFont typeface="+mj-lt"/>
              <a:buAutoNum type="arabicPeriod" startAt="4"/>
              <a:tabLst>
                <a:tab pos="685800" algn="l"/>
                <a:tab pos="752475" algn="l"/>
                <a:tab pos="914400" algn="l"/>
                <a:tab pos="1143000" algn="l"/>
                <a:tab pos="1371600" algn="l"/>
                <a:tab pos="1600200" algn="l"/>
                <a:tab pos="685800" algn="l"/>
                <a:tab pos="9144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(Rom 12:10-12)  Be kindly affectionate to one another with brotherly love, in honor giving preference to one another; {11} not lagging in diligence, fervent in spirit, serving the Lord; {12} rejoicing in hope, patient in tribulation, continuing steadfastly in prayer;</a:t>
            </a:r>
            <a:endParaRPr lang="en-US" sz="2800" dirty="0">
              <a:solidFill>
                <a:prstClr val="black"/>
              </a:solidFill>
            </a:endParaRPr>
          </a:p>
        </p:txBody>
      </p:sp>
    </p:spTree>
    <p:extLst>
      <p:ext uri="{BB962C8B-B14F-4D97-AF65-F5344CB8AC3E}">
        <p14:creationId xmlns:p14="http://schemas.microsoft.com/office/powerpoint/2010/main" val="36572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9FF1-42AF-4D65-BA4C-4515AA5B0316}"/>
              </a:ext>
            </a:extLst>
          </p:cNvPr>
          <p:cNvSpPr>
            <a:spLocks noGrp="1"/>
          </p:cNvSpPr>
          <p:nvPr>
            <p:ph type="title"/>
          </p:nvPr>
        </p:nvSpPr>
        <p:spPr/>
        <p:txBody>
          <a:bodyPr>
            <a:normAutofit/>
          </a:bodyPr>
          <a:lstStyle/>
          <a:p>
            <a:pPr>
              <a:tabLst>
                <a:tab pos="228600" algn="l"/>
                <a:tab pos="457200" algn="l"/>
                <a:tab pos="685800" algn="l"/>
                <a:tab pos="914400" algn="l"/>
                <a:tab pos="1143000" algn="l"/>
                <a:tab pos="1371600" algn="l"/>
                <a:tab pos="1600200" algn="l"/>
              </a:tabLst>
            </a:pPr>
            <a:r>
              <a:rPr lang="en-US" sz="4000" dirty="0">
                <a:solidFill>
                  <a:srgbClr val="FF0000"/>
                </a:solidFill>
                <a:ea typeface="Times New Roman" panose="02020603050405020304" pitchFamily="18" charset="0"/>
                <a:cs typeface="Times New Roman" panose="02020603050405020304" pitchFamily="18" charset="0"/>
              </a:rPr>
              <a:t>IV. THE UNFINISHED RESTORATION</a:t>
            </a:r>
            <a:endParaRPr lang="en-US" dirty="0"/>
          </a:p>
        </p:txBody>
      </p:sp>
      <p:sp>
        <p:nvSpPr>
          <p:cNvPr id="3" name="Content Placeholder 2">
            <a:extLst>
              <a:ext uri="{FF2B5EF4-FFF2-40B4-BE49-F238E27FC236}">
                <a16:creationId xmlns:a16="http://schemas.microsoft.com/office/drawing/2014/main" id="{D3C2F7A9-0496-15BC-0123-93A5D6B1D724}"/>
              </a:ext>
            </a:extLst>
          </p:cNvPr>
          <p:cNvSpPr>
            <a:spLocks noGrp="1"/>
          </p:cNvSpPr>
          <p:nvPr>
            <p:ph idx="1"/>
          </p:nvPr>
        </p:nvSpPr>
        <p:spPr/>
        <p:txBody>
          <a:bodyPr>
            <a:noAutofit/>
          </a:bodyPr>
          <a:lstStyle/>
          <a:p>
            <a:pPr marL="0" marR="0">
              <a:lnSpc>
                <a:spcPct val="100000"/>
              </a:lnSpc>
              <a:spcBef>
                <a:spcPts val="0"/>
              </a:spcBef>
              <a:buNone/>
              <a:tabLst>
                <a:tab pos="228600" algn="l"/>
                <a:tab pos="457200" algn="l"/>
                <a:tab pos="685800" algn="l"/>
                <a:tab pos="9144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C. Third, We Must Restore The Urgency Of Personal Soul winning. </a:t>
            </a:r>
          </a:p>
          <a:p>
            <a:pPr marL="342900" marR="0" lvl="0" indent="-342900">
              <a:lnSpc>
                <a:spcPct val="100000"/>
              </a:lnSpc>
              <a:spcBef>
                <a:spcPts val="0"/>
              </a:spcBef>
              <a:buSzPct val="99000"/>
              <a:buFont typeface="+mj-lt"/>
              <a:buAutoNum type="arabicPeriod"/>
              <a:tabLst>
                <a:tab pos="228600" algn="l"/>
                <a:tab pos="457200" algn="l"/>
                <a:tab pos="685800" algn="l"/>
                <a:tab pos="914400" algn="l"/>
                <a:tab pos="1143000" algn="l"/>
                <a:tab pos="1371600" algn="l"/>
                <a:tab pos="1600200" algn="l"/>
                <a:tab pos="228600" algn="l"/>
                <a:tab pos="685800" algn="l"/>
                <a:tab pos="9144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Having neither money, influence, power, or communications as we, the early church </a:t>
            </a:r>
            <a:r>
              <a:rPr lang="en-US" sz="2800" dirty="0">
                <a:ea typeface="Times New Roman" panose="02020603050405020304" pitchFamily="18" charset="0"/>
                <a:cs typeface="Arial" panose="020B0604020202020204" pitchFamily="34" charset="0"/>
              </a:rPr>
              <a:t>took the gospel to the world.</a:t>
            </a:r>
            <a:endParaRPr lang="en-US" sz="2800" dirty="0">
              <a:ea typeface="Times New Roman" panose="02020603050405020304" pitchFamily="18" charset="0"/>
              <a:cs typeface="Times New Roman" panose="02020603050405020304" pitchFamily="18" charset="0"/>
            </a:endParaRPr>
          </a:p>
          <a:p>
            <a:pPr marL="342900" marR="0" lvl="0" indent="-342900">
              <a:lnSpc>
                <a:spcPct val="100000"/>
              </a:lnSpc>
              <a:spcBef>
                <a:spcPts val="0"/>
              </a:spcBef>
              <a:buSzPct val="99000"/>
              <a:buFont typeface="+mj-lt"/>
              <a:buAutoNum type="arabicPeriod"/>
              <a:tabLst>
                <a:tab pos="228600" algn="l"/>
                <a:tab pos="457200" algn="l"/>
                <a:tab pos="685800" algn="l"/>
                <a:tab pos="914400" algn="l"/>
                <a:tab pos="1143000" algn="l"/>
                <a:tab pos="1371600" algn="l"/>
                <a:tab pos="1600200" algn="l"/>
                <a:tab pos="228600" algn="l"/>
                <a:tab pos="685800" algn="l"/>
                <a:tab pos="9144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The business man looked upon his work as opportunity to preach the Word, and the housewife regarded her life as one of single aim. </a:t>
            </a:r>
          </a:p>
          <a:p>
            <a:pPr marL="342900" marR="0" lvl="0" indent="-342900">
              <a:lnSpc>
                <a:spcPct val="100000"/>
              </a:lnSpc>
              <a:spcBef>
                <a:spcPts val="0"/>
              </a:spcBef>
              <a:buSzPct val="99000"/>
              <a:buFont typeface="+mj-lt"/>
              <a:buAutoNum type="arabicPeriod"/>
              <a:tabLst>
                <a:tab pos="228600" algn="l"/>
                <a:tab pos="457200" algn="l"/>
                <a:tab pos="685800" algn="l"/>
                <a:tab pos="914400" algn="l"/>
                <a:tab pos="1143000" algn="l"/>
                <a:tab pos="1371600" algn="l"/>
                <a:tab pos="1600200" algn="l"/>
                <a:tab pos="228600" algn="l"/>
                <a:tab pos="685800" algn="l"/>
                <a:tab pos="9144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The church was a soul-winning institution charged with the salvation of a world lost and wandering in darkness.  </a:t>
            </a:r>
          </a:p>
          <a:p>
            <a:pPr marL="342900" marR="0" lvl="0" indent="-342900">
              <a:lnSpc>
                <a:spcPct val="100000"/>
              </a:lnSpc>
              <a:spcBef>
                <a:spcPts val="0"/>
              </a:spcBef>
              <a:buSzPct val="99000"/>
              <a:buFont typeface="+mj-lt"/>
              <a:buAutoNum type="arabicPeriod"/>
              <a:tabLst>
                <a:tab pos="228600" algn="l"/>
                <a:tab pos="457200" algn="l"/>
                <a:tab pos="685800" algn="l"/>
                <a:tab pos="914400" algn="l"/>
                <a:tab pos="1143000" algn="l"/>
                <a:tab pos="1371600" algn="l"/>
                <a:tab pos="1600200" algn="l"/>
                <a:tab pos="228600" algn="l"/>
                <a:tab pos="685800" algn="l"/>
                <a:tab pos="9144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Bible teaching was done everywhere. </a:t>
            </a:r>
          </a:p>
        </p:txBody>
      </p:sp>
    </p:spTree>
    <p:extLst>
      <p:ext uri="{BB962C8B-B14F-4D97-AF65-F5344CB8AC3E}">
        <p14:creationId xmlns:p14="http://schemas.microsoft.com/office/powerpoint/2010/main" val="37802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9D432-C67C-6967-4E6B-2AA3214E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B72E0-B0D1-6B7A-F06A-CEE1CD192328}"/>
              </a:ext>
            </a:extLst>
          </p:cNvPr>
          <p:cNvSpPr>
            <a:spLocks noGrp="1"/>
          </p:cNvSpPr>
          <p:nvPr>
            <p:ph type="title"/>
          </p:nvPr>
        </p:nvSpPr>
        <p:spPr/>
        <p:txBody>
          <a:bodyPr>
            <a:normAutofit/>
          </a:bodyPr>
          <a:lstStyle/>
          <a:p>
            <a:pPr>
              <a:tabLst>
                <a:tab pos="228600" algn="l"/>
                <a:tab pos="457200" algn="l"/>
                <a:tab pos="685800" algn="l"/>
                <a:tab pos="914400" algn="l"/>
                <a:tab pos="1143000" algn="l"/>
                <a:tab pos="1371600" algn="l"/>
                <a:tab pos="1600200" algn="l"/>
              </a:tabLst>
            </a:pPr>
            <a:r>
              <a:rPr lang="en-US" sz="4000" dirty="0">
                <a:solidFill>
                  <a:srgbClr val="FF0000"/>
                </a:solidFill>
                <a:ea typeface="Times New Roman" panose="02020603050405020304" pitchFamily="18" charset="0"/>
                <a:cs typeface="Times New Roman" panose="02020603050405020304" pitchFamily="18" charset="0"/>
              </a:rPr>
              <a:t>IV. THE UNFINISHED RESTORATION</a:t>
            </a:r>
            <a:endParaRPr lang="en-US" dirty="0"/>
          </a:p>
        </p:txBody>
      </p:sp>
      <p:sp>
        <p:nvSpPr>
          <p:cNvPr id="3" name="Content Placeholder 2">
            <a:extLst>
              <a:ext uri="{FF2B5EF4-FFF2-40B4-BE49-F238E27FC236}">
                <a16:creationId xmlns:a16="http://schemas.microsoft.com/office/drawing/2014/main" id="{822D0E8B-5EDA-E6F9-1FD7-7C142CE2CCC7}"/>
              </a:ext>
            </a:extLst>
          </p:cNvPr>
          <p:cNvSpPr>
            <a:spLocks noGrp="1"/>
          </p:cNvSpPr>
          <p:nvPr>
            <p:ph idx="1"/>
          </p:nvPr>
        </p:nvSpPr>
        <p:spPr/>
        <p:txBody>
          <a:bodyPr>
            <a:noAutofit/>
          </a:bodyPr>
          <a:lstStyle/>
          <a:p>
            <a:pPr marL="0" marR="0">
              <a:spcBef>
                <a:spcPts val="0"/>
              </a:spcBef>
              <a:buNone/>
              <a:tabLst>
                <a:tab pos="228600" algn="l"/>
                <a:tab pos="457200" algn="l"/>
                <a:tab pos="685800" algn="l"/>
                <a:tab pos="914400" algn="l"/>
                <a:tab pos="1143000" algn="l"/>
                <a:tab pos="1371600" algn="l"/>
                <a:tab pos="1600200" algn="l"/>
              </a:tabLst>
            </a:pPr>
            <a:r>
              <a:rPr lang="en-US" sz="2900" dirty="0">
                <a:ea typeface="Times New Roman" panose="02020603050405020304" pitchFamily="18" charset="0"/>
                <a:cs typeface="Times New Roman" panose="02020603050405020304" pitchFamily="18" charset="0"/>
              </a:rPr>
              <a:t>C. Third, We Must Restore The Urgency Of Personal Soul winning. </a:t>
            </a:r>
          </a:p>
          <a:p>
            <a:pPr marL="971550" marR="0" lvl="0" indent="-514350">
              <a:spcBef>
                <a:spcPts val="0"/>
              </a:spcBef>
              <a:buSzPct val="99000"/>
              <a:buFont typeface="+mj-lt"/>
              <a:buAutoNum type="arabicPeriod" startAt="5"/>
              <a:tabLst>
                <a:tab pos="685800" algn="l"/>
                <a:tab pos="914400" algn="l"/>
                <a:tab pos="1143000" algn="l"/>
                <a:tab pos="1371600" algn="l"/>
                <a:tab pos="1600200" algn="l"/>
                <a:tab pos="685800" algn="l"/>
                <a:tab pos="914400" algn="l"/>
                <a:tab pos="1143000" algn="l"/>
                <a:tab pos="1371600" algn="l"/>
                <a:tab pos="1600200" algn="l"/>
              </a:tabLst>
            </a:pPr>
            <a:r>
              <a:rPr lang="en-US" sz="2900" dirty="0">
                <a:ea typeface="Times New Roman" panose="02020603050405020304" pitchFamily="18" charset="0"/>
                <a:cs typeface="Times New Roman" panose="02020603050405020304" pitchFamily="18" charset="0"/>
              </a:rPr>
              <a:t>It was the prime responsibility of every Christian, not merely a paid staff, to seek and save the lost.</a:t>
            </a:r>
          </a:p>
          <a:p>
            <a:pPr marL="914400" marR="0" lvl="0" indent="-457200">
              <a:spcBef>
                <a:spcPts val="0"/>
              </a:spcBef>
              <a:buSzPct val="99000"/>
              <a:buFont typeface="+mj-lt"/>
              <a:buAutoNum type="arabicPeriod" startAt="5"/>
              <a:tabLst>
                <a:tab pos="685800" algn="l"/>
                <a:tab pos="914400" algn="l"/>
                <a:tab pos="1143000" algn="l"/>
                <a:tab pos="1371600" algn="l"/>
                <a:tab pos="1600200" algn="l"/>
                <a:tab pos="685800" algn="l"/>
                <a:tab pos="914400" algn="l"/>
                <a:tab pos="1143000" algn="l"/>
                <a:tab pos="1371600" algn="l"/>
                <a:tab pos="1600200" algn="l"/>
              </a:tabLst>
            </a:pPr>
            <a:r>
              <a:rPr lang="en-US" sz="2900" dirty="0">
                <a:ea typeface="Times New Roman" panose="02020603050405020304" pitchFamily="18" charset="0"/>
                <a:cs typeface="Times New Roman" panose="02020603050405020304" pitchFamily="18" charset="0"/>
              </a:rPr>
              <a:t>(Acts 8:4)  Therefore those who were scattered went everywhere preaching the word.</a:t>
            </a:r>
          </a:p>
          <a:p>
            <a:pPr marL="914400" marR="0" lvl="0" indent="-457200">
              <a:spcBef>
                <a:spcPts val="0"/>
              </a:spcBef>
              <a:buSzPct val="99000"/>
              <a:buFont typeface="+mj-lt"/>
              <a:buAutoNum type="arabicPeriod" startAt="5"/>
              <a:tabLst>
                <a:tab pos="685800" algn="l"/>
                <a:tab pos="914400" algn="l"/>
                <a:tab pos="1143000" algn="l"/>
                <a:tab pos="1371600" algn="l"/>
                <a:tab pos="1600200" algn="l"/>
                <a:tab pos="685800" algn="l"/>
                <a:tab pos="914400" algn="l"/>
                <a:tab pos="1143000" algn="l"/>
                <a:tab pos="1371600" algn="l"/>
                <a:tab pos="1600200" algn="l"/>
              </a:tabLst>
            </a:pPr>
            <a:r>
              <a:rPr lang="en-US" sz="2900" dirty="0">
                <a:ea typeface="Times New Roman" panose="02020603050405020304" pitchFamily="18" charset="0"/>
                <a:cs typeface="Times New Roman" panose="02020603050405020304" pitchFamily="18" charset="0"/>
              </a:rPr>
              <a:t>(2 Tim 2:1-2)  You therefore, my son, be strong in the grace that is in Christ Jesus. {2} And the things that you have heard from me among many witnesses, commit these to faithful men who will be able to teach others also.</a:t>
            </a:r>
          </a:p>
        </p:txBody>
      </p:sp>
    </p:spTree>
    <p:extLst>
      <p:ext uri="{BB962C8B-B14F-4D97-AF65-F5344CB8AC3E}">
        <p14:creationId xmlns:p14="http://schemas.microsoft.com/office/powerpoint/2010/main" val="27602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B6BBC-E721-B8BA-8E93-60C558382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71524-90FF-E0B4-E53F-D77F8A89CE15}"/>
              </a:ext>
            </a:extLst>
          </p:cNvPr>
          <p:cNvSpPr>
            <a:spLocks noGrp="1"/>
          </p:cNvSpPr>
          <p:nvPr>
            <p:ph type="title"/>
          </p:nvPr>
        </p:nvSpPr>
        <p:spPr/>
        <p:txBody>
          <a:bodyPr>
            <a:normAutofit/>
          </a:bodyPr>
          <a:lstStyle/>
          <a:p>
            <a:pPr>
              <a:tabLst>
                <a:tab pos="228600" algn="l"/>
                <a:tab pos="457200" algn="l"/>
                <a:tab pos="685800" algn="l"/>
                <a:tab pos="914400" algn="l"/>
                <a:tab pos="1143000" algn="l"/>
                <a:tab pos="1371600" algn="l"/>
                <a:tab pos="1600200" algn="l"/>
              </a:tabLst>
            </a:pPr>
            <a:r>
              <a:rPr lang="en-US" sz="4000" dirty="0">
                <a:solidFill>
                  <a:srgbClr val="FF0000"/>
                </a:solidFill>
                <a:ea typeface="Times New Roman" panose="02020603050405020304" pitchFamily="18" charset="0"/>
                <a:cs typeface="Times New Roman" panose="02020603050405020304" pitchFamily="18" charset="0"/>
              </a:rPr>
              <a:t>IV. THE UNFINISHED RESTORATION</a:t>
            </a:r>
            <a:endParaRPr lang="en-US" dirty="0"/>
          </a:p>
        </p:txBody>
      </p:sp>
      <p:sp>
        <p:nvSpPr>
          <p:cNvPr id="3" name="Content Placeholder 2">
            <a:extLst>
              <a:ext uri="{FF2B5EF4-FFF2-40B4-BE49-F238E27FC236}">
                <a16:creationId xmlns:a16="http://schemas.microsoft.com/office/drawing/2014/main" id="{19CA2ABC-1489-4CC7-BE10-5914BDD8626D}"/>
              </a:ext>
            </a:extLst>
          </p:cNvPr>
          <p:cNvSpPr>
            <a:spLocks noGrp="1"/>
          </p:cNvSpPr>
          <p:nvPr>
            <p:ph idx="1"/>
          </p:nvPr>
        </p:nvSpPr>
        <p:spPr/>
        <p:txBody>
          <a:bodyPr>
            <a:normAutofit/>
          </a:bodyPr>
          <a:lstStyle/>
          <a:p>
            <a:pPr marL="0" marR="0">
              <a:lnSpc>
                <a:spcPct val="100000"/>
              </a:lnSpc>
              <a:spcBef>
                <a:spcPts val="0"/>
              </a:spcBef>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C. Third, We Must Restore The Urgency Of Personal Soul winning. </a:t>
            </a:r>
          </a:p>
          <a:p>
            <a:pPr marL="457200" lvl="0" indent="-457200">
              <a:lnSpc>
                <a:spcPct val="100000"/>
              </a:lnSpc>
              <a:spcBef>
                <a:spcPts val="0"/>
              </a:spcBef>
              <a:buSzPct val="99000"/>
              <a:buFont typeface="+mj-lt"/>
              <a:buAutoNum type="arabicPeriod" startAt="8"/>
              <a:tabLst>
                <a:tab pos="228600" algn="l"/>
                <a:tab pos="685800" algn="l"/>
                <a:tab pos="914400" algn="l"/>
                <a:tab pos="1143000" algn="l"/>
                <a:tab pos="1371600" algn="l"/>
                <a:tab pos="1600200" algn="l"/>
                <a:tab pos="228600" algn="l"/>
                <a:tab pos="685800" algn="l"/>
                <a:tab pos="914400" algn="l"/>
                <a:tab pos="1143000" algn="l"/>
                <a:tab pos="1371600" algn="l"/>
                <a:tab pos="1600200" algn="l"/>
              </a:tabLst>
            </a:pPr>
            <a:r>
              <a:rPr lang="en-US" dirty="0">
                <a:solidFill>
                  <a:prstClr val="black"/>
                </a:solidFill>
                <a:ea typeface="Times New Roman" panose="02020603050405020304" pitchFamily="18" charset="0"/>
                <a:cs typeface="Times New Roman" panose="02020603050405020304" pitchFamily="18" charset="0"/>
              </a:rPr>
              <a:t>(Phil 2:14-16)  Do all things without complaining and disputing, {15} that you may become blameless and harmless, children of God without fault in the midst of a crooked and perverse generation, among whom you shine as lights in the world, {16} holding fast the word of life, so that I may rejoice in the day of Christ that I have not run in vain or labored in vain.</a:t>
            </a:r>
          </a:p>
        </p:txBody>
      </p:sp>
    </p:spTree>
    <p:extLst>
      <p:ext uri="{BB962C8B-B14F-4D97-AF65-F5344CB8AC3E}">
        <p14:creationId xmlns:p14="http://schemas.microsoft.com/office/powerpoint/2010/main" val="428499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E9E1-462B-4F7B-EDC8-0763E320E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15FDD6-1213-B6BA-74C9-2431E4F4E5A6}"/>
              </a:ext>
            </a:extLst>
          </p:cNvPr>
          <p:cNvSpPr>
            <a:spLocks noGrp="1"/>
          </p:cNvSpPr>
          <p:nvPr>
            <p:ph type="title"/>
          </p:nvPr>
        </p:nvSpPr>
        <p:spPr/>
        <p:txBody>
          <a:bodyPr>
            <a:normAutofit/>
          </a:bodyPr>
          <a:lstStyle/>
          <a:p>
            <a:pPr>
              <a:tabLst>
                <a:tab pos="228600" algn="l"/>
                <a:tab pos="457200" algn="l"/>
                <a:tab pos="685800" algn="l"/>
                <a:tab pos="914400" algn="l"/>
                <a:tab pos="1143000" algn="l"/>
                <a:tab pos="1371600" algn="l"/>
                <a:tab pos="1600200" algn="l"/>
              </a:tabLst>
            </a:pPr>
            <a:r>
              <a:rPr lang="en-US" sz="4000" dirty="0">
                <a:solidFill>
                  <a:srgbClr val="FF0000"/>
                </a:solidFill>
                <a:ea typeface="Times New Roman" panose="02020603050405020304" pitchFamily="18" charset="0"/>
                <a:cs typeface="Times New Roman" panose="02020603050405020304" pitchFamily="18" charset="0"/>
              </a:rPr>
              <a:t>IV. THE UNFINISHED RESTORATION</a:t>
            </a:r>
            <a:endParaRPr lang="en-US" dirty="0"/>
          </a:p>
        </p:txBody>
      </p:sp>
      <p:sp>
        <p:nvSpPr>
          <p:cNvPr id="3" name="Content Placeholder 2">
            <a:extLst>
              <a:ext uri="{FF2B5EF4-FFF2-40B4-BE49-F238E27FC236}">
                <a16:creationId xmlns:a16="http://schemas.microsoft.com/office/drawing/2014/main" id="{D421DEDA-CFB3-890D-35AA-68BE1FD72702}"/>
              </a:ext>
            </a:extLst>
          </p:cNvPr>
          <p:cNvSpPr>
            <a:spLocks noGrp="1"/>
          </p:cNvSpPr>
          <p:nvPr>
            <p:ph idx="1"/>
          </p:nvPr>
        </p:nvSpPr>
        <p:spPr>
          <a:xfrm>
            <a:off x="220337" y="941294"/>
            <a:ext cx="8923663" cy="5916705"/>
          </a:xfrm>
        </p:spPr>
        <p:txBody>
          <a:bodyPr>
            <a:noAutofit/>
          </a:bodyPr>
          <a:lstStyle/>
          <a:p>
            <a:pPr marL="469900" marR="0" indent="-469900">
              <a:lnSpc>
                <a:spcPct val="85000"/>
              </a:lnSpc>
              <a:spcBef>
                <a:spcPts val="0"/>
              </a:spcBef>
              <a:buNone/>
              <a:tabLst>
                <a:tab pos="228600" algn="l"/>
                <a:tab pos="457200" algn="l"/>
                <a:tab pos="685800" algn="l"/>
                <a:tab pos="9144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C. </a:t>
            </a:r>
            <a:r>
              <a:rPr lang="en-US" sz="2700" dirty="0">
                <a:ea typeface="Times New Roman" panose="02020603050405020304" pitchFamily="18" charset="0"/>
                <a:cs typeface="Times New Roman" panose="02020603050405020304" pitchFamily="18" charset="0"/>
              </a:rPr>
              <a:t>Third, We Must Restore The Urgency Of Personal Soul winning. </a:t>
            </a:r>
          </a:p>
          <a:p>
            <a:pPr marL="914400" lvl="1" indent="-457200">
              <a:lnSpc>
                <a:spcPct val="85000"/>
              </a:lnSpc>
              <a:spcBef>
                <a:spcPts val="0"/>
              </a:spcBef>
              <a:buSzPct val="99000"/>
              <a:buFont typeface="+mj-lt"/>
              <a:buAutoNum type="arabicPeriod" startAt="9"/>
              <a:tabLst>
                <a:tab pos="228600" algn="l"/>
                <a:tab pos="457200" algn="l"/>
                <a:tab pos="1143000" algn="l"/>
                <a:tab pos="1155700" algn="l"/>
                <a:tab pos="1209675" algn="l"/>
                <a:tab pos="1371600" algn="l"/>
                <a:tab pos="1600200" algn="l"/>
                <a:tab pos="228600" algn="l"/>
                <a:tab pos="1143000" algn="l"/>
                <a:tab pos="1371600" algn="l"/>
                <a:tab pos="1600200" algn="l"/>
              </a:tabLst>
            </a:pPr>
            <a:r>
              <a:rPr lang="en-US" sz="2700" dirty="0">
                <a:solidFill>
                  <a:prstClr val="black"/>
                </a:solidFill>
                <a:ea typeface="Times New Roman" panose="02020603050405020304" pitchFamily="18" charset="0"/>
                <a:cs typeface="Times New Roman" panose="02020603050405020304" pitchFamily="18" charset="0"/>
              </a:rPr>
              <a:t>Today, can we say we have restored personal soulwinning?</a:t>
            </a:r>
          </a:p>
          <a:p>
            <a:pPr marL="1371600" lvl="2" indent="-457200">
              <a:lnSpc>
                <a:spcPct val="85000"/>
              </a:lnSpc>
              <a:spcBef>
                <a:spcPts val="0"/>
              </a:spcBef>
              <a:buFont typeface="+mj-lt"/>
              <a:buAutoNum type="alphaLcPeriod"/>
              <a:tabLst>
                <a:tab pos="228600" algn="l"/>
                <a:tab pos="457200" algn="l"/>
                <a:tab pos="685800" algn="l"/>
                <a:tab pos="914400" algn="l"/>
                <a:tab pos="1371600" algn="l"/>
                <a:tab pos="1600200" algn="l"/>
              </a:tabLst>
            </a:pPr>
            <a:r>
              <a:rPr lang="en-US" sz="2700" dirty="0">
                <a:solidFill>
                  <a:prstClr val="black"/>
                </a:solidFill>
                <a:ea typeface="Times New Roman" panose="02020603050405020304" pitchFamily="18" charset="0"/>
                <a:cs typeface="Times New Roman" panose="02020603050405020304" pitchFamily="18" charset="0"/>
              </a:rPr>
              <a:t>Can we say we have restored this vital area when the great majority of our people live their lives and do not exert themselves to positively seek out and bring another one to Christ?  </a:t>
            </a:r>
          </a:p>
          <a:p>
            <a:pPr marL="1371600" lvl="2" indent="-457200">
              <a:lnSpc>
                <a:spcPct val="85000"/>
              </a:lnSpc>
              <a:spcBef>
                <a:spcPts val="0"/>
              </a:spcBef>
              <a:buFont typeface="+mj-lt"/>
              <a:buAutoNum type="alphaLcPeriod"/>
              <a:tabLst>
                <a:tab pos="228600" algn="l"/>
                <a:tab pos="457200" algn="l"/>
                <a:tab pos="685800" algn="l"/>
                <a:tab pos="914400" algn="l"/>
                <a:tab pos="1371600" algn="l"/>
                <a:tab pos="1600200" algn="l"/>
              </a:tabLst>
            </a:pPr>
            <a:r>
              <a:rPr lang="en-US" sz="2700" dirty="0">
                <a:solidFill>
                  <a:prstClr val="black"/>
                </a:solidFill>
                <a:ea typeface="Times New Roman" panose="02020603050405020304" pitchFamily="18" charset="0"/>
                <a:cs typeface="Times New Roman" panose="02020603050405020304" pitchFamily="18" charset="0"/>
              </a:rPr>
              <a:t>When the great majority of Christians today will not leave the comfort of their homes to call on a lost world in visitation once a week, or even once a month, can we say we have restored the church of the first century? </a:t>
            </a:r>
          </a:p>
          <a:p>
            <a:pPr marL="914400" lvl="1" indent="-457200">
              <a:lnSpc>
                <a:spcPct val="85000"/>
              </a:lnSpc>
              <a:spcBef>
                <a:spcPts val="0"/>
              </a:spcBef>
              <a:buSzPct val="99000"/>
              <a:buFont typeface="+mj-lt"/>
              <a:buAutoNum type="arabicPeriod" startAt="9"/>
              <a:tabLst>
                <a:tab pos="228600" algn="l"/>
                <a:tab pos="457200" algn="l"/>
                <a:tab pos="914400" algn="l"/>
                <a:tab pos="1143000" algn="l"/>
                <a:tab pos="1155700" algn="l"/>
                <a:tab pos="1371600" algn="l"/>
                <a:tab pos="1600200" algn="l"/>
                <a:tab pos="228600" algn="l"/>
                <a:tab pos="914400" algn="l"/>
                <a:tab pos="1143000" algn="l"/>
                <a:tab pos="1371600" algn="l"/>
                <a:tab pos="1600200" algn="l"/>
              </a:tabLst>
            </a:pPr>
            <a:r>
              <a:rPr lang="en-US" sz="2700" dirty="0">
                <a:solidFill>
                  <a:prstClr val="black"/>
                </a:solidFill>
                <a:ea typeface="Times New Roman" panose="02020603050405020304" pitchFamily="18" charset="0"/>
                <a:cs typeface="Times New Roman" panose="02020603050405020304" pitchFamily="18" charset="0"/>
              </a:rPr>
              <a:t>Here is an area of restoration that must be heavily emphasized if we are to be His church!</a:t>
            </a:r>
            <a:endParaRPr lang="en-US" sz="2700" dirty="0">
              <a:solidFill>
                <a:prstClr val="black"/>
              </a:solidFill>
            </a:endParaRPr>
          </a:p>
        </p:txBody>
      </p:sp>
    </p:spTree>
    <p:extLst>
      <p:ext uri="{BB962C8B-B14F-4D97-AF65-F5344CB8AC3E}">
        <p14:creationId xmlns:p14="http://schemas.microsoft.com/office/powerpoint/2010/main" val="14775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0ECC-A939-5FC9-3DC9-A9857BA5980C}"/>
              </a:ext>
            </a:extLst>
          </p:cNvPr>
          <p:cNvSpPr>
            <a:spLocks noGrp="1"/>
          </p:cNvSpPr>
          <p:nvPr>
            <p:ph type="title"/>
          </p:nvPr>
        </p:nvSpPr>
        <p:spPr/>
        <p:txBody>
          <a:bodyPr>
            <a:normAutofit/>
          </a:bodyPr>
          <a:lstStyle/>
          <a:p>
            <a:pPr marL="53975">
              <a:tabLst>
                <a:tab pos="457200" algn="l"/>
                <a:tab pos="685800" algn="l"/>
                <a:tab pos="914400" algn="l"/>
                <a:tab pos="1143000" algn="l"/>
                <a:tab pos="1371600" algn="l"/>
                <a:tab pos="1600200" algn="l"/>
              </a:tabLst>
            </a:pPr>
            <a:r>
              <a:rPr lang="en-US" sz="3900" dirty="0">
                <a:solidFill>
                  <a:srgbClr val="FF0000"/>
                </a:solidFill>
                <a:ea typeface="Times New Roman" panose="02020603050405020304" pitchFamily="18" charset="0"/>
                <a:cs typeface="Times New Roman" panose="02020603050405020304" pitchFamily="18" charset="0"/>
              </a:rPr>
              <a:t>IV. THE UNFINISHED RESTORATION</a:t>
            </a:r>
            <a:endParaRPr lang="en-US" sz="3900" dirty="0"/>
          </a:p>
        </p:txBody>
      </p:sp>
      <p:sp>
        <p:nvSpPr>
          <p:cNvPr id="3" name="Content Placeholder 2">
            <a:extLst>
              <a:ext uri="{FF2B5EF4-FFF2-40B4-BE49-F238E27FC236}">
                <a16:creationId xmlns:a16="http://schemas.microsoft.com/office/drawing/2014/main" id="{55BDE254-A98E-756E-01F8-69B92469E402}"/>
              </a:ext>
            </a:extLst>
          </p:cNvPr>
          <p:cNvSpPr>
            <a:spLocks noGrp="1"/>
          </p:cNvSpPr>
          <p:nvPr>
            <p:ph idx="1"/>
          </p:nvPr>
        </p:nvSpPr>
        <p:spPr/>
        <p:txBody>
          <a:bodyPr>
            <a:normAutofit fontScale="85000" lnSpcReduction="20000"/>
          </a:bodyPr>
          <a:lstStyle/>
          <a:p>
            <a:pPr marL="457200" indent="-457200">
              <a:lnSpc>
                <a:spcPct val="105000"/>
              </a:lnSpc>
              <a:spcBef>
                <a:spcPts val="0"/>
              </a:spcBef>
              <a:buNone/>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D. Finally, Have We Restored The Spirit Of Sacrifice?</a:t>
            </a:r>
          </a:p>
          <a:p>
            <a:pPr marL="914400" lvl="1" indent="-457200">
              <a:lnSpc>
                <a:spcPct val="105000"/>
              </a:lnSpc>
              <a:spcBef>
                <a:spcPts val="0"/>
              </a:spcBef>
              <a:buSzPct val="99000"/>
              <a:buFont typeface="+mj-lt"/>
              <a:buAutoNum type="arabicPeriod"/>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Those first believers looked upon their entire lives as a living sacrifice to Jesus (Romans 12:1, 2). </a:t>
            </a:r>
          </a:p>
          <a:p>
            <a:pPr marL="914400" lvl="1" indent="-457200">
              <a:lnSpc>
                <a:spcPct val="105000"/>
              </a:lnSpc>
              <a:spcBef>
                <a:spcPts val="0"/>
              </a:spcBef>
              <a:buSzPct val="99000"/>
              <a:buFont typeface="+mj-lt"/>
              <a:buAutoNum type="arabicPeriod"/>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In Jerusalem they sold their lands, houses, goods, and possessions. (Acts 4:32-37)</a:t>
            </a:r>
          </a:p>
          <a:p>
            <a:pPr marL="914400" lvl="1" indent="-457200">
              <a:lnSpc>
                <a:spcPct val="105000"/>
              </a:lnSpc>
              <a:spcBef>
                <a:spcPts val="0"/>
              </a:spcBef>
              <a:buSzPct val="99000"/>
              <a:buFont typeface="+mj-lt"/>
              <a:buAutoNum type="arabicPeriod"/>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brethren of Macedonia gave out of deep poverty. (2 Cor 8:1-5)</a:t>
            </a:r>
          </a:p>
          <a:p>
            <a:pPr marL="914400" lvl="1" indent="-457200">
              <a:lnSpc>
                <a:spcPct val="105000"/>
              </a:lnSpc>
              <a:spcBef>
                <a:spcPts val="0"/>
              </a:spcBef>
              <a:buSzPct val="99000"/>
              <a:buFont typeface="+mj-lt"/>
              <a:buAutoNum type="arabicPeriod"/>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They left their homes and went everywhere preaching the Word (Acts 8:1-8). </a:t>
            </a:r>
          </a:p>
          <a:p>
            <a:pPr marL="914400" lvl="1" indent="-457200">
              <a:lnSpc>
                <a:spcPct val="105000"/>
              </a:lnSpc>
              <a:spcBef>
                <a:spcPts val="0"/>
              </a:spcBef>
              <a:buSzPct val="99000"/>
              <a:buFont typeface="+mj-lt"/>
              <a:buAutoNum type="arabicPeriod"/>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They sold that they might give while many, today, keep and will not give. </a:t>
            </a:r>
          </a:p>
          <a:p>
            <a:pPr marL="914400" lvl="1" indent="-457200">
              <a:lnSpc>
                <a:spcPct val="105000"/>
              </a:lnSpc>
              <a:spcBef>
                <a:spcPts val="0"/>
              </a:spcBef>
              <a:buSzPct val="99000"/>
              <a:buFont typeface="+mj-lt"/>
              <a:buAutoNum type="arabicPeriod"/>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A few years ago we were high up on the list of per capita giving in the U.S., but now we are so low that we are not even listed among the best givers. </a:t>
            </a:r>
          </a:p>
        </p:txBody>
      </p:sp>
    </p:spTree>
    <p:extLst>
      <p:ext uri="{BB962C8B-B14F-4D97-AF65-F5344CB8AC3E}">
        <p14:creationId xmlns:p14="http://schemas.microsoft.com/office/powerpoint/2010/main" val="191515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F7483-8681-1BC4-C8D4-C0D519DDA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8871F-BA6C-C997-9F45-DB2C40B53D59}"/>
              </a:ext>
            </a:extLst>
          </p:cNvPr>
          <p:cNvSpPr>
            <a:spLocks noGrp="1"/>
          </p:cNvSpPr>
          <p:nvPr>
            <p:ph type="title"/>
          </p:nvPr>
        </p:nvSpPr>
        <p:spPr/>
        <p:txBody>
          <a:bodyPr>
            <a:normAutofit/>
          </a:bodyPr>
          <a:lstStyle/>
          <a:p>
            <a:pPr marL="53975">
              <a:tabLst>
                <a:tab pos="457200" algn="l"/>
                <a:tab pos="685800" algn="l"/>
                <a:tab pos="914400" algn="l"/>
                <a:tab pos="1143000" algn="l"/>
                <a:tab pos="1371600" algn="l"/>
                <a:tab pos="1600200" algn="l"/>
              </a:tabLst>
            </a:pPr>
            <a:r>
              <a:rPr lang="en-US" sz="3900" dirty="0">
                <a:solidFill>
                  <a:srgbClr val="FF0000"/>
                </a:solidFill>
                <a:ea typeface="Times New Roman" panose="02020603050405020304" pitchFamily="18" charset="0"/>
                <a:cs typeface="Times New Roman" panose="02020603050405020304" pitchFamily="18" charset="0"/>
              </a:rPr>
              <a:t>IV. THE UNFINISHED RESTORATION</a:t>
            </a:r>
            <a:endParaRPr lang="en-US" sz="3900" dirty="0"/>
          </a:p>
        </p:txBody>
      </p:sp>
      <p:sp>
        <p:nvSpPr>
          <p:cNvPr id="3" name="Content Placeholder 2">
            <a:extLst>
              <a:ext uri="{FF2B5EF4-FFF2-40B4-BE49-F238E27FC236}">
                <a16:creationId xmlns:a16="http://schemas.microsoft.com/office/drawing/2014/main" id="{BB7AEAAE-731F-5933-E7B9-14CF0A2DE4B6}"/>
              </a:ext>
            </a:extLst>
          </p:cNvPr>
          <p:cNvSpPr>
            <a:spLocks noGrp="1"/>
          </p:cNvSpPr>
          <p:nvPr>
            <p:ph idx="1"/>
          </p:nvPr>
        </p:nvSpPr>
        <p:spPr/>
        <p:txBody>
          <a:bodyPr>
            <a:normAutofit fontScale="85000" lnSpcReduction="20000"/>
          </a:bodyPr>
          <a:lstStyle/>
          <a:p>
            <a:pPr marL="457200" indent="-457200">
              <a:lnSpc>
                <a:spcPct val="100000"/>
              </a:lnSpc>
              <a:spcBef>
                <a:spcPts val="0"/>
              </a:spcBef>
              <a:buNone/>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D. Finally, Have We Restored The Spirit Of Sacrifice?</a:t>
            </a:r>
          </a:p>
          <a:p>
            <a:pPr marL="914400" lvl="1" indent="-457200">
              <a:lnSpc>
                <a:spcPct val="100000"/>
              </a:lnSpc>
              <a:spcBef>
                <a:spcPts val="0"/>
              </a:spcBef>
              <a:buSzPct val="99000"/>
              <a:buFont typeface="+mj-lt"/>
              <a:buAutoNum type="arabicPeriod" startAt="7"/>
              <a:tabLst>
                <a:tab pos="457200" algn="l"/>
                <a:tab pos="685800" algn="l"/>
                <a:tab pos="1143000" algn="l"/>
                <a:tab pos="1371600" algn="l"/>
                <a:tab pos="16002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We spend more on gadgets and luxuries than we ever think about giving to the Lord. </a:t>
            </a:r>
          </a:p>
          <a:p>
            <a:pPr marL="914400" lvl="1" indent="-457200">
              <a:lnSpc>
                <a:spcPct val="100000"/>
              </a:lnSpc>
              <a:spcBef>
                <a:spcPts val="0"/>
              </a:spcBef>
              <a:buSzPct val="99000"/>
              <a:buFont typeface="+mj-lt"/>
              <a:buAutoNum type="arabicPeriod" startAt="7"/>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Our house payment is far more than what we give for the eternal home.  </a:t>
            </a:r>
          </a:p>
          <a:p>
            <a:pPr marL="914400" lvl="1" indent="-457200">
              <a:lnSpc>
                <a:spcPct val="100000"/>
              </a:lnSpc>
              <a:spcBef>
                <a:spcPts val="0"/>
              </a:spcBef>
              <a:buSzPct val="99000"/>
              <a:buFont typeface="+mj-lt"/>
              <a:buAutoNum type="arabicPeriod" startAt="7"/>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(2 Sam 24:24)  Then the king said to Araunah, "No, but I will surely buy it from you for a price; nor will I offer burnt offerings to the LORD my God with that which costs me nothing." So David bought the threshing floor and the oxen for fifty shekels of silver. </a:t>
            </a:r>
          </a:p>
          <a:p>
            <a:pPr marL="914400" lvl="1" indent="-457200">
              <a:lnSpc>
                <a:spcPct val="100000"/>
              </a:lnSpc>
              <a:spcBef>
                <a:spcPts val="0"/>
              </a:spcBef>
              <a:buSzPct val="99000"/>
              <a:buFont typeface="+mj-lt"/>
              <a:buAutoNum type="arabicPeriod" startAt="7"/>
              <a:tabLst>
                <a:tab pos="457200" algn="l"/>
                <a:tab pos="685800" algn="l"/>
                <a:tab pos="914400" algn="l"/>
                <a:tab pos="1143000" algn="l"/>
                <a:tab pos="1371600" algn="l"/>
                <a:tab pos="1600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(Heb 13:15-16)  Therefore by Him let us continually offer the sacrifice of praise to God, that is, the fruit of our lips, giving thanks to His name. {16} But do not forget to do good and to share, for with such sacrifices God is well pleased.</a:t>
            </a:r>
          </a:p>
        </p:txBody>
      </p:sp>
    </p:spTree>
    <p:extLst>
      <p:ext uri="{BB962C8B-B14F-4D97-AF65-F5344CB8AC3E}">
        <p14:creationId xmlns:p14="http://schemas.microsoft.com/office/powerpoint/2010/main" val="10480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F7791-FE17-935B-B495-DC41C4224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A1D12-D49E-6AB3-42F2-0539796B3CB0}"/>
              </a:ext>
            </a:extLst>
          </p:cNvPr>
          <p:cNvSpPr>
            <a:spLocks noGrp="1"/>
          </p:cNvSpPr>
          <p:nvPr>
            <p:ph type="title"/>
          </p:nvPr>
        </p:nvSpPr>
        <p:spPr>
          <a:xfrm>
            <a:off x="0" y="1"/>
            <a:ext cx="9144000" cy="887506"/>
          </a:xfrm>
        </p:spPr>
        <p:txBody>
          <a:bodyPr>
            <a:normAutofit/>
          </a:bodyPr>
          <a:lstStyle/>
          <a:p>
            <a:pPr marL="53975">
              <a:tabLst>
                <a:tab pos="457200" algn="l"/>
                <a:tab pos="685800" algn="l"/>
                <a:tab pos="914400" algn="l"/>
                <a:tab pos="1143000" algn="l"/>
                <a:tab pos="1371600" algn="l"/>
                <a:tab pos="1600200" algn="l"/>
              </a:tabLst>
            </a:pPr>
            <a:r>
              <a:rPr lang="en-US" sz="3900" dirty="0">
                <a:solidFill>
                  <a:srgbClr val="FF0000"/>
                </a:solidFill>
                <a:ea typeface="Times New Roman" panose="02020603050405020304" pitchFamily="18" charset="0"/>
                <a:cs typeface="Times New Roman" panose="02020603050405020304" pitchFamily="18" charset="0"/>
              </a:rPr>
              <a:t>IV. THE UNFINISHED RESTORATION</a:t>
            </a:r>
            <a:endParaRPr lang="en-US" sz="3900" dirty="0"/>
          </a:p>
        </p:txBody>
      </p:sp>
      <p:sp>
        <p:nvSpPr>
          <p:cNvPr id="3" name="Content Placeholder 2">
            <a:extLst>
              <a:ext uri="{FF2B5EF4-FFF2-40B4-BE49-F238E27FC236}">
                <a16:creationId xmlns:a16="http://schemas.microsoft.com/office/drawing/2014/main" id="{F0AAC7CF-4A34-02FE-A77E-DBFA9AA883A0}"/>
              </a:ext>
            </a:extLst>
          </p:cNvPr>
          <p:cNvSpPr>
            <a:spLocks noGrp="1"/>
          </p:cNvSpPr>
          <p:nvPr>
            <p:ph idx="1"/>
          </p:nvPr>
        </p:nvSpPr>
        <p:spPr>
          <a:xfrm>
            <a:off x="220337" y="887508"/>
            <a:ext cx="8923663" cy="5970492"/>
          </a:xfrm>
        </p:spPr>
        <p:txBody>
          <a:bodyPr>
            <a:noAutofit/>
          </a:bodyPr>
          <a:lstStyle/>
          <a:p>
            <a:pPr marL="457200" indent="-457200">
              <a:lnSpc>
                <a:spcPct val="80000"/>
              </a:lnSpc>
              <a:spcBef>
                <a:spcPts val="0"/>
              </a:spcBef>
              <a:buNone/>
              <a:tabLst>
                <a:tab pos="457200" algn="l"/>
                <a:tab pos="685800" algn="l"/>
                <a:tab pos="914400" algn="l"/>
                <a:tab pos="1143000" algn="l"/>
                <a:tab pos="1371600" algn="l"/>
                <a:tab pos="1600200" algn="l"/>
                <a:tab pos="6858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D. Finally, Have We Restored The Spirit Of Sacrifice?</a:t>
            </a:r>
          </a:p>
          <a:p>
            <a:pPr marL="971550" lvl="1" indent="-514350">
              <a:lnSpc>
                <a:spcPct val="80000"/>
              </a:lnSpc>
              <a:spcBef>
                <a:spcPts val="0"/>
              </a:spcBef>
              <a:buSzPct val="99000"/>
              <a:buFont typeface="+mj-lt"/>
              <a:buAutoNum type="arabicPeriod" startAt="11"/>
              <a:tabLst>
                <a:tab pos="457200" algn="l"/>
                <a:tab pos="685800" algn="l"/>
                <a:tab pos="914400" algn="l"/>
                <a:tab pos="1143000" algn="l"/>
                <a:tab pos="1371600" algn="l"/>
                <a:tab pos="1600200" algn="l"/>
                <a:tab pos="6858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(2 Cor 9:6-11)  But this I say: He who sows sparingly will also reap sparingly, and he who sows bountifully will also reap bountifully. {7} So let each one give as he purposes in his heart, not grudgingly or of necessity; for God loves a cheerful giver. {8} And God is able to make all grace abound toward you, that you, always having all sufficiency in all things, may have an abundance for every good work. {9} As it is written: "He has dispersed abroad, He has given to the poor; His righteousness endures forever." {10} Now may He who supplies seed to the </a:t>
            </a:r>
            <a:r>
              <a:rPr lang="en-US" sz="2600" dirty="0" err="1">
                <a:ea typeface="Times New Roman" panose="02020603050405020304" pitchFamily="18" charset="0"/>
                <a:cs typeface="Times New Roman" panose="02020603050405020304" pitchFamily="18" charset="0"/>
              </a:rPr>
              <a:t>sower</a:t>
            </a:r>
            <a:r>
              <a:rPr lang="en-US" sz="2600" dirty="0">
                <a:ea typeface="Times New Roman" panose="02020603050405020304" pitchFamily="18" charset="0"/>
                <a:cs typeface="Times New Roman" panose="02020603050405020304" pitchFamily="18" charset="0"/>
              </a:rPr>
              <a:t>, and bread for food, supply and multiply the seed you have sown and increase the fruits of your righteousness, {11} while you are enriched in everything for all liberality, which causes thanksgiving through us to God.</a:t>
            </a:r>
            <a:endParaRPr lang="en-US" sz="2600" dirty="0"/>
          </a:p>
        </p:txBody>
      </p:sp>
    </p:spTree>
    <p:extLst>
      <p:ext uri="{BB962C8B-B14F-4D97-AF65-F5344CB8AC3E}">
        <p14:creationId xmlns:p14="http://schemas.microsoft.com/office/powerpoint/2010/main" val="54977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CEBF-212D-C631-69F7-E0849B0B35FC}"/>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CONCLUSION</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7C6037-CB49-7F72-F046-4FF776A6EE38}"/>
              </a:ext>
            </a:extLst>
          </p:cNvPr>
          <p:cNvSpPr>
            <a:spLocks noGrp="1"/>
          </p:cNvSpPr>
          <p:nvPr>
            <p:ph idx="1"/>
          </p:nvPr>
        </p:nvSpPr>
        <p:spPr/>
        <p:txBody>
          <a:bodyPr/>
          <a:lstStyle/>
          <a:p>
            <a:pPr marL="457200" marR="0" lvl="0" indent="-457200">
              <a:lnSpc>
                <a:spcPct val="100000"/>
              </a:lnSpc>
              <a:spcBef>
                <a:spcPts val="0"/>
              </a:spcBef>
              <a:spcAft>
                <a:spcPts val="1800"/>
              </a:spcAft>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There is still room for heroic restorers.</a:t>
            </a:r>
            <a:endParaRPr lang="en-US"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spcAft>
                <a:spcPts val="1800"/>
              </a:spcAft>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We need leaders, who will rise up and lead us out of the lethargy and selfishness of our time to a glorious service and liberality in Christ. </a:t>
            </a:r>
          </a:p>
          <a:p>
            <a:pPr marL="457200" marR="0" lvl="0" indent="-457200">
              <a:lnSpc>
                <a:spcPct val="100000"/>
              </a:lnSpc>
              <a:spcBef>
                <a:spcPts val="0"/>
              </a:spcBef>
              <a:spcAft>
                <a:spcPts val="1800"/>
              </a:spcAft>
              <a:buFont typeface="+mj-lt"/>
              <a:buAutoNum type="alphaUcPeriod"/>
              <a:tabLst>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restoration continues. </a:t>
            </a:r>
            <a:endParaRPr lang="en-US" dirty="0"/>
          </a:p>
        </p:txBody>
      </p:sp>
    </p:spTree>
    <p:extLst>
      <p:ext uri="{BB962C8B-B14F-4D97-AF65-F5344CB8AC3E}">
        <p14:creationId xmlns:p14="http://schemas.microsoft.com/office/powerpoint/2010/main" val="298679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80100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739645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165050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279399" y="0"/>
            <a:ext cx="8559801" cy="1320800"/>
          </a:xfrm>
          <a:noFill/>
        </p:spPr>
        <p:txBody>
          <a:bodyPr>
            <a:no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TONIGHT’S SERMON: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KEYS TO SELF MOTIVATION</a:t>
            </a:r>
            <a:endParaRPr lang="en-US" sz="3600" b="1" cap="all"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382260-75C5-8D2B-1EC2-6537363D56B7}"/>
              </a:ext>
            </a:extLst>
          </p:cNvPr>
          <p:cNvPicPr>
            <a:picLocks noChangeAspect="1"/>
          </p:cNvPicPr>
          <p:nvPr/>
        </p:nvPicPr>
        <p:blipFill>
          <a:blip r:embed="rId3"/>
          <a:stretch>
            <a:fillRect/>
          </a:stretch>
        </p:blipFill>
        <p:spPr>
          <a:xfrm>
            <a:off x="-12701" y="1633947"/>
            <a:ext cx="9144000" cy="5224053"/>
          </a:xfrm>
          <a:prstGeom prst="rect">
            <a:avLst/>
          </a:prstGeom>
        </p:spPr>
      </p:pic>
    </p:spTree>
    <p:extLst>
      <p:ext uri="{BB962C8B-B14F-4D97-AF65-F5344CB8AC3E}">
        <p14:creationId xmlns:p14="http://schemas.microsoft.com/office/powerpoint/2010/main" val="41474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254000" y="0"/>
            <a:ext cx="8661400" cy="6858000"/>
          </a:xfrm>
        </p:spPr>
        <p:txBody>
          <a:bodyPr>
            <a:noAutofit/>
          </a:bodyPr>
          <a:lstStyle/>
          <a:p>
            <a:pPr lvl="0">
              <a:lnSpc>
                <a:spcPct val="85000"/>
              </a:lnSpc>
              <a:tabLst>
                <a:tab pos="228600" algn="l"/>
                <a:tab pos="457200" algn="l"/>
                <a:tab pos="685800" algn="l"/>
                <a:tab pos="914400" algn="l"/>
                <a:tab pos="1143000" algn="l"/>
                <a:tab pos="1371600" algn="l"/>
                <a:tab pos="1600200" algn="l"/>
              </a:tabLst>
            </a:pPr>
            <a:r>
              <a:rPr lang="en-US" sz="2700" dirty="0">
                <a:solidFill>
                  <a:prstClr val="black"/>
                </a:solidFill>
                <a:ea typeface="Times New Roman" panose="02020603050405020304" pitchFamily="18" charset="0"/>
                <a:cs typeface="Times New Roman" panose="02020603050405020304" pitchFamily="18" charset="0"/>
              </a:rPr>
              <a:t>(Mat 16:13-19)  When Jesus came into the region of Caesarea Philippi, He asked His disciples, saying, "Who do men say that I, the Son of Man, am?" {14} So they said, "Some say John the Baptist, some Elijah, and others Jeremiah or one of the prophets." {15} He said to them, "But who do you say that I am?" {16} Simon Peter answered and said, "You are the Christ, the Son of the living God." {17} Jesus answered and said to him, "Blessed are you, Simon Bar-Jonah, for flesh and blood has not revealed this to you, but My Father who is in heaven. {18} "And I also say to you that you are Peter, and on this rock I will build My church, and the gates of Hades shall not prevail against it. {19} "And I will give you the keys of the kingdom of heaven, and whatever you bind on earth will be bound in heaven, and whatever you loose on earth will be loosed in heaven."</a:t>
            </a:r>
          </a:p>
        </p:txBody>
      </p:sp>
    </p:spTree>
    <p:extLst>
      <p:ext uri="{BB962C8B-B14F-4D97-AF65-F5344CB8AC3E}">
        <p14:creationId xmlns:p14="http://schemas.microsoft.com/office/powerpoint/2010/main" val="286299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6115-72F3-0316-1C70-17B640B9E77D}"/>
              </a:ext>
            </a:extLst>
          </p:cNvPr>
          <p:cNvSpPr>
            <a:spLocks noGrp="1"/>
          </p:cNvSpPr>
          <p:nvPr>
            <p:ph type="title"/>
          </p:nvPr>
        </p:nvSpPr>
        <p:spPr/>
        <p:txBody>
          <a:bodyPr>
            <a:normAutofit/>
          </a:bodyPr>
          <a:lstStyle/>
          <a:p>
            <a:pPr marL="0" marR="0" algn="ctr">
              <a:buNone/>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UNFINISHED RESTORATION</a:t>
            </a:r>
            <a:endPar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E533347-9090-FBD4-4307-DD27086EC61D}"/>
              </a:ext>
            </a:extLst>
          </p:cNvPr>
          <p:cNvPicPr>
            <a:picLocks noChangeAspect="1"/>
          </p:cNvPicPr>
          <p:nvPr/>
        </p:nvPicPr>
        <p:blipFill>
          <a:blip r:embed="rId2"/>
          <a:srcRect b="27474"/>
          <a:stretch>
            <a:fillRect/>
          </a:stretch>
        </p:blipFill>
        <p:spPr>
          <a:xfrm>
            <a:off x="0" y="1048871"/>
            <a:ext cx="9144000" cy="5861324"/>
          </a:xfrm>
          <a:prstGeom prst="rect">
            <a:avLst/>
          </a:prstGeom>
        </p:spPr>
      </p:pic>
    </p:spTree>
    <p:extLst>
      <p:ext uri="{BB962C8B-B14F-4D97-AF65-F5344CB8AC3E}">
        <p14:creationId xmlns:p14="http://schemas.microsoft.com/office/powerpoint/2010/main" val="142547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BF65-9309-B691-E224-B34BCAD3625A}"/>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dirty="0">
                <a:solidFill>
                  <a:srgbClr val="FF0000"/>
                </a:solidFill>
                <a:ea typeface="Times New Roman" panose="02020603050405020304" pitchFamily="18" charset="0"/>
                <a:cs typeface="Times New Roman" panose="02020603050405020304" pitchFamily="18" charset="0"/>
              </a:rPr>
              <a:t>THE RESTORATION MOVEMENT</a:t>
            </a:r>
            <a:endParaRPr lang="en-US" sz="4400" dirty="0">
              <a:solidFill>
                <a:srgbClr val="FF0000"/>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26558FE-63FE-7F31-CDED-CB84BD01869F}"/>
              </a:ext>
            </a:extLst>
          </p:cNvPr>
          <p:cNvSpPr>
            <a:spLocks noGrp="1"/>
          </p:cNvSpPr>
          <p:nvPr>
            <p:ph idx="1"/>
          </p:nvPr>
        </p:nvSpPr>
        <p:spPr/>
        <p:txBody>
          <a:bodyPr>
            <a:noAutofit/>
          </a:bodyPr>
          <a:lstStyle/>
          <a:p>
            <a:pPr marL="511175" marR="0" indent="-511175">
              <a:lnSpc>
                <a:spcPct val="80000"/>
              </a:lnSpc>
              <a:spcBef>
                <a:spcPts val="0"/>
              </a:spcBef>
              <a:buFont typeface="+mj-lt"/>
              <a:buAutoNum type="alphaUcPeriod"/>
              <a:tabLst>
                <a:tab pos="2286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In the early 1800s there arose men on American soil who called for a restoration of the Lord’s church of the first century. </a:t>
            </a:r>
          </a:p>
          <a:p>
            <a:pPr marL="511175" marR="0" indent="-511175">
              <a:lnSpc>
                <a:spcPct val="80000"/>
              </a:lnSpc>
              <a:spcBef>
                <a:spcPts val="0"/>
              </a:spcBef>
              <a:buFont typeface="+mj-lt"/>
              <a:buAutoNum type="alphaUcPeriod"/>
              <a:tabLst>
                <a:tab pos="2286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Theirs was the desire to </a:t>
            </a:r>
            <a:r>
              <a:rPr lang="en-US" dirty="0">
                <a:ea typeface="Times New Roman" panose="02020603050405020304" pitchFamily="18" charset="0"/>
                <a:cs typeface="Arial" panose="020B0604020202020204" pitchFamily="34" charset="0"/>
              </a:rPr>
              <a:t>renew</a:t>
            </a:r>
            <a:r>
              <a:rPr lang="en-US" dirty="0">
                <a:latin typeface="Palatino-Italic"/>
                <a:ea typeface="Times New Roman" panose="02020603050405020304" pitchFamily="18" charset="0"/>
                <a:cs typeface="Palatino-Italic"/>
              </a:rPr>
              <a:t> </a:t>
            </a:r>
            <a:r>
              <a:rPr lang="en-US" dirty="0">
                <a:ea typeface="Times New Roman" panose="02020603050405020304" pitchFamily="18" charset="0"/>
                <a:cs typeface="Times New Roman" panose="02020603050405020304" pitchFamily="18" charset="0"/>
              </a:rPr>
              <a:t>the church as God had given it. </a:t>
            </a:r>
          </a:p>
          <a:p>
            <a:pPr marL="511175" marR="0" indent="-511175">
              <a:lnSpc>
                <a:spcPct val="80000"/>
              </a:lnSpc>
              <a:spcBef>
                <a:spcPts val="0"/>
              </a:spcBef>
              <a:buFont typeface="+mj-lt"/>
              <a:buAutoNum type="alphaUcPeriod"/>
              <a:tabLst>
                <a:tab pos="2286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It was a distinctive plea based on the truth that the church as built by Jesus was perfect, intended for all men of all the ages until He would come again to redeem His own.</a:t>
            </a:r>
          </a:p>
          <a:p>
            <a:pPr marL="511175" marR="0" indent="-511175">
              <a:lnSpc>
                <a:spcPct val="80000"/>
              </a:lnSpc>
              <a:spcBef>
                <a:spcPts val="0"/>
              </a:spcBef>
              <a:buFont typeface="+mj-lt"/>
              <a:buAutoNum type="alphaUcPeriod"/>
              <a:tabLst>
                <a:tab pos="2286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Just as God has bestowed on man a perfect Savior and a perfect plan of redemption, so they believed the church as given by God was perfect. </a:t>
            </a:r>
          </a:p>
        </p:txBody>
      </p:sp>
    </p:spTree>
    <p:extLst>
      <p:ext uri="{BB962C8B-B14F-4D97-AF65-F5344CB8AC3E}">
        <p14:creationId xmlns:p14="http://schemas.microsoft.com/office/powerpoint/2010/main" val="36408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202A-6898-2FFD-D944-36544A061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42361-2702-B0B0-2375-B1E81CB581E8}"/>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dirty="0">
                <a:solidFill>
                  <a:srgbClr val="FF0000"/>
                </a:solidFill>
                <a:ea typeface="Times New Roman" panose="02020603050405020304" pitchFamily="18" charset="0"/>
                <a:cs typeface="Times New Roman" panose="02020603050405020304" pitchFamily="18" charset="0"/>
              </a:rPr>
              <a:t>THE RESTORATION MOVEMENT</a:t>
            </a:r>
            <a:endParaRPr lang="en-US" sz="4400" dirty="0">
              <a:solidFill>
                <a:srgbClr val="FF0000"/>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849667-0E65-8B81-80C0-22C39099B0F2}"/>
              </a:ext>
            </a:extLst>
          </p:cNvPr>
          <p:cNvSpPr>
            <a:spLocks noGrp="1"/>
          </p:cNvSpPr>
          <p:nvPr>
            <p:ph idx="1"/>
          </p:nvPr>
        </p:nvSpPr>
        <p:spPr/>
        <p:txBody>
          <a:bodyPr>
            <a:normAutofit lnSpcReduction="10000"/>
          </a:bodyPr>
          <a:lstStyle/>
          <a:p>
            <a:pPr marL="457200" lvl="0" indent="-457200">
              <a:lnSpc>
                <a:spcPct val="100000"/>
              </a:lnSpc>
              <a:spcBef>
                <a:spcPts val="0"/>
              </a:spcBef>
              <a:buFont typeface="+mj-lt"/>
              <a:buAutoNum type="alphaUcPeriod" startAt="5"/>
              <a:tabLst>
                <a:tab pos="228600" algn="l"/>
                <a:tab pos="6858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There is no need for a new Savior. Then why are there so many new churches with differing creeds, differing organizations, and differing purposes? </a:t>
            </a:r>
          </a:p>
          <a:p>
            <a:pPr marL="457200" lvl="0" indent="-457200">
              <a:lnSpc>
                <a:spcPct val="100000"/>
              </a:lnSpc>
              <a:spcBef>
                <a:spcPts val="0"/>
              </a:spcBef>
              <a:buFont typeface="+mj-lt"/>
              <a:buAutoNum type="alphaUcPeriod" startAt="6"/>
              <a:tabLst>
                <a:tab pos="228600" algn="l"/>
                <a:tab pos="6858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In Christ are all the treasures of time and eternity, and He bestowed upon man in the beginning of the church all that was needed.</a:t>
            </a:r>
          </a:p>
          <a:p>
            <a:pPr marL="457200" lvl="0" indent="-457200">
              <a:lnSpc>
                <a:spcPct val="100000"/>
              </a:lnSpc>
              <a:spcBef>
                <a:spcPts val="0"/>
              </a:spcBef>
              <a:buFont typeface="+mj-lt"/>
              <a:buAutoNum type="alphaUcPeriod" startAt="6"/>
              <a:tabLst>
                <a:tab pos="228600" algn="l"/>
                <a:tab pos="685800" algn="l"/>
                <a:tab pos="1143000" algn="l"/>
                <a:tab pos="1371600" algn="l"/>
                <a:tab pos="1600200" algn="l"/>
              </a:tabLst>
            </a:pPr>
            <a:r>
              <a:rPr lang="en-US" sz="2800" dirty="0">
                <a:solidFill>
                  <a:prstClr val="black"/>
                </a:solidFill>
                <a:ea typeface="Times New Roman" panose="02020603050405020304" pitchFamily="18" charset="0"/>
                <a:cs typeface="Times New Roman" panose="02020603050405020304" pitchFamily="18" charset="0"/>
              </a:rPr>
              <a:t>The restoration movement of America was not composed of founders or establishers. Barton Stone, Thomas and Alexander Campbell, Walter Scott, Raccoon John Smith, John O’Kelly, and other able men who labored in the restoration in its early years were not men who sought to bring a new denomination to the world. </a:t>
            </a:r>
          </a:p>
        </p:txBody>
      </p:sp>
    </p:spTree>
    <p:extLst>
      <p:ext uri="{BB962C8B-B14F-4D97-AF65-F5344CB8AC3E}">
        <p14:creationId xmlns:p14="http://schemas.microsoft.com/office/powerpoint/2010/main" val="12163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47336</TotalTime>
  <Words>2493</Words>
  <Application>Microsoft Office PowerPoint</Application>
  <PresentationFormat>On-screen Show (4:3)</PresentationFormat>
  <Paragraphs>116</Paragraphs>
  <Slides>32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Bazooka</vt:lpstr>
      <vt:lpstr>Calibri</vt:lpstr>
      <vt:lpstr>Calibri Light</vt:lpstr>
      <vt:lpstr>Palatino-Italic</vt:lpstr>
      <vt:lpstr>Times New Roman</vt:lpstr>
      <vt:lpstr>Office Theme</vt:lpstr>
      <vt:lpstr>1_Office Theme</vt:lpstr>
      <vt:lpstr>PowerPoint Presentation</vt:lpstr>
      <vt:lpstr>PowerPoint Presentation</vt:lpstr>
      <vt:lpstr>PowerPoint Presentation</vt:lpstr>
      <vt:lpstr>SINGING</vt:lpstr>
      <vt:lpstr>(Mat 16:13-19)  When Jesus came into the region of Caesarea Philippi, He asked His disciples, saying, "Who do men say that I, the Son of Man, am?" {14} So they said, "Some say John the Baptist, some Elijah, and others Jeremiah or one of the prophets." {15} He said to them, "But who do you say that I am?" {16} Simon Peter answered and said, "You are the Christ, the Son of the living God." {17} Jesus answered and said to him, "Blessed are you, Simon Bar-Jonah, for flesh and blood has not revealed this to you, but My Father who is in heaven. {18} "And I also say to you that you are Peter, and on this rock I will build My church, and the gates of Hades shall not prevail against it. {19} "And I will give you the keys of the kingdom of heaven, and whatever you bind on earth will be bound in heaven, and whatever you loose on earth will be loosed in heaven."</vt:lpstr>
      <vt:lpstr>PowerPoint Presentation</vt:lpstr>
      <vt:lpstr>THE UNFINISHED RESTORATION</vt:lpstr>
      <vt:lpstr>THE RESTORATION MOVEMENT</vt:lpstr>
      <vt:lpstr>THE RESTORATION MOVEMENT</vt:lpstr>
      <vt:lpstr>THE RESTORATION MOVEMENT</vt:lpstr>
      <vt:lpstr>I. RESTORATION NEEDED</vt:lpstr>
      <vt:lpstr>I. RESTORATION NEEDED</vt:lpstr>
      <vt:lpstr>II. THE RESTORATION IDEAL</vt:lpstr>
      <vt:lpstr>II. THE RESTORATION IDEAL</vt:lpstr>
      <vt:lpstr>III. THINGS ALREADY RESTORED</vt:lpstr>
      <vt:lpstr>IV. THE UNFINISHED RESTORATION</vt:lpstr>
      <vt:lpstr>IV. THE UNFINISHED RESTORATION</vt:lpstr>
      <vt:lpstr>IV. THE UNFINISHED RESTORATION</vt:lpstr>
      <vt:lpstr>IV. THE UNFINISHED RESTORATION</vt:lpstr>
      <vt:lpstr>IV. THE UNFINISHED RESTORATION</vt:lpstr>
      <vt:lpstr>IV. THE UNFINISHED RESTORATION</vt:lpstr>
      <vt:lpstr>IV. THE UNFINISHED RESTORATION</vt:lpstr>
      <vt:lpstr>IV. THE UNFINISHED RESTORATION</vt:lpstr>
      <vt:lpstr>IV. THE UNFINISHED RESTORATION</vt:lpstr>
      <vt:lpstr>IV. THE UNFINISHED RESTORATION</vt:lpstr>
      <vt:lpstr>IV. THE UNFINISHED RESTORATION</vt:lpstr>
      <vt:lpstr>CONCLUSION</vt:lpstr>
      <vt:lpstr>SINGING</vt:lpstr>
      <vt:lpstr>PowerPoint Presentation</vt:lpstr>
      <vt:lpstr>CONTRIBUTION</vt:lpstr>
      <vt:lpstr>SINGING</vt:lpstr>
      <vt:lpstr>TONIGHT’S SERMON: KEYS TO SELF 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6</cp:revision>
  <dcterms:created xsi:type="dcterms:W3CDTF">2021-03-15T23:58:02Z</dcterms:created>
  <dcterms:modified xsi:type="dcterms:W3CDTF">2025-11-24T16:30:48Z</dcterms:modified>
</cp:coreProperties>
</file>