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66" r:id="rId3"/>
    <p:sldId id="256" r:id="rId4"/>
    <p:sldId id="271" r:id="rId5"/>
    <p:sldId id="267" r:id="rId6"/>
    <p:sldId id="268" r:id="rId7"/>
    <p:sldId id="259" r:id="rId8"/>
    <p:sldId id="269" r:id="rId9"/>
    <p:sldId id="260" r:id="rId10"/>
    <p:sldId id="270" r:id="rId11"/>
    <p:sldId id="272" r:id="rId12"/>
    <p:sldId id="275" r:id="rId13"/>
    <p:sldId id="276" r:id="rId14"/>
    <p:sldId id="273" r:id="rId15"/>
    <p:sldId id="261" r:id="rId16"/>
    <p:sldId id="277" r:id="rId17"/>
    <p:sldId id="278" r:id="rId18"/>
    <p:sldId id="280" r:id="rId19"/>
    <p:sldId id="262" r:id="rId20"/>
    <p:sldId id="279" r:id="rId21"/>
    <p:sldId id="281" r:id="rId22"/>
    <p:sldId id="283" r:id="rId23"/>
    <p:sldId id="282" r:id="rId24"/>
    <p:sldId id="263" r:id="rId25"/>
    <p:sldId id="284" r:id="rId26"/>
    <p:sldId id="265" r:id="rId27"/>
    <p:sldId id="285"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FFFF66"/>
    <a:srgbClr val="CCFF99"/>
    <a:srgbClr val="FF99FF"/>
    <a:srgbClr val="FF66FF"/>
    <a:srgbClr val="111111"/>
    <a:srgbClr val="292929"/>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5" autoAdjust="0"/>
    <p:restoredTop sz="94660" autoAdjust="0"/>
  </p:normalViewPr>
  <p:slideViewPr>
    <p:cSldViewPr snapToGrid="0">
      <p:cViewPr varScale="1">
        <p:scale>
          <a:sx n="65" d="100"/>
          <a:sy n="65" d="100"/>
        </p:scale>
        <p:origin x="-114" y="-10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93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58EB54-0468-4E2B-9541-90BE8255EE49}" type="datetimeFigureOut">
              <a:rPr lang="en-US" smtClean="0"/>
              <a:pPr/>
              <a:t>1/17/2014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6E27D9-0A46-4D24-83E6-5FD7A2620BE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6E27D9-0A46-4D24-83E6-5FD7A2620BE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b. This is to make us unmovable – 1 Cor.15:58. </a:t>
            </a:r>
            <a:r>
              <a:rPr lang="en-US" sz="1200" i="1" u="sng" kern="1200" dirty="0" smtClean="0">
                <a:solidFill>
                  <a:schemeClr val="tx1"/>
                </a:solidFill>
                <a:latin typeface="+mn-lt"/>
                <a:ea typeface="+mn-ea"/>
                <a:cs typeface="+mn-cs"/>
              </a:rPr>
              <a:t>Therefore, my </a:t>
            </a:r>
          </a:p>
          <a:p>
            <a:r>
              <a:rPr lang="en-US" sz="1200" i="1" u="sng" kern="1200" dirty="0" smtClean="0">
                <a:solidFill>
                  <a:schemeClr val="tx1"/>
                </a:solidFill>
                <a:latin typeface="+mn-lt"/>
                <a:ea typeface="+mn-ea"/>
                <a:cs typeface="+mn-cs"/>
              </a:rPr>
              <a:t>              beloved brethren, be steadfast, immovable, always </a:t>
            </a:r>
          </a:p>
          <a:p>
            <a:r>
              <a:rPr lang="en-US" sz="1200" i="1" u="sng" kern="1200" dirty="0" smtClean="0">
                <a:solidFill>
                  <a:schemeClr val="tx1"/>
                </a:solidFill>
                <a:latin typeface="+mn-lt"/>
                <a:ea typeface="+mn-ea"/>
                <a:cs typeface="+mn-cs"/>
              </a:rPr>
              <a:t>              abounding in the work of the Lord, knowing that your labor is </a:t>
            </a:r>
          </a:p>
          <a:p>
            <a:r>
              <a:rPr lang="en-US" sz="1200" i="1" u="sng" kern="1200" dirty="0" smtClean="0">
                <a:solidFill>
                  <a:schemeClr val="tx1"/>
                </a:solidFill>
                <a:latin typeface="+mn-lt"/>
                <a:ea typeface="+mn-ea"/>
                <a:cs typeface="+mn-cs"/>
              </a:rPr>
              <a:t>              not in vain in the Lord. </a:t>
            </a:r>
            <a:endParaRPr lang="en-US" i="1" u="sng" dirty="0"/>
          </a:p>
        </p:txBody>
      </p:sp>
      <p:sp>
        <p:nvSpPr>
          <p:cNvPr id="4" name="Slide Number Placeholder 3"/>
          <p:cNvSpPr>
            <a:spLocks noGrp="1"/>
          </p:cNvSpPr>
          <p:nvPr>
            <p:ph type="sldNum" sz="quarter" idx="10"/>
          </p:nvPr>
        </p:nvSpPr>
        <p:spPr/>
        <p:txBody>
          <a:bodyPr/>
          <a:lstStyle/>
          <a:p>
            <a:fld id="{046E27D9-0A46-4D24-83E6-5FD7A2620BEC}"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c. Those not rooted will ultimately be lost –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1) Jesus spoke of these in His parable of the </a:t>
            </a:r>
            <a:r>
              <a:rPr lang="en-US" sz="1200" kern="1200" dirty="0" err="1" smtClean="0">
                <a:solidFill>
                  <a:schemeClr val="tx1"/>
                </a:solidFill>
                <a:latin typeface="+mn-lt"/>
                <a:ea typeface="+mn-ea"/>
                <a:cs typeface="+mn-cs"/>
              </a:rPr>
              <a:t>sower</a:t>
            </a:r>
            <a:r>
              <a:rPr lang="en-US" sz="1200" kern="1200" dirty="0" smtClean="0">
                <a:solidFill>
                  <a:schemeClr val="tx1"/>
                </a:solidFill>
                <a:latin typeface="+mn-lt"/>
                <a:ea typeface="+mn-ea"/>
                <a:cs typeface="+mn-cs"/>
              </a:rPr>
              <a:t> in </a:t>
            </a:r>
          </a:p>
          <a:p>
            <a:r>
              <a:rPr lang="en-US" sz="1200" kern="1200" dirty="0" smtClean="0">
                <a:solidFill>
                  <a:schemeClr val="tx1"/>
                </a:solidFill>
                <a:latin typeface="+mn-lt"/>
                <a:ea typeface="+mn-ea"/>
                <a:cs typeface="+mn-cs"/>
              </a:rPr>
              <a:t>                   Matt.13:20,21. </a:t>
            </a:r>
            <a:r>
              <a:rPr lang="en-US" sz="1200" b="1" i="1" u="sng" kern="1200" baseline="30000" dirty="0" smtClean="0">
                <a:solidFill>
                  <a:schemeClr val="tx1"/>
                </a:solidFill>
                <a:latin typeface="+mn-lt"/>
                <a:ea typeface="+mn-ea"/>
                <a:cs typeface="+mn-cs"/>
              </a:rPr>
              <a:t>20</a:t>
            </a:r>
            <a:r>
              <a:rPr lang="en-US" sz="1200" i="1" u="sng" kern="1200" dirty="0" smtClean="0">
                <a:solidFill>
                  <a:schemeClr val="tx1"/>
                </a:solidFill>
                <a:latin typeface="+mn-lt"/>
                <a:ea typeface="+mn-ea"/>
                <a:cs typeface="+mn-cs"/>
              </a:rPr>
              <a:t> As for what was sown on rocky ground, </a:t>
            </a:r>
          </a:p>
          <a:p>
            <a:r>
              <a:rPr lang="en-US" sz="1200" i="1" u="sng" kern="1200" dirty="0" smtClean="0">
                <a:solidFill>
                  <a:schemeClr val="tx1"/>
                </a:solidFill>
                <a:latin typeface="+mn-lt"/>
                <a:ea typeface="+mn-ea"/>
                <a:cs typeface="+mn-cs"/>
              </a:rPr>
              <a:t>                   this is the one who hears the word and immediately </a:t>
            </a:r>
          </a:p>
          <a:p>
            <a:r>
              <a:rPr lang="en-US" sz="1200" i="1" u="sng" kern="1200" dirty="0" smtClean="0">
                <a:solidFill>
                  <a:schemeClr val="tx1"/>
                </a:solidFill>
                <a:latin typeface="+mn-lt"/>
                <a:ea typeface="+mn-ea"/>
                <a:cs typeface="+mn-cs"/>
              </a:rPr>
              <a:t>                   receives it with joy, </a:t>
            </a:r>
            <a:r>
              <a:rPr lang="en-US" sz="1200" b="1" i="1" u="sng" kern="1200" baseline="30000" dirty="0" smtClean="0">
                <a:solidFill>
                  <a:schemeClr val="tx1"/>
                </a:solidFill>
                <a:latin typeface="+mn-lt"/>
                <a:ea typeface="+mn-ea"/>
                <a:cs typeface="+mn-cs"/>
              </a:rPr>
              <a:t>21</a:t>
            </a:r>
            <a:r>
              <a:rPr lang="en-US" sz="1200" i="1" u="sng" kern="1200" dirty="0" smtClean="0">
                <a:solidFill>
                  <a:schemeClr val="tx1"/>
                </a:solidFill>
                <a:latin typeface="+mn-lt"/>
                <a:ea typeface="+mn-ea"/>
                <a:cs typeface="+mn-cs"/>
              </a:rPr>
              <a:t> yet he has no root in himself, but </a:t>
            </a:r>
          </a:p>
          <a:p>
            <a:r>
              <a:rPr lang="en-US" sz="1200" i="1" u="sng" kern="1200" dirty="0" smtClean="0">
                <a:solidFill>
                  <a:schemeClr val="tx1"/>
                </a:solidFill>
                <a:latin typeface="+mn-lt"/>
                <a:ea typeface="+mn-ea"/>
                <a:cs typeface="+mn-cs"/>
              </a:rPr>
              <a:t>                   endures for a while, and when tribulation or persecution </a:t>
            </a:r>
          </a:p>
          <a:p>
            <a:r>
              <a:rPr lang="en-US" sz="1200" i="1" u="sng" kern="1200" dirty="0" smtClean="0">
                <a:solidFill>
                  <a:schemeClr val="tx1"/>
                </a:solidFill>
                <a:latin typeface="+mn-lt"/>
                <a:ea typeface="+mn-ea"/>
                <a:cs typeface="+mn-cs"/>
              </a:rPr>
              <a:t>                   arises on account of the word, immediately he falls away.</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46E27D9-0A46-4D24-83E6-5FD7A2620BEC}"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 The next question is </a:t>
            </a:r>
            <a:r>
              <a:rPr lang="en-US" sz="1200" b="1" kern="1200" dirty="0" smtClean="0">
                <a:solidFill>
                  <a:schemeClr val="tx1"/>
                </a:solidFill>
                <a:latin typeface="+mn-lt"/>
                <a:ea typeface="+mn-ea"/>
                <a:cs typeface="+mn-cs"/>
              </a:rPr>
              <a:t>How can we grow downward? How can </a:t>
            </a:r>
          </a:p>
          <a:p>
            <a:r>
              <a:rPr lang="en-US" sz="1200" b="1" kern="1200" dirty="0" smtClean="0">
                <a:solidFill>
                  <a:schemeClr val="tx1"/>
                </a:solidFill>
                <a:latin typeface="+mn-lt"/>
                <a:ea typeface="+mn-ea"/>
                <a:cs typeface="+mn-cs"/>
              </a:rPr>
              <a:t>    we become rooted in our faith?</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1. Peter tells us how in 1 Pet.3:15-16. </a:t>
            </a:r>
            <a:r>
              <a:rPr lang="en-US" sz="1200" i="1" u="sng" kern="1200" dirty="0" smtClean="0">
                <a:solidFill>
                  <a:schemeClr val="tx1"/>
                </a:solidFill>
                <a:latin typeface="+mn-lt"/>
                <a:ea typeface="+mn-ea"/>
                <a:cs typeface="+mn-cs"/>
              </a:rPr>
              <a:t>but in your hearts regard </a:t>
            </a:r>
          </a:p>
          <a:p>
            <a:r>
              <a:rPr lang="en-US" sz="1200" i="1" u="sng" kern="1200" dirty="0" smtClean="0">
                <a:solidFill>
                  <a:schemeClr val="tx1"/>
                </a:solidFill>
                <a:latin typeface="+mn-lt"/>
                <a:ea typeface="+mn-ea"/>
                <a:cs typeface="+mn-cs"/>
              </a:rPr>
              <a:t>         Christ the Lord as holy, always being prepared to make a defense </a:t>
            </a:r>
          </a:p>
          <a:p>
            <a:r>
              <a:rPr lang="en-US" sz="1200" i="1" u="sng" kern="1200" dirty="0" smtClean="0">
                <a:solidFill>
                  <a:schemeClr val="tx1"/>
                </a:solidFill>
                <a:latin typeface="+mn-lt"/>
                <a:ea typeface="+mn-ea"/>
                <a:cs typeface="+mn-cs"/>
              </a:rPr>
              <a:t>         to anyone who asks you for a reason for the hope that is in you; </a:t>
            </a:r>
          </a:p>
          <a:p>
            <a:r>
              <a:rPr lang="en-US" sz="1200" b="1" i="1" u="sng" kern="1200" baseline="30000" dirty="0" smtClean="0">
                <a:solidFill>
                  <a:schemeClr val="tx1"/>
                </a:solidFill>
                <a:latin typeface="+mn-lt"/>
                <a:ea typeface="+mn-ea"/>
                <a:cs typeface="+mn-cs"/>
              </a:rPr>
              <a:t>              16</a:t>
            </a:r>
            <a:r>
              <a:rPr lang="en-US" sz="1200" i="1" u="sng" kern="1200" dirty="0" smtClean="0">
                <a:solidFill>
                  <a:schemeClr val="tx1"/>
                </a:solidFill>
                <a:latin typeface="+mn-lt"/>
                <a:ea typeface="+mn-ea"/>
                <a:cs typeface="+mn-cs"/>
              </a:rPr>
              <a:t> yet do it with gentleness and respect, having a good </a:t>
            </a:r>
          </a:p>
          <a:p>
            <a:r>
              <a:rPr lang="en-US" sz="1200" i="1" u="sng" kern="1200" dirty="0" smtClean="0">
                <a:solidFill>
                  <a:schemeClr val="tx1"/>
                </a:solidFill>
                <a:latin typeface="+mn-lt"/>
                <a:ea typeface="+mn-ea"/>
                <a:cs typeface="+mn-cs"/>
              </a:rPr>
              <a:t>         conscience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2. We are to have depth and it can only come though study of </a:t>
            </a:r>
          </a:p>
          <a:p>
            <a:r>
              <a:rPr lang="en-US" sz="1200" kern="1200" dirty="0" smtClean="0">
                <a:solidFill>
                  <a:schemeClr val="tx1"/>
                </a:solidFill>
                <a:latin typeface="+mn-lt"/>
                <a:ea typeface="+mn-ea"/>
                <a:cs typeface="+mn-cs"/>
              </a:rPr>
              <a:t>         God's word – 2 Tim.2:15. </a:t>
            </a:r>
            <a:r>
              <a:rPr lang="en-US" sz="1200" i="1" u="sng" kern="1200" dirty="0" smtClean="0">
                <a:solidFill>
                  <a:schemeClr val="tx1"/>
                </a:solidFill>
                <a:latin typeface="+mn-lt"/>
                <a:ea typeface="+mn-ea"/>
                <a:cs typeface="+mn-cs"/>
              </a:rPr>
              <a:t>Do your best to present yourself to </a:t>
            </a:r>
          </a:p>
          <a:p>
            <a:r>
              <a:rPr lang="en-US" sz="1200" i="1" u="sng" kern="1200" dirty="0" smtClean="0">
                <a:solidFill>
                  <a:schemeClr val="tx1"/>
                </a:solidFill>
                <a:latin typeface="+mn-lt"/>
                <a:ea typeface="+mn-ea"/>
                <a:cs typeface="+mn-cs"/>
              </a:rPr>
              <a:t>         God as one approved, a worker who has no need to be ashamed, </a:t>
            </a:r>
          </a:p>
          <a:p>
            <a:r>
              <a:rPr lang="en-US" sz="1200" i="1" u="sng" kern="1200" dirty="0" smtClean="0">
                <a:solidFill>
                  <a:schemeClr val="tx1"/>
                </a:solidFill>
                <a:latin typeface="+mn-lt"/>
                <a:ea typeface="+mn-ea"/>
                <a:cs typeface="+mn-cs"/>
              </a:rPr>
              <a:t>         rightly handling the word of truth. </a:t>
            </a:r>
            <a:endParaRPr lang="en-US" sz="1200" i="1" u="sng"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46E27D9-0A46-4D24-83E6-5FD7A2620BEC}"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II. The Christian must Grow UPWARD.</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Here, we see a tree that has grown upward, towering above all the </a:t>
            </a:r>
          </a:p>
          <a:p>
            <a:r>
              <a:rPr lang="en-US" sz="1200" kern="1200" dirty="0" smtClean="0">
                <a:solidFill>
                  <a:schemeClr val="tx1"/>
                </a:solidFill>
                <a:latin typeface="+mn-lt"/>
                <a:ea typeface="+mn-ea"/>
                <a:cs typeface="+mn-cs"/>
              </a:rPr>
              <a:t>    other trees around. </a:t>
            </a:r>
          </a:p>
          <a:p>
            <a:endParaRPr lang="en-US" dirty="0"/>
          </a:p>
        </p:txBody>
      </p:sp>
      <p:sp>
        <p:nvSpPr>
          <p:cNvPr id="4" name="Slide Number Placeholder 3"/>
          <p:cNvSpPr>
            <a:spLocks noGrp="1"/>
          </p:cNvSpPr>
          <p:nvPr>
            <p:ph type="sldNum" sz="quarter" idx="10"/>
          </p:nvPr>
        </p:nvSpPr>
        <p:spPr/>
        <p:txBody>
          <a:bodyPr/>
          <a:lstStyle/>
          <a:p>
            <a:fld id="{046E27D9-0A46-4D24-83E6-5FD7A2620BEC}"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1. The Christian must grow </a:t>
            </a:r>
            <a:r>
              <a:rPr lang="en-US" sz="1200" b="1" kern="1200" dirty="0" smtClean="0">
                <a:solidFill>
                  <a:schemeClr val="tx1"/>
                </a:solidFill>
                <a:latin typeface="+mn-lt"/>
                <a:ea typeface="+mn-ea"/>
                <a:cs typeface="+mn-cs"/>
              </a:rPr>
              <a:t>So as to have as much height as he </a:t>
            </a:r>
          </a:p>
          <a:p>
            <a:r>
              <a:rPr lang="en-US" sz="1200" b="1" kern="1200" dirty="0" smtClean="0">
                <a:solidFill>
                  <a:schemeClr val="tx1"/>
                </a:solidFill>
                <a:latin typeface="+mn-lt"/>
                <a:ea typeface="+mn-ea"/>
                <a:cs typeface="+mn-cs"/>
              </a:rPr>
              <a:t>         does depth.</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2. The christian must never be ashamed to stand up for Christ.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 Jesus tells us in Lk.9:26. </a:t>
            </a:r>
            <a:r>
              <a:rPr lang="en-US" sz="1200" i="1" u="sng" kern="1200" dirty="0" smtClean="0">
                <a:solidFill>
                  <a:schemeClr val="tx1"/>
                </a:solidFill>
                <a:latin typeface="+mn-lt"/>
                <a:ea typeface="+mn-ea"/>
                <a:cs typeface="+mn-cs"/>
              </a:rPr>
              <a:t>For whoever is ashamed of me and </a:t>
            </a:r>
          </a:p>
          <a:p>
            <a:r>
              <a:rPr lang="en-US" sz="1200" i="1" u="sng" kern="1200" dirty="0" smtClean="0">
                <a:solidFill>
                  <a:schemeClr val="tx1"/>
                </a:solidFill>
                <a:latin typeface="+mn-lt"/>
                <a:ea typeface="+mn-ea"/>
                <a:cs typeface="+mn-cs"/>
              </a:rPr>
              <a:t>              of my words, of him will the Son of Man be ashamed when </a:t>
            </a:r>
          </a:p>
          <a:p>
            <a:r>
              <a:rPr lang="en-US" sz="1200" i="1" u="sng" kern="1200" dirty="0" smtClean="0">
                <a:solidFill>
                  <a:schemeClr val="tx1"/>
                </a:solidFill>
                <a:latin typeface="+mn-lt"/>
                <a:ea typeface="+mn-ea"/>
                <a:cs typeface="+mn-cs"/>
              </a:rPr>
              <a:t>              he comes in his glory and the glory of the Father and of the </a:t>
            </a:r>
          </a:p>
          <a:p>
            <a:r>
              <a:rPr lang="en-US" sz="1200" i="1" u="sng" kern="1200" dirty="0" smtClean="0">
                <a:solidFill>
                  <a:schemeClr val="tx1"/>
                </a:solidFill>
                <a:latin typeface="+mn-lt"/>
                <a:ea typeface="+mn-ea"/>
                <a:cs typeface="+mn-cs"/>
              </a:rPr>
              <a:t>              holy angels.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3. We must build great confidence in our faith and our hope must </a:t>
            </a:r>
          </a:p>
          <a:p>
            <a:r>
              <a:rPr lang="en-US" sz="1200" kern="1200" dirty="0" smtClean="0">
                <a:solidFill>
                  <a:schemeClr val="tx1"/>
                </a:solidFill>
                <a:latin typeface="+mn-lt"/>
                <a:ea typeface="+mn-ea"/>
                <a:cs typeface="+mn-cs"/>
              </a:rPr>
              <a:t>         be as high as our faith is deep.</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 Heb.11:1– </a:t>
            </a:r>
            <a:r>
              <a:rPr lang="en-US" sz="1200" i="1" u="sng" kern="1200" dirty="0" smtClean="0">
                <a:solidFill>
                  <a:schemeClr val="tx1"/>
                </a:solidFill>
                <a:latin typeface="+mn-lt"/>
                <a:ea typeface="+mn-ea"/>
                <a:cs typeface="+mn-cs"/>
              </a:rPr>
              <a:t>“Now faith is assurance of [things] hoped for, a </a:t>
            </a:r>
          </a:p>
          <a:p>
            <a:r>
              <a:rPr lang="en-US" sz="1200" i="1" u="sng" kern="1200" dirty="0" smtClean="0">
                <a:solidFill>
                  <a:schemeClr val="tx1"/>
                </a:solidFill>
                <a:latin typeface="+mn-lt"/>
                <a:ea typeface="+mn-ea"/>
                <a:cs typeface="+mn-cs"/>
              </a:rPr>
              <a:t>              conviction of things not seen.”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b. Our faith and hope must be active and seen.</a:t>
            </a:r>
          </a:p>
          <a:p>
            <a:endParaRPr lang="en-US" dirty="0"/>
          </a:p>
        </p:txBody>
      </p:sp>
      <p:sp>
        <p:nvSpPr>
          <p:cNvPr id="4" name="Slide Number Placeholder 3"/>
          <p:cNvSpPr>
            <a:spLocks noGrp="1"/>
          </p:cNvSpPr>
          <p:nvPr>
            <p:ph type="sldNum" sz="quarter" idx="10"/>
          </p:nvPr>
        </p:nvSpPr>
        <p:spPr/>
        <p:txBody>
          <a:bodyPr/>
          <a:lstStyle/>
          <a:p>
            <a:fld id="{046E27D9-0A46-4D24-83E6-5FD7A2620BEC}"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 To grow upward we must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Focus our mind on the things above –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1. Paul says in Col.3:2-3. </a:t>
            </a:r>
            <a:r>
              <a:rPr lang="en-US" sz="1200" i="1" u="sng" kern="1200" dirty="0" smtClean="0">
                <a:solidFill>
                  <a:schemeClr val="tx1"/>
                </a:solidFill>
                <a:latin typeface="+mn-lt"/>
                <a:ea typeface="+mn-ea"/>
                <a:cs typeface="+mn-cs"/>
              </a:rPr>
              <a:t>Set your minds on things that are above, </a:t>
            </a:r>
          </a:p>
          <a:p>
            <a:r>
              <a:rPr lang="en-US" sz="1200" i="1" u="sng" kern="1200" dirty="0" smtClean="0">
                <a:solidFill>
                  <a:schemeClr val="tx1"/>
                </a:solidFill>
                <a:latin typeface="+mn-lt"/>
                <a:ea typeface="+mn-ea"/>
                <a:cs typeface="+mn-cs"/>
              </a:rPr>
              <a:t>         not on things that are on earth. </a:t>
            </a:r>
            <a:r>
              <a:rPr lang="en-US" sz="1200" b="1" i="1" u="sng" kern="1200" baseline="30000" dirty="0" smtClean="0">
                <a:solidFill>
                  <a:schemeClr val="tx1"/>
                </a:solidFill>
                <a:latin typeface="+mn-lt"/>
                <a:ea typeface="+mn-ea"/>
                <a:cs typeface="+mn-cs"/>
              </a:rPr>
              <a:t>3</a:t>
            </a:r>
            <a:r>
              <a:rPr lang="en-US" sz="1200" i="1" u="sng" kern="1200" dirty="0" smtClean="0">
                <a:solidFill>
                  <a:schemeClr val="tx1"/>
                </a:solidFill>
                <a:latin typeface="+mn-lt"/>
                <a:ea typeface="+mn-ea"/>
                <a:cs typeface="+mn-cs"/>
              </a:rPr>
              <a:t> For you have died, and your </a:t>
            </a:r>
          </a:p>
          <a:p>
            <a:r>
              <a:rPr lang="en-US" sz="1200" i="1" u="sng" kern="1200" dirty="0" smtClean="0">
                <a:solidFill>
                  <a:schemeClr val="tx1"/>
                </a:solidFill>
                <a:latin typeface="+mn-lt"/>
                <a:ea typeface="+mn-ea"/>
                <a:cs typeface="+mn-cs"/>
              </a:rPr>
              <a:t>         </a:t>
            </a:r>
            <a:r>
              <a:rPr lang="en-US" sz="1200" i="1" u="sng" kern="1200" dirty="0" err="1" smtClean="0">
                <a:solidFill>
                  <a:schemeClr val="tx1"/>
                </a:solidFill>
                <a:latin typeface="+mn-lt"/>
                <a:ea typeface="+mn-ea"/>
                <a:cs typeface="+mn-cs"/>
              </a:rPr>
              <a:t>ife</a:t>
            </a:r>
            <a:r>
              <a:rPr lang="en-US" sz="1200" i="1" u="sng" kern="1200" dirty="0" smtClean="0">
                <a:solidFill>
                  <a:schemeClr val="tx1"/>
                </a:solidFill>
                <a:latin typeface="+mn-lt"/>
                <a:ea typeface="+mn-ea"/>
                <a:cs typeface="+mn-cs"/>
              </a:rPr>
              <a:t> is hidden with Christ in God. </a:t>
            </a:r>
          </a:p>
          <a:p>
            <a:endParaRPr lang="en-US" dirty="0"/>
          </a:p>
        </p:txBody>
      </p:sp>
      <p:sp>
        <p:nvSpPr>
          <p:cNvPr id="4" name="Slide Number Placeholder 3"/>
          <p:cNvSpPr>
            <a:spLocks noGrp="1"/>
          </p:cNvSpPr>
          <p:nvPr>
            <p:ph type="sldNum" sz="quarter" idx="10"/>
          </p:nvPr>
        </p:nvSpPr>
        <p:spPr/>
        <p:txBody>
          <a:bodyPr/>
          <a:lstStyle/>
          <a:p>
            <a:fld id="{046E27D9-0A46-4D24-83E6-5FD7A2620BEC}"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III. The Christian must Grow INWARD.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 This is the backbone of the Christian, his conviction.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1. Here we have a picture of a hollow tree.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 An Interesting thing about hollow trees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1) They're either dead, like this one - </a:t>
            </a:r>
          </a:p>
          <a:p>
            <a:endParaRPr lang="en-US" dirty="0"/>
          </a:p>
        </p:txBody>
      </p:sp>
      <p:sp>
        <p:nvSpPr>
          <p:cNvPr id="4" name="Slide Number Placeholder 3"/>
          <p:cNvSpPr>
            <a:spLocks noGrp="1"/>
          </p:cNvSpPr>
          <p:nvPr>
            <p:ph type="sldNum" sz="quarter" idx="10"/>
          </p:nvPr>
        </p:nvSpPr>
        <p:spPr/>
        <p:txBody>
          <a:bodyPr/>
          <a:lstStyle/>
          <a:p>
            <a:fld id="{046E27D9-0A46-4D24-83E6-5FD7A2620BEC}"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2) Or they're dying like this one </a:t>
            </a:r>
          </a:p>
          <a:p>
            <a:endParaRPr lang="en-US" dirty="0"/>
          </a:p>
        </p:txBody>
      </p:sp>
      <p:sp>
        <p:nvSpPr>
          <p:cNvPr id="4" name="Slide Number Placeholder 3"/>
          <p:cNvSpPr>
            <a:spLocks noGrp="1"/>
          </p:cNvSpPr>
          <p:nvPr>
            <p:ph type="sldNum" sz="quarter" idx="10"/>
          </p:nvPr>
        </p:nvSpPr>
        <p:spPr/>
        <p:txBody>
          <a:bodyPr/>
          <a:lstStyle/>
          <a:p>
            <a:fld id="{046E27D9-0A46-4D24-83E6-5FD7A2620BEC}"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mn-lt"/>
                <a:ea typeface="+mn-ea"/>
                <a:cs typeface="+mn-cs"/>
              </a:rPr>
              <a:t>B. </a:t>
            </a:r>
            <a:r>
              <a:rPr lang="en-US" sz="1200" b="1" kern="1200" dirty="0" smtClean="0">
                <a:solidFill>
                  <a:schemeClr val="tx1"/>
                </a:solidFill>
                <a:latin typeface="+mn-lt"/>
                <a:ea typeface="+mn-ea"/>
                <a:cs typeface="+mn-cs"/>
              </a:rPr>
              <a:t>To grow in our Christianity, we must development the     </a:t>
            </a:r>
          </a:p>
          <a:p>
            <a:r>
              <a:rPr lang="en-US" sz="1200" b="1" kern="1200" dirty="0" smtClean="0">
                <a:solidFill>
                  <a:schemeClr val="tx1"/>
                </a:solidFill>
                <a:latin typeface="+mn-lt"/>
                <a:ea typeface="+mn-ea"/>
                <a:cs typeface="+mn-cs"/>
              </a:rPr>
              <a:t>     inward man.</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1. In other words, it must be occupied –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2. I want you to listen to something Jesus told the scribes and </a:t>
            </a:r>
          </a:p>
          <a:p>
            <a:r>
              <a:rPr lang="en-US" sz="1200" kern="1200" dirty="0" smtClean="0">
                <a:solidFill>
                  <a:schemeClr val="tx1"/>
                </a:solidFill>
                <a:latin typeface="+mn-lt"/>
                <a:ea typeface="+mn-ea"/>
                <a:cs typeface="+mn-cs"/>
              </a:rPr>
              <a:t>         Pharisees in Matt.12:43-45. </a:t>
            </a:r>
            <a:r>
              <a:rPr lang="en-US" sz="1200" b="1" i="1" u="sng" kern="1200" baseline="30000" dirty="0" smtClean="0">
                <a:solidFill>
                  <a:schemeClr val="tx1"/>
                </a:solidFill>
                <a:latin typeface="+mn-lt"/>
                <a:ea typeface="+mn-ea"/>
                <a:cs typeface="+mn-cs"/>
              </a:rPr>
              <a:t>43</a:t>
            </a:r>
            <a:r>
              <a:rPr lang="en-US" sz="1200" i="1" u="sng" kern="1200" dirty="0" smtClean="0">
                <a:solidFill>
                  <a:schemeClr val="tx1"/>
                </a:solidFill>
                <a:latin typeface="+mn-lt"/>
                <a:ea typeface="+mn-ea"/>
                <a:cs typeface="+mn-cs"/>
              </a:rPr>
              <a:t> "When the unclean spirit has gone out of a person, it passes through waterless places seeking rest, but finds none. </a:t>
            </a:r>
            <a:r>
              <a:rPr lang="en-US" sz="1200" b="1" i="1" u="sng" kern="1200" baseline="30000" dirty="0" smtClean="0">
                <a:solidFill>
                  <a:schemeClr val="tx1"/>
                </a:solidFill>
                <a:latin typeface="+mn-lt"/>
                <a:ea typeface="+mn-ea"/>
                <a:cs typeface="+mn-cs"/>
              </a:rPr>
              <a:t>44</a:t>
            </a:r>
            <a:r>
              <a:rPr lang="en-US" sz="1200" i="1" u="sng" kern="1200" dirty="0" smtClean="0">
                <a:solidFill>
                  <a:schemeClr val="tx1"/>
                </a:solidFill>
                <a:latin typeface="+mn-lt"/>
                <a:ea typeface="+mn-ea"/>
                <a:cs typeface="+mn-cs"/>
              </a:rPr>
              <a:t> Then it says, 'I will return to my house from which I came.' And when it comes, it finds the house empty, swept, and put in order. </a:t>
            </a:r>
            <a:r>
              <a:rPr lang="en-US" sz="1200" b="1" i="1" u="sng" kern="1200" baseline="30000" dirty="0" smtClean="0">
                <a:solidFill>
                  <a:schemeClr val="tx1"/>
                </a:solidFill>
                <a:latin typeface="+mn-lt"/>
                <a:ea typeface="+mn-ea"/>
                <a:cs typeface="+mn-cs"/>
              </a:rPr>
              <a:t>45</a:t>
            </a:r>
            <a:r>
              <a:rPr lang="en-US" sz="1200" i="1" u="sng" kern="1200" dirty="0" smtClean="0">
                <a:solidFill>
                  <a:schemeClr val="tx1"/>
                </a:solidFill>
                <a:latin typeface="+mn-lt"/>
                <a:ea typeface="+mn-ea"/>
                <a:cs typeface="+mn-cs"/>
              </a:rPr>
              <a:t> Then it goes and 	brings with it seven other spirits more evil than itself, and they enter and dwell there, and the last state of that person is worse than the first.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 As we rid ourselves of the evil spirit, or sin in our lives, we </a:t>
            </a:r>
          </a:p>
          <a:p>
            <a:r>
              <a:rPr lang="en-US" sz="1200" kern="1200" dirty="0" smtClean="0">
                <a:solidFill>
                  <a:schemeClr val="tx1"/>
                </a:solidFill>
                <a:latin typeface="+mn-lt"/>
                <a:ea typeface="+mn-ea"/>
                <a:cs typeface="+mn-cs"/>
              </a:rPr>
              <a:t>              must replace it with the righteous spirit the Lord wants us to </a:t>
            </a:r>
          </a:p>
          <a:p>
            <a:r>
              <a:rPr lang="en-US" sz="1200" kern="1200" dirty="0" smtClean="0">
                <a:solidFill>
                  <a:schemeClr val="tx1"/>
                </a:solidFill>
                <a:latin typeface="+mn-lt"/>
                <a:ea typeface="+mn-ea"/>
                <a:cs typeface="+mn-cs"/>
              </a:rPr>
              <a:t>              have.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b. Our spiritual lives must be strengthened – It must be </a:t>
            </a:r>
          </a:p>
          <a:p>
            <a:r>
              <a:rPr lang="en-US" sz="1200" kern="1200" dirty="0" smtClean="0">
                <a:solidFill>
                  <a:schemeClr val="tx1"/>
                </a:solidFill>
                <a:latin typeface="+mn-lt"/>
                <a:ea typeface="+mn-ea"/>
                <a:cs typeface="+mn-cs"/>
              </a:rPr>
              <a:t>               renewed every day.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c. Because if it is not and if it becomes empty, just as Jesus </a:t>
            </a:r>
          </a:p>
          <a:p>
            <a:r>
              <a:rPr lang="en-US" sz="1200" kern="1200" dirty="0" smtClean="0">
                <a:solidFill>
                  <a:schemeClr val="tx1"/>
                </a:solidFill>
                <a:latin typeface="+mn-lt"/>
                <a:ea typeface="+mn-ea"/>
                <a:cs typeface="+mn-cs"/>
              </a:rPr>
              <a:t>              said here, the last state is worse than the first.</a:t>
            </a:r>
          </a:p>
          <a:p>
            <a:endParaRPr lang="en-US" dirty="0"/>
          </a:p>
        </p:txBody>
      </p:sp>
      <p:sp>
        <p:nvSpPr>
          <p:cNvPr id="4" name="Slide Number Placeholder 3"/>
          <p:cNvSpPr>
            <a:spLocks noGrp="1"/>
          </p:cNvSpPr>
          <p:nvPr>
            <p:ph type="sldNum" sz="quarter" idx="10"/>
          </p:nvPr>
        </p:nvSpPr>
        <p:spPr/>
        <p:txBody>
          <a:bodyPr/>
          <a:lstStyle/>
          <a:p>
            <a:fld id="{046E27D9-0A46-4D24-83E6-5FD7A2620BEC}"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 </a:t>
            </a:r>
            <a:r>
              <a:rPr lang="en-US" sz="1200" b="1" kern="1200" dirty="0" smtClean="0">
                <a:solidFill>
                  <a:schemeClr val="tx1"/>
                </a:solidFill>
                <a:latin typeface="+mn-lt"/>
                <a:ea typeface="+mn-ea"/>
                <a:cs typeface="+mn-cs"/>
              </a:rPr>
              <a:t>To grow inwardly requires a good and honest heart</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1. As Jesus explained in the parable of the </a:t>
            </a:r>
            <a:r>
              <a:rPr lang="en-US" sz="1200" b="1" kern="1200" dirty="0" err="1" smtClean="0">
                <a:solidFill>
                  <a:schemeClr val="tx1"/>
                </a:solidFill>
                <a:latin typeface="+mn-lt"/>
                <a:ea typeface="+mn-ea"/>
                <a:cs typeface="+mn-cs"/>
              </a:rPr>
              <a:t>sower</a:t>
            </a:r>
            <a:r>
              <a:rPr lang="en-US" sz="1200" b="1" kern="1200" dirty="0" smtClean="0">
                <a:solidFill>
                  <a:schemeClr val="tx1"/>
                </a:solidFill>
                <a:latin typeface="+mn-lt"/>
                <a:ea typeface="+mn-ea"/>
                <a:cs typeface="+mn-cs"/>
              </a:rPr>
              <a:t> - </a:t>
            </a:r>
            <a:r>
              <a:rPr lang="en-US" sz="1200" kern="1200" dirty="0" smtClean="0">
                <a:solidFill>
                  <a:schemeClr val="tx1"/>
                </a:solidFill>
                <a:latin typeface="+mn-lt"/>
                <a:ea typeface="+mn-ea"/>
                <a:cs typeface="+mn-cs"/>
              </a:rPr>
              <a:t>As for that </a:t>
            </a:r>
          </a:p>
          <a:p>
            <a:r>
              <a:rPr lang="en-US" sz="1200" kern="1200" dirty="0" smtClean="0">
                <a:solidFill>
                  <a:schemeClr val="tx1"/>
                </a:solidFill>
                <a:latin typeface="+mn-lt"/>
                <a:ea typeface="+mn-ea"/>
                <a:cs typeface="+mn-cs"/>
              </a:rPr>
              <a:t>         in the good soil, they are those who, hearing the word, hold it </a:t>
            </a:r>
          </a:p>
          <a:p>
            <a:r>
              <a:rPr lang="en-US" sz="1200" kern="1200" dirty="0" smtClean="0">
                <a:solidFill>
                  <a:schemeClr val="tx1"/>
                </a:solidFill>
                <a:latin typeface="+mn-lt"/>
                <a:ea typeface="+mn-ea"/>
                <a:cs typeface="+mn-cs"/>
              </a:rPr>
              <a:t>         fast in an honest and good heart, and bear fruit with patience. </a:t>
            </a:r>
          </a:p>
          <a:p>
            <a:r>
              <a:rPr lang="en-US" sz="1200" kern="1200" dirty="0" smtClean="0">
                <a:solidFill>
                  <a:schemeClr val="tx1"/>
                </a:solidFill>
                <a:latin typeface="+mn-lt"/>
                <a:ea typeface="+mn-ea"/>
                <a:cs typeface="+mn-cs"/>
              </a:rPr>
              <a:t>         Lk.8:15.</a:t>
            </a:r>
          </a:p>
          <a:p>
            <a:endParaRPr lang="en-US" dirty="0"/>
          </a:p>
        </p:txBody>
      </p:sp>
      <p:sp>
        <p:nvSpPr>
          <p:cNvPr id="4" name="Slide Number Placeholder 3"/>
          <p:cNvSpPr>
            <a:spLocks noGrp="1"/>
          </p:cNvSpPr>
          <p:nvPr>
            <p:ph type="sldNum" sz="quarter" idx="10"/>
          </p:nvPr>
        </p:nvSpPr>
        <p:spPr/>
        <p:txBody>
          <a:bodyPr/>
          <a:lstStyle/>
          <a:p>
            <a:fld id="{046E27D9-0A46-4D24-83E6-5FD7A2620BEC}"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2 Peter 3:17-18</a:t>
            </a:r>
          </a:p>
          <a:p>
            <a:r>
              <a:rPr lang="en-US" sz="1200" i="1" u="sng" kern="1200" dirty="0" smtClean="0">
                <a:solidFill>
                  <a:srgbClr val="C00000"/>
                </a:solidFill>
                <a:latin typeface="+mn-lt"/>
                <a:ea typeface="+mn-ea"/>
                <a:cs typeface="+mn-cs"/>
              </a:rPr>
              <a:t>You therefore, beloved, knowing this beforehand, take care that you are not carried away with the error of lawless people and lose your own stability.  </a:t>
            </a:r>
            <a:r>
              <a:rPr lang="en-US" sz="1200" b="1" i="1" u="sng" kern="1200" baseline="30000" dirty="0" smtClean="0">
                <a:solidFill>
                  <a:srgbClr val="C00000"/>
                </a:solidFill>
                <a:latin typeface="+mn-lt"/>
                <a:ea typeface="+mn-ea"/>
                <a:cs typeface="+mn-cs"/>
              </a:rPr>
              <a:t>18</a:t>
            </a:r>
            <a:r>
              <a:rPr lang="en-US" sz="1200" i="1" u="sng" kern="1200" dirty="0" smtClean="0">
                <a:solidFill>
                  <a:srgbClr val="C00000"/>
                </a:solidFill>
                <a:latin typeface="+mn-lt"/>
                <a:ea typeface="+mn-ea"/>
                <a:cs typeface="+mn-cs"/>
              </a:rPr>
              <a:t> But grow in the grace and knowledge of our Lord and Savior Jesus Christ. To him be the glory both now and to the day of eternity. Amen. </a:t>
            </a:r>
          </a:p>
          <a:p>
            <a:endParaRPr lang="en-US" dirty="0"/>
          </a:p>
        </p:txBody>
      </p:sp>
      <p:sp>
        <p:nvSpPr>
          <p:cNvPr id="4" name="Slide Number Placeholder 3"/>
          <p:cNvSpPr>
            <a:spLocks noGrp="1"/>
          </p:cNvSpPr>
          <p:nvPr>
            <p:ph type="sldNum" sz="quarter" idx="10"/>
          </p:nvPr>
        </p:nvSpPr>
        <p:spPr/>
        <p:txBody>
          <a:bodyPr/>
          <a:lstStyle/>
          <a:p>
            <a:fld id="{046E27D9-0A46-4D24-83E6-5FD7A2620BEC}"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          a. Growing inwardly takes obedience from the heart – Rom.6:17. </a:t>
            </a:r>
          </a:p>
          <a:p>
            <a:r>
              <a:rPr lang="en-US" sz="1200" kern="1200" dirty="0" smtClean="0">
                <a:solidFill>
                  <a:schemeClr val="tx1"/>
                </a:solidFill>
                <a:latin typeface="+mn-lt"/>
                <a:ea typeface="+mn-ea"/>
                <a:cs typeface="+mn-cs"/>
              </a:rPr>
              <a:t>              </a:t>
            </a:r>
            <a:r>
              <a:rPr lang="en-US" sz="1200" i="1" u="sng" kern="1200" dirty="0" smtClean="0">
                <a:solidFill>
                  <a:schemeClr val="tx1"/>
                </a:solidFill>
                <a:latin typeface="+mn-lt"/>
                <a:ea typeface="+mn-ea"/>
                <a:cs typeface="+mn-cs"/>
              </a:rPr>
              <a:t>But God be thanked that though you were slaves of sin, yet </a:t>
            </a:r>
          </a:p>
          <a:p>
            <a:r>
              <a:rPr lang="en-US" sz="1200" i="1" u="sng" kern="1200" dirty="0" smtClean="0">
                <a:solidFill>
                  <a:schemeClr val="tx1"/>
                </a:solidFill>
                <a:latin typeface="+mn-lt"/>
                <a:ea typeface="+mn-ea"/>
                <a:cs typeface="+mn-cs"/>
              </a:rPr>
              <a:t>              you obeyed from the heart that form of doctrine to which you </a:t>
            </a:r>
          </a:p>
          <a:p>
            <a:r>
              <a:rPr lang="en-US" sz="1200" i="1" u="sng" kern="1200" dirty="0" smtClean="0">
                <a:solidFill>
                  <a:schemeClr val="tx1"/>
                </a:solidFill>
                <a:latin typeface="+mn-lt"/>
                <a:ea typeface="+mn-ea"/>
                <a:cs typeface="+mn-cs"/>
              </a:rPr>
              <a:t>              were delivered.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b. Growing inwardly requires Sanctification in the heart – We've </a:t>
            </a:r>
          </a:p>
          <a:p>
            <a:r>
              <a:rPr lang="en-US" sz="1200" kern="1200" dirty="0" smtClean="0">
                <a:solidFill>
                  <a:schemeClr val="tx1"/>
                </a:solidFill>
                <a:latin typeface="+mn-lt"/>
                <a:ea typeface="+mn-ea"/>
                <a:cs typeface="+mn-cs"/>
              </a:rPr>
              <a:t>               already read that from </a:t>
            </a:r>
            <a:r>
              <a:rPr lang="en-US" sz="1200" i="1" u="sng" kern="1200" dirty="0" smtClean="0">
                <a:solidFill>
                  <a:schemeClr val="tx1"/>
                </a:solidFill>
                <a:latin typeface="+mn-lt"/>
                <a:ea typeface="+mn-ea"/>
                <a:cs typeface="+mn-cs"/>
              </a:rPr>
              <a:t>1 Pet.3:15</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c. Growing inwardly demands Action from the heart –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1) Peter describes it as </a:t>
            </a:r>
            <a:r>
              <a:rPr lang="en-US" sz="1200" i="1" u="sng" kern="1200" dirty="0" smtClean="0">
                <a:solidFill>
                  <a:schemeClr val="tx1"/>
                </a:solidFill>
                <a:latin typeface="+mn-lt"/>
                <a:ea typeface="+mn-ea"/>
                <a:cs typeface="+mn-cs"/>
              </a:rPr>
              <a:t>the hidden person of the heart, with </a:t>
            </a:r>
          </a:p>
          <a:p>
            <a:r>
              <a:rPr lang="en-US" sz="1200" i="1" u="sng" kern="1200" dirty="0" smtClean="0">
                <a:solidFill>
                  <a:schemeClr val="tx1"/>
                </a:solidFill>
                <a:latin typeface="+mn-lt"/>
                <a:ea typeface="+mn-ea"/>
                <a:cs typeface="+mn-cs"/>
              </a:rPr>
              <a:t>                    the incorruptible of a gentle and quiet spirit, which is </a:t>
            </a:r>
          </a:p>
          <a:p>
            <a:r>
              <a:rPr lang="en-US" sz="1200" i="1" u="sng" kern="1200" dirty="0" smtClean="0">
                <a:solidFill>
                  <a:schemeClr val="tx1"/>
                </a:solidFill>
                <a:latin typeface="+mn-lt"/>
                <a:ea typeface="+mn-ea"/>
                <a:cs typeface="+mn-cs"/>
              </a:rPr>
              <a:t>                    very precious in the sight of God</a:t>
            </a:r>
            <a:r>
              <a:rPr lang="en-US" sz="1200" kern="1200" dirty="0" smtClean="0">
                <a:solidFill>
                  <a:schemeClr val="tx1"/>
                </a:solidFill>
                <a:latin typeface="+mn-lt"/>
                <a:ea typeface="+mn-ea"/>
                <a:cs typeface="+mn-cs"/>
              </a:rPr>
              <a:t>. 1 Peter 3:4.</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d. The Hebrew writer tells us we need a true heart in </a:t>
            </a:r>
          </a:p>
          <a:p>
            <a:r>
              <a:rPr lang="en-US" sz="1200" kern="1200" dirty="0" smtClean="0">
                <a:solidFill>
                  <a:schemeClr val="tx1"/>
                </a:solidFill>
                <a:latin typeface="+mn-lt"/>
                <a:ea typeface="+mn-ea"/>
                <a:cs typeface="+mn-cs"/>
              </a:rPr>
              <a:t>               Heb.10:22</a:t>
            </a:r>
            <a:r>
              <a:rPr lang="en-US" sz="1200" i="1" u="sng" kern="1200" dirty="0" smtClean="0">
                <a:solidFill>
                  <a:schemeClr val="tx1"/>
                </a:solidFill>
                <a:latin typeface="+mn-lt"/>
                <a:ea typeface="+mn-ea"/>
                <a:cs typeface="+mn-cs"/>
              </a:rPr>
              <a:t>. let us draw near with a true heart in full </a:t>
            </a:r>
          </a:p>
          <a:p>
            <a:r>
              <a:rPr lang="en-US" sz="1200" i="1" u="sng" kern="1200" dirty="0" smtClean="0">
                <a:solidFill>
                  <a:schemeClr val="tx1"/>
                </a:solidFill>
                <a:latin typeface="+mn-lt"/>
                <a:ea typeface="+mn-ea"/>
                <a:cs typeface="+mn-cs"/>
              </a:rPr>
              <a:t>               assurance of faith, with our hearts sprinkled clean from an  </a:t>
            </a:r>
          </a:p>
          <a:p>
            <a:r>
              <a:rPr lang="en-US" sz="1200" i="1" u="sng" kern="1200" dirty="0" smtClean="0">
                <a:solidFill>
                  <a:schemeClr val="tx1"/>
                </a:solidFill>
                <a:latin typeface="+mn-lt"/>
                <a:ea typeface="+mn-ea"/>
                <a:cs typeface="+mn-cs"/>
              </a:rPr>
              <a:t>               evil conscience and our bodies washed with pure water. </a:t>
            </a:r>
          </a:p>
          <a:p>
            <a:endParaRPr lang="en-US" dirty="0"/>
          </a:p>
        </p:txBody>
      </p:sp>
      <p:sp>
        <p:nvSpPr>
          <p:cNvPr id="4" name="Slide Number Placeholder 3"/>
          <p:cNvSpPr>
            <a:spLocks noGrp="1"/>
          </p:cNvSpPr>
          <p:nvPr>
            <p:ph type="sldNum" sz="quarter" idx="10"/>
          </p:nvPr>
        </p:nvSpPr>
        <p:spPr/>
        <p:txBody>
          <a:bodyPr/>
          <a:lstStyle/>
          <a:p>
            <a:fld id="{046E27D9-0A46-4D24-83E6-5FD7A2620BEC}"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 I</a:t>
            </a:r>
            <a:r>
              <a:rPr lang="en-US" sz="1200" b="1" kern="1200" dirty="0" smtClean="0">
                <a:solidFill>
                  <a:schemeClr val="tx1"/>
                </a:solidFill>
                <a:latin typeface="+mn-lt"/>
                <a:ea typeface="+mn-ea"/>
                <a:cs typeface="+mn-cs"/>
              </a:rPr>
              <a:t>nward growth creates within us the fruits of the spirit:</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1. Paul's list: Gal.5:22,23 – </a:t>
            </a:r>
            <a:r>
              <a:rPr lang="en-US" sz="1200" i="1" u="sng" kern="1200" dirty="0" smtClean="0">
                <a:solidFill>
                  <a:schemeClr val="tx1"/>
                </a:solidFill>
                <a:latin typeface="+mn-lt"/>
                <a:ea typeface="+mn-ea"/>
                <a:cs typeface="+mn-cs"/>
              </a:rPr>
              <a:t>love, joy, peace, longsuffering, kindness, </a:t>
            </a:r>
          </a:p>
          <a:p>
            <a:r>
              <a:rPr lang="en-US" sz="1200" i="1" u="sng" kern="1200" dirty="0" smtClean="0">
                <a:solidFill>
                  <a:schemeClr val="tx1"/>
                </a:solidFill>
                <a:latin typeface="+mn-lt"/>
                <a:ea typeface="+mn-ea"/>
                <a:cs typeface="+mn-cs"/>
              </a:rPr>
              <a:t>         goodness, faithfulness, meekness, self-control. </a:t>
            </a:r>
          </a:p>
          <a:p>
            <a:r>
              <a:rPr lang="en-US" sz="1200"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2. Peter's list: 2 Pet.1:5-9– </a:t>
            </a:r>
            <a:r>
              <a:rPr lang="en-US" sz="1200" i="1" u="sng" kern="1200" dirty="0" smtClean="0">
                <a:solidFill>
                  <a:schemeClr val="tx1"/>
                </a:solidFill>
                <a:latin typeface="+mn-lt"/>
                <a:ea typeface="+mn-ea"/>
                <a:cs typeface="+mn-cs"/>
              </a:rPr>
              <a:t>“virtue; knowledge self-control; </a:t>
            </a:r>
          </a:p>
          <a:p>
            <a:r>
              <a:rPr lang="en-US" sz="1200" i="1" u="sng" kern="1200" dirty="0" smtClean="0">
                <a:solidFill>
                  <a:schemeClr val="tx1"/>
                </a:solidFill>
                <a:latin typeface="+mn-lt"/>
                <a:ea typeface="+mn-ea"/>
                <a:cs typeface="+mn-cs"/>
              </a:rPr>
              <a:t>         patience; brotherly kindness; love.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3. All of these things help the Christian to grow inward.</a:t>
            </a:r>
          </a:p>
          <a:p>
            <a:endParaRPr lang="en-US" dirty="0"/>
          </a:p>
        </p:txBody>
      </p:sp>
      <p:sp>
        <p:nvSpPr>
          <p:cNvPr id="4" name="Slide Number Placeholder 3"/>
          <p:cNvSpPr>
            <a:spLocks noGrp="1"/>
          </p:cNvSpPr>
          <p:nvPr>
            <p:ph type="sldNum" sz="quarter" idx="10"/>
          </p:nvPr>
        </p:nvSpPr>
        <p:spPr/>
        <p:txBody>
          <a:bodyPr/>
          <a:lstStyle/>
          <a:p>
            <a:fld id="{046E27D9-0A46-4D24-83E6-5FD7A2620BEC}"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IV. The Christian must Grow OUTWARD.</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Some of you may recognize this tree.</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When you leave the building today, just look straight ahead and you </a:t>
            </a:r>
          </a:p>
          <a:p>
            <a:r>
              <a:rPr lang="en-US" sz="1200" kern="1200" dirty="0" smtClean="0">
                <a:solidFill>
                  <a:schemeClr val="tx1"/>
                </a:solidFill>
                <a:latin typeface="+mn-lt"/>
                <a:ea typeface="+mn-ea"/>
                <a:cs typeface="+mn-cs"/>
              </a:rPr>
              <a:t>     will see it.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I tell everyone back in Alabama that I have the biggest tree in   </a:t>
            </a:r>
          </a:p>
          <a:p>
            <a:r>
              <a:rPr lang="en-US" sz="1200" kern="1200" dirty="0" smtClean="0">
                <a:solidFill>
                  <a:schemeClr val="tx1"/>
                </a:solidFill>
                <a:latin typeface="+mn-lt"/>
                <a:ea typeface="+mn-ea"/>
                <a:cs typeface="+mn-cs"/>
              </a:rPr>
              <a:t>     Georgia in my back yard.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I love to sit under it and listen to the wind whistle through the </a:t>
            </a:r>
          </a:p>
          <a:p>
            <a:r>
              <a:rPr lang="en-US" sz="1200" kern="1200" dirty="0" smtClean="0">
                <a:solidFill>
                  <a:schemeClr val="tx1"/>
                </a:solidFill>
                <a:latin typeface="+mn-lt"/>
                <a:ea typeface="+mn-ea"/>
                <a:cs typeface="+mn-cs"/>
              </a:rPr>
              <a:t>     leaves in the summertime.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You can sit out under it for 10 minutes after the rain starts and not </a:t>
            </a:r>
          </a:p>
          <a:p>
            <a:r>
              <a:rPr lang="en-US" sz="1200" kern="1200" dirty="0" smtClean="0">
                <a:solidFill>
                  <a:schemeClr val="tx1"/>
                </a:solidFill>
                <a:latin typeface="+mn-lt"/>
                <a:ea typeface="+mn-ea"/>
                <a:cs typeface="+mn-cs"/>
              </a:rPr>
              <a:t>     get wet.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B. A tree cannot grow unless it branches out.</a:t>
            </a:r>
          </a:p>
          <a:p>
            <a:endParaRPr lang="en-US" dirty="0"/>
          </a:p>
        </p:txBody>
      </p:sp>
      <p:sp>
        <p:nvSpPr>
          <p:cNvPr id="4" name="Slide Number Placeholder 3"/>
          <p:cNvSpPr>
            <a:spLocks noGrp="1"/>
          </p:cNvSpPr>
          <p:nvPr>
            <p:ph type="sldNum" sz="quarter" idx="10"/>
          </p:nvPr>
        </p:nvSpPr>
        <p:spPr/>
        <p:txBody>
          <a:bodyPr/>
          <a:lstStyle/>
          <a:p>
            <a:fld id="{046E27D9-0A46-4D24-83E6-5FD7A2620BEC}"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1. As Christians, We must branch out like the tree.</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 Always abounding in the work, as we have already read in –    </a:t>
            </a:r>
          </a:p>
          <a:p>
            <a:r>
              <a:rPr lang="en-US" sz="1200" kern="1200" dirty="0" smtClean="0">
                <a:solidFill>
                  <a:schemeClr val="tx1"/>
                </a:solidFill>
                <a:latin typeface="+mn-lt"/>
                <a:ea typeface="+mn-ea"/>
                <a:cs typeface="+mn-cs"/>
              </a:rPr>
              <a:t>             1 Cor.15:58.</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b. Preach the Gospel to all – 2 Tim.2:2. </a:t>
            </a:r>
            <a:r>
              <a:rPr lang="en-US" sz="1200" i="1" u="sng" kern="1200" dirty="0" smtClean="0">
                <a:solidFill>
                  <a:schemeClr val="tx1"/>
                </a:solidFill>
                <a:latin typeface="+mn-lt"/>
                <a:ea typeface="+mn-ea"/>
                <a:cs typeface="+mn-cs"/>
              </a:rPr>
              <a:t>and what you have </a:t>
            </a:r>
          </a:p>
          <a:p>
            <a:r>
              <a:rPr lang="en-US" sz="1200" i="1" u="sng" kern="1200" dirty="0" smtClean="0">
                <a:solidFill>
                  <a:schemeClr val="tx1"/>
                </a:solidFill>
                <a:latin typeface="+mn-lt"/>
                <a:ea typeface="+mn-ea"/>
                <a:cs typeface="+mn-cs"/>
              </a:rPr>
              <a:t>              heard from me in the presence of many witnesses entrust to </a:t>
            </a:r>
          </a:p>
          <a:p>
            <a:r>
              <a:rPr lang="en-US" sz="1200" i="1" u="sng" kern="1200" dirty="0" smtClean="0">
                <a:solidFill>
                  <a:schemeClr val="tx1"/>
                </a:solidFill>
                <a:latin typeface="+mn-lt"/>
                <a:ea typeface="+mn-ea"/>
                <a:cs typeface="+mn-cs"/>
              </a:rPr>
              <a:t>              faithful men who will be able to teach others also.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c. Do good unto all – Gal.6:10. </a:t>
            </a:r>
            <a:r>
              <a:rPr lang="en-US" sz="1200" i="1" u="sng" kern="1200" dirty="0" smtClean="0">
                <a:solidFill>
                  <a:schemeClr val="tx1"/>
                </a:solidFill>
                <a:latin typeface="+mn-lt"/>
                <a:ea typeface="+mn-ea"/>
                <a:cs typeface="+mn-cs"/>
              </a:rPr>
              <a:t>So then, as we have opportunity, </a:t>
            </a:r>
          </a:p>
          <a:p>
            <a:r>
              <a:rPr lang="en-US" sz="1200" i="1" u="sng" kern="1200" dirty="0" smtClean="0">
                <a:solidFill>
                  <a:schemeClr val="tx1"/>
                </a:solidFill>
                <a:latin typeface="+mn-lt"/>
                <a:ea typeface="+mn-ea"/>
                <a:cs typeface="+mn-cs"/>
              </a:rPr>
              <a:t>              let us do good to everyone, and especially to those who are </a:t>
            </a:r>
          </a:p>
          <a:p>
            <a:r>
              <a:rPr lang="en-US" sz="1200" i="1" u="sng" kern="1200" dirty="0" smtClean="0">
                <a:solidFill>
                  <a:schemeClr val="tx1"/>
                </a:solidFill>
                <a:latin typeface="+mn-lt"/>
                <a:ea typeface="+mn-ea"/>
                <a:cs typeface="+mn-cs"/>
              </a:rPr>
              <a:t>              of the household of faith.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d. Be an example to all – Matt.5:16. </a:t>
            </a:r>
            <a:r>
              <a:rPr lang="en-US" sz="1200" i="1" u="sng" kern="1200" dirty="0" smtClean="0">
                <a:solidFill>
                  <a:schemeClr val="tx1"/>
                </a:solidFill>
                <a:latin typeface="+mn-lt"/>
                <a:ea typeface="+mn-ea"/>
                <a:cs typeface="+mn-cs"/>
              </a:rPr>
              <a:t>Let your light so shine </a:t>
            </a:r>
          </a:p>
          <a:p>
            <a:r>
              <a:rPr lang="en-US" sz="1200" i="1" u="sng" kern="1200" dirty="0" smtClean="0">
                <a:solidFill>
                  <a:schemeClr val="tx1"/>
                </a:solidFill>
                <a:latin typeface="+mn-lt"/>
                <a:ea typeface="+mn-ea"/>
                <a:cs typeface="+mn-cs"/>
              </a:rPr>
              <a:t>              before men, that they may see your good works and glorify </a:t>
            </a:r>
          </a:p>
          <a:p>
            <a:r>
              <a:rPr lang="en-US" sz="1200" i="1" u="sng" kern="1200" dirty="0" smtClean="0">
                <a:solidFill>
                  <a:schemeClr val="tx1"/>
                </a:solidFill>
                <a:latin typeface="+mn-lt"/>
                <a:ea typeface="+mn-ea"/>
                <a:cs typeface="+mn-cs"/>
              </a:rPr>
              <a:t>              your Father in heaven. </a:t>
            </a:r>
          </a:p>
          <a:p>
            <a:endParaRPr lang="en-US" dirty="0"/>
          </a:p>
        </p:txBody>
      </p:sp>
      <p:sp>
        <p:nvSpPr>
          <p:cNvPr id="4" name="Slide Number Placeholder 3"/>
          <p:cNvSpPr>
            <a:spLocks noGrp="1"/>
          </p:cNvSpPr>
          <p:nvPr>
            <p:ph type="sldNum" sz="quarter" idx="10"/>
          </p:nvPr>
        </p:nvSpPr>
        <p:spPr/>
        <p:txBody>
          <a:bodyPr/>
          <a:lstStyle/>
          <a:p>
            <a:fld id="{046E27D9-0A46-4D24-83E6-5FD7A2620BEC}"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Conclusion: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 Can you say you are growing in all these directions?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B. Can you say you are like the tree planted by the rivers of waters?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1. Who brings forth his fruit in due season?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2. Whose leaf does not wither?</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3. And who prospers in what you do?</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 For this to be true, you must grow downward, upward, inward and </a:t>
            </a:r>
          </a:p>
          <a:p>
            <a:r>
              <a:rPr lang="en-US" sz="1200" kern="1200" dirty="0" smtClean="0">
                <a:solidFill>
                  <a:schemeClr val="tx1"/>
                </a:solidFill>
                <a:latin typeface="+mn-lt"/>
                <a:ea typeface="+mn-ea"/>
                <a:cs typeface="+mn-cs"/>
              </a:rPr>
              <a:t>    outward.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1. This must be done steadily all at the same time.</a:t>
            </a:r>
          </a:p>
          <a:p>
            <a:endParaRPr lang="en-US" dirty="0"/>
          </a:p>
        </p:txBody>
      </p:sp>
      <p:sp>
        <p:nvSpPr>
          <p:cNvPr id="4" name="Slide Number Placeholder 3"/>
          <p:cNvSpPr>
            <a:spLocks noGrp="1"/>
          </p:cNvSpPr>
          <p:nvPr>
            <p:ph type="sldNum" sz="quarter" idx="10"/>
          </p:nvPr>
        </p:nvSpPr>
        <p:spPr/>
        <p:txBody>
          <a:bodyPr/>
          <a:lstStyle/>
          <a:p>
            <a:fld id="{046E27D9-0A46-4D24-83E6-5FD7A2620BEC}"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 Are you doing these things as a christian?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E. If not, repent of your shortcomings and start today?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F. If you are not a Christian, plant yourself firmly in the Lord by obeying </a:t>
            </a:r>
          </a:p>
          <a:p>
            <a:r>
              <a:rPr lang="en-US" sz="1200" kern="1200" dirty="0" smtClean="0">
                <a:solidFill>
                  <a:schemeClr val="tx1"/>
                </a:solidFill>
                <a:latin typeface="+mn-lt"/>
                <a:ea typeface="+mn-ea"/>
                <a:cs typeface="+mn-cs"/>
              </a:rPr>
              <a:t>    the gospel today</a:t>
            </a:r>
          </a:p>
          <a:p>
            <a:endParaRPr lang="en-US" dirty="0"/>
          </a:p>
        </p:txBody>
      </p:sp>
      <p:sp>
        <p:nvSpPr>
          <p:cNvPr id="4" name="Slide Number Placeholder 3"/>
          <p:cNvSpPr>
            <a:spLocks noGrp="1"/>
          </p:cNvSpPr>
          <p:nvPr>
            <p:ph type="sldNum" sz="quarter" idx="10"/>
          </p:nvPr>
        </p:nvSpPr>
        <p:spPr/>
        <p:txBody>
          <a:bodyPr/>
          <a:lstStyle/>
          <a:p>
            <a:fld id="{046E27D9-0A46-4D24-83E6-5FD7A2620BEC}"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What exactly did Peter mean when he said, "Grow in grace?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1. This could mean grow in God's favor –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 Paul seems to indicate this in 2 Tim.2:1. </a:t>
            </a:r>
            <a:r>
              <a:rPr lang="en-US" sz="1200" i="1" u="sng" kern="1200" dirty="0" smtClean="0">
                <a:solidFill>
                  <a:schemeClr val="tx1"/>
                </a:solidFill>
                <a:latin typeface="+mn-lt"/>
                <a:ea typeface="+mn-ea"/>
                <a:cs typeface="+mn-cs"/>
              </a:rPr>
              <a:t>You then, my child,   </a:t>
            </a:r>
          </a:p>
          <a:p>
            <a:r>
              <a:rPr lang="en-US" sz="1200" i="1" u="sng" kern="1200" dirty="0" smtClean="0">
                <a:solidFill>
                  <a:schemeClr val="tx1"/>
                </a:solidFill>
                <a:latin typeface="+mn-lt"/>
                <a:ea typeface="+mn-ea"/>
                <a:cs typeface="+mn-cs"/>
              </a:rPr>
              <a:t>              be strengthened by the grace that is in Christ Jesus, </a:t>
            </a:r>
          </a:p>
          <a:p>
            <a:endParaRPr lang="en-US" dirty="0"/>
          </a:p>
        </p:txBody>
      </p:sp>
      <p:sp>
        <p:nvSpPr>
          <p:cNvPr id="4" name="Slide Number Placeholder 3"/>
          <p:cNvSpPr>
            <a:spLocks noGrp="1"/>
          </p:cNvSpPr>
          <p:nvPr>
            <p:ph type="sldNum" sz="quarter" idx="10"/>
          </p:nvPr>
        </p:nvSpPr>
        <p:spPr/>
        <p:txBody>
          <a:bodyPr/>
          <a:lstStyle/>
          <a:p>
            <a:fld id="{046E27D9-0A46-4D24-83E6-5FD7A2620BE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2. Or, it could mean in His worded grace –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 Paul, in Titus 2:11,12 tells us </a:t>
            </a:r>
            <a:r>
              <a:rPr lang="en-US" sz="1200" b="1" i="1" u="sng" kern="1200" baseline="30000" dirty="0" smtClean="0">
                <a:solidFill>
                  <a:schemeClr val="tx1"/>
                </a:solidFill>
                <a:latin typeface="+mn-lt"/>
                <a:ea typeface="+mn-ea"/>
                <a:cs typeface="+mn-cs"/>
              </a:rPr>
              <a:t>11</a:t>
            </a:r>
            <a:r>
              <a:rPr lang="en-US" sz="1200" i="1" u="sng" kern="1200" dirty="0" smtClean="0">
                <a:solidFill>
                  <a:schemeClr val="tx1"/>
                </a:solidFill>
                <a:latin typeface="+mn-lt"/>
                <a:ea typeface="+mn-ea"/>
                <a:cs typeface="+mn-cs"/>
              </a:rPr>
              <a:t> For the grace of God has </a:t>
            </a:r>
          </a:p>
          <a:p>
            <a:r>
              <a:rPr lang="en-US" sz="1200" i="1" u="sng" kern="1200" dirty="0" smtClean="0">
                <a:solidFill>
                  <a:schemeClr val="tx1"/>
                </a:solidFill>
                <a:latin typeface="+mn-lt"/>
                <a:ea typeface="+mn-ea"/>
                <a:cs typeface="+mn-cs"/>
              </a:rPr>
              <a:t>         appeared, bringing salvation for all people, </a:t>
            </a:r>
            <a:r>
              <a:rPr lang="en-US" sz="1200" b="1" i="1" u="sng" kern="1200" baseline="30000" dirty="0" smtClean="0">
                <a:solidFill>
                  <a:schemeClr val="tx1"/>
                </a:solidFill>
                <a:latin typeface="+mn-lt"/>
                <a:ea typeface="+mn-ea"/>
                <a:cs typeface="+mn-cs"/>
              </a:rPr>
              <a:t>12</a:t>
            </a:r>
            <a:r>
              <a:rPr lang="en-US" sz="1200" i="1" u="sng" kern="1200" dirty="0" smtClean="0">
                <a:solidFill>
                  <a:schemeClr val="tx1"/>
                </a:solidFill>
                <a:latin typeface="+mn-lt"/>
                <a:ea typeface="+mn-ea"/>
                <a:cs typeface="+mn-cs"/>
              </a:rPr>
              <a:t> training us to  </a:t>
            </a:r>
          </a:p>
          <a:p>
            <a:r>
              <a:rPr lang="en-US" sz="1200" i="1" u="sng" kern="1200" dirty="0" smtClean="0">
                <a:solidFill>
                  <a:schemeClr val="tx1"/>
                </a:solidFill>
                <a:latin typeface="+mn-lt"/>
                <a:ea typeface="+mn-ea"/>
                <a:cs typeface="+mn-cs"/>
              </a:rPr>
              <a:t>         renounce ungodliness and worldly passions, and to live self- </a:t>
            </a:r>
          </a:p>
          <a:p>
            <a:r>
              <a:rPr lang="en-US" sz="1200" i="1" u="sng" kern="1200" dirty="0" smtClean="0">
                <a:solidFill>
                  <a:schemeClr val="tx1"/>
                </a:solidFill>
                <a:latin typeface="+mn-lt"/>
                <a:ea typeface="+mn-ea"/>
                <a:cs typeface="+mn-cs"/>
              </a:rPr>
              <a:t>         controlled, upright, and godly lives in the present age, </a:t>
            </a:r>
          </a:p>
          <a:p>
            <a:endParaRPr lang="en-US" dirty="0"/>
          </a:p>
        </p:txBody>
      </p:sp>
      <p:sp>
        <p:nvSpPr>
          <p:cNvPr id="4" name="Slide Number Placeholder 3"/>
          <p:cNvSpPr>
            <a:spLocks noGrp="1"/>
          </p:cNvSpPr>
          <p:nvPr>
            <p:ph type="sldNum" sz="quarter" idx="10"/>
          </p:nvPr>
        </p:nvSpPr>
        <p:spPr/>
        <p:txBody>
          <a:bodyPr/>
          <a:lstStyle/>
          <a:p>
            <a:fld id="{046E27D9-0A46-4D24-83E6-5FD7A2620BE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 The righteous are compared to a tree: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1. Ps.1:1-3. </a:t>
            </a:r>
            <a:r>
              <a:rPr lang="en-US" sz="1200" i="1" u="sng" kern="1200" dirty="0" smtClean="0">
                <a:solidFill>
                  <a:schemeClr val="tx1"/>
                </a:solidFill>
                <a:latin typeface="+mn-lt"/>
                <a:ea typeface="+mn-ea"/>
                <a:cs typeface="+mn-cs"/>
              </a:rPr>
              <a:t>Blessed is the man who walks not in the counsel of the </a:t>
            </a:r>
          </a:p>
          <a:p>
            <a:r>
              <a:rPr lang="en-US" sz="1200" i="1" u="sng" kern="1200" dirty="0" smtClean="0">
                <a:solidFill>
                  <a:schemeClr val="tx1"/>
                </a:solidFill>
                <a:latin typeface="+mn-lt"/>
                <a:ea typeface="+mn-ea"/>
                <a:cs typeface="+mn-cs"/>
              </a:rPr>
              <a:t>         wicked, nor stands in the way of sinners, nor sits in the seat of </a:t>
            </a:r>
          </a:p>
          <a:p>
            <a:r>
              <a:rPr lang="en-US" sz="1200" i="1" u="sng" kern="1200" dirty="0" smtClean="0">
                <a:solidFill>
                  <a:schemeClr val="tx1"/>
                </a:solidFill>
                <a:latin typeface="+mn-lt"/>
                <a:ea typeface="+mn-ea"/>
                <a:cs typeface="+mn-cs"/>
              </a:rPr>
              <a:t>         scoffers; </a:t>
            </a:r>
            <a:r>
              <a:rPr lang="en-US" sz="1200" b="1" i="1" u="sng" kern="1200" baseline="30000" dirty="0" smtClean="0">
                <a:solidFill>
                  <a:schemeClr val="tx1"/>
                </a:solidFill>
                <a:latin typeface="+mn-lt"/>
                <a:ea typeface="+mn-ea"/>
                <a:cs typeface="+mn-cs"/>
              </a:rPr>
              <a:t>2</a:t>
            </a:r>
            <a:r>
              <a:rPr lang="en-US" sz="1200" i="1" u="sng" kern="1200" dirty="0" smtClean="0">
                <a:solidFill>
                  <a:schemeClr val="tx1"/>
                </a:solidFill>
                <a:latin typeface="+mn-lt"/>
                <a:ea typeface="+mn-ea"/>
                <a:cs typeface="+mn-cs"/>
              </a:rPr>
              <a:t> but his delight is in the law of the </a:t>
            </a:r>
            <a:r>
              <a:rPr lang="en-US" sz="1200" i="1" u="sng" kern="1200" cap="small" dirty="0" smtClean="0">
                <a:solidFill>
                  <a:schemeClr val="tx1"/>
                </a:solidFill>
                <a:latin typeface="+mn-lt"/>
                <a:ea typeface="+mn-ea"/>
                <a:cs typeface="+mn-cs"/>
              </a:rPr>
              <a:t>Lord</a:t>
            </a:r>
            <a:r>
              <a:rPr lang="en-US" sz="1200" i="1" u="sng" kern="1200" dirty="0" smtClean="0">
                <a:solidFill>
                  <a:schemeClr val="tx1"/>
                </a:solidFill>
                <a:latin typeface="+mn-lt"/>
                <a:ea typeface="+mn-ea"/>
                <a:cs typeface="+mn-cs"/>
              </a:rPr>
              <a:t>, and on his  </a:t>
            </a:r>
          </a:p>
          <a:p>
            <a:r>
              <a:rPr lang="en-US" sz="1200" i="1" u="sng" kern="1200" dirty="0" smtClean="0">
                <a:solidFill>
                  <a:schemeClr val="tx1"/>
                </a:solidFill>
                <a:latin typeface="+mn-lt"/>
                <a:ea typeface="+mn-ea"/>
                <a:cs typeface="+mn-cs"/>
              </a:rPr>
              <a:t>         law he meditates day and night. </a:t>
            </a:r>
            <a:r>
              <a:rPr lang="en-US" sz="1200" b="1" i="1" u="sng" kern="1200" baseline="30000" dirty="0" smtClean="0">
                <a:solidFill>
                  <a:schemeClr val="tx1"/>
                </a:solidFill>
                <a:latin typeface="+mn-lt"/>
                <a:ea typeface="+mn-ea"/>
                <a:cs typeface="+mn-cs"/>
              </a:rPr>
              <a:t>3</a:t>
            </a:r>
            <a:r>
              <a:rPr lang="en-US" sz="1200" i="1" u="sng" kern="1200" dirty="0" smtClean="0">
                <a:solidFill>
                  <a:schemeClr val="tx1"/>
                </a:solidFill>
                <a:latin typeface="+mn-lt"/>
                <a:ea typeface="+mn-ea"/>
                <a:cs typeface="+mn-cs"/>
              </a:rPr>
              <a:t> He is like a tree planted by </a:t>
            </a:r>
          </a:p>
          <a:p>
            <a:r>
              <a:rPr lang="en-US" sz="1200" i="1" u="sng" kern="1200" dirty="0" smtClean="0">
                <a:solidFill>
                  <a:schemeClr val="tx1"/>
                </a:solidFill>
                <a:latin typeface="+mn-lt"/>
                <a:ea typeface="+mn-ea"/>
                <a:cs typeface="+mn-cs"/>
              </a:rPr>
              <a:t>         streams of water that yields its fruit in its season, and its leaf  </a:t>
            </a:r>
          </a:p>
          <a:p>
            <a:r>
              <a:rPr lang="en-US" sz="1200" i="1" u="sng" kern="1200" dirty="0" smtClean="0">
                <a:solidFill>
                  <a:schemeClr val="tx1"/>
                </a:solidFill>
                <a:latin typeface="+mn-lt"/>
                <a:ea typeface="+mn-ea"/>
                <a:cs typeface="+mn-cs"/>
              </a:rPr>
              <a:t>         does not wither. In all that he does, he prospers. </a:t>
            </a:r>
          </a:p>
          <a:p>
            <a:endParaRPr lang="en-US" dirty="0"/>
          </a:p>
        </p:txBody>
      </p:sp>
      <p:sp>
        <p:nvSpPr>
          <p:cNvPr id="4" name="Slide Number Placeholder 3"/>
          <p:cNvSpPr>
            <a:spLocks noGrp="1"/>
          </p:cNvSpPr>
          <p:nvPr>
            <p:ph type="sldNum" sz="quarter" idx="10"/>
          </p:nvPr>
        </p:nvSpPr>
        <p:spPr/>
        <p:txBody>
          <a:bodyPr/>
          <a:lstStyle/>
          <a:p>
            <a:fld id="{046E27D9-0A46-4D24-83E6-5FD7A2620BEC}"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 In this lesson we take a look at the Christian as he grows in the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grace of our Lord Jesus Christ.</a:t>
            </a:r>
          </a:p>
          <a:p>
            <a:endParaRPr lang="en-US" dirty="0"/>
          </a:p>
        </p:txBody>
      </p:sp>
      <p:sp>
        <p:nvSpPr>
          <p:cNvPr id="4" name="Slide Number Placeholder 3"/>
          <p:cNvSpPr>
            <a:spLocks noGrp="1"/>
          </p:cNvSpPr>
          <p:nvPr>
            <p:ph type="sldNum" sz="quarter" idx="10"/>
          </p:nvPr>
        </p:nvSpPr>
        <p:spPr/>
        <p:txBody>
          <a:bodyPr/>
          <a:lstStyle/>
          <a:p>
            <a:fld id="{046E27D9-0A46-4D24-83E6-5FD7A2620BEC}"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lphaUcPeriod"/>
            </a:pPr>
            <a:r>
              <a:rPr lang="en-US" sz="1200" kern="1200" dirty="0" smtClean="0">
                <a:solidFill>
                  <a:schemeClr val="tx1"/>
                </a:solidFill>
                <a:latin typeface="+mn-lt"/>
                <a:ea typeface="+mn-ea"/>
                <a:cs typeface="+mn-cs"/>
              </a:rPr>
              <a:t>As you can see here, this tree has roots as deep in the ground as it is tall above the ground. This is a well rooted tree.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1. As this tree is well rooted, so we are admonished to be rooted </a:t>
            </a:r>
          </a:p>
          <a:p>
            <a:r>
              <a:rPr lang="en-US" sz="1200" kern="1200" dirty="0" smtClean="0">
                <a:solidFill>
                  <a:schemeClr val="tx1"/>
                </a:solidFill>
                <a:latin typeface="+mn-lt"/>
                <a:ea typeface="+mn-ea"/>
                <a:cs typeface="+mn-cs"/>
              </a:rPr>
              <a:t>         and grounded.</a:t>
            </a:r>
          </a:p>
          <a:p>
            <a:endParaRPr lang="en-US" dirty="0"/>
          </a:p>
        </p:txBody>
      </p:sp>
      <p:sp>
        <p:nvSpPr>
          <p:cNvPr id="4" name="Slide Number Placeholder 3"/>
          <p:cNvSpPr>
            <a:spLocks noGrp="1"/>
          </p:cNvSpPr>
          <p:nvPr>
            <p:ph type="sldNum" sz="quarter" idx="10"/>
          </p:nvPr>
        </p:nvSpPr>
        <p:spPr/>
        <p:txBody>
          <a:bodyPr/>
          <a:lstStyle/>
          <a:p>
            <a:fld id="{046E27D9-0A46-4D24-83E6-5FD7A2620BEC}"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2. We are to be Rooted and grounded in </a:t>
            </a:r>
            <a:r>
              <a:rPr lang="en-US" sz="1200" b="1" kern="1200" dirty="0" smtClean="0">
                <a:solidFill>
                  <a:schemeClr val="tx1"/>
                </a:solidFill>
                <a:latin typeface="+mn-lt"/>
                <a:ea typeface="+mn-ea"/>
                <a:cs typeface="+mn-cs"/>
              </a:rPr>
              <a:t>Love </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 Paul tells us this in Eph.3:17. </a:t>
            </a:r>
            <a:r>
              <a:rPr lang="en-US" sz="1200" i="1" u="sng" kern="1200" dirty="0" smtClean="0">
                <a:solidFill>
                  <a:schemeClr val="tx1"/>
                </a:solidFill>
                <a:latin typeface="+mn-lt"/>
                <a:ea typeface="+mn-ea"/>
                <a:cs typeface="+mn-cs"/>
              </a:rPr>
              <a:t>so that Christ may dwell in your </a:t>
            </a:r>
          </a:p>
          <a:p>
            <a:r>
              <a:rPr lang="en-US" sz="1200" i="1" u="sng" kern="1200" dirty="0" smtClean="0">
                <a:solidFill>
                  <a:schemeClr val="tx1"/>
                </a:solidFill>
                <a:latin typeface="+mn-lt"/>
                <a:ea typeface="+mn-ea"/>
                <a:cs typeface="+mn-cs"/>
              </a:rPr>
              <a:t>              hearts through faith—that you, being rooted and grounded in  </a:t>
            </a:r>
          </a:p>
          <a:p>
            <a:r>
              <a:rPr lang="en-US" sz="1200" i="1" u="sng" kern="1200" dirty="0" smtClean="0">
                <a:solidFill>
                  <a:schemeClr val="tx1"/>
                </a:solidFill>
                <a:latin typeface="+mn-lt"/>
                <a:ea typeface="+mn-ea"/>
                <a:cs typeface="+mn-cs"/>
              </a:rPr>
              <a:t>              love,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3. Not only are we to be gro</a:t>
            </a:r>
            <a:r>
              <a:rPr lang="en-US" sz="1200" kern="1200" dirty="0" smtClean="0">
                <a:solidFill>
                  <a:srgbClr val="C00000"/>
                </a:solidFill>
                <a:latin typeface="+mn-lt"/>
                <a:ea typeface="+mn-ea"/>
                <a:cs typeface="+mn-cs"/>
              </a:rPr>
              <a:t>unde</a:t>
            </a:r>
            <a:r>
              <a:rPr lang="en-US" sz="1200" kern="1200" dirty="0" smtClean="0">
                <a:solidFill>
                  <a:schemeClr val="tx1"/>
                </a:solidFill>
                <a:latin typeface="+mn-lt"/>
                <a:ea typeface="+mn-ea"/>
                <a:cs typeface="+mn-cs"/>
              </a:rPr>
              <a:t>d in love, we are to be Rooted and </a:t>
            </a:r>
          </a:p>
          <a:p>
            <a:r>
              <a:rPr lang="en-US" sz="1200" kern="1200" dirty="0" smtClean="0">
                <a:solidFill>
                  <a:schemeClr val="tx1"/>
                </a:solidFill>
                <a:latin typeface="+mn-lt"/>
                <a:ea typeface="+mn-ea"/>
                <a:cs typeface="+mn-cs"/>
              </a:rPr>
              <a:t>         settled in </a:t>
            </a:r>
            <a:r>
              <a:rPr lang="en-US" sz="1200" b="1" kern="1200" dirty="0" smtClean="0">
                <a:solidFill>
                  <a:schemeClr val="tx1"/>
                </a:solidFill>
                <a:latin typeface="+mn-lt"/>
                <a:ea typeface="+mn-ea"/>
                <a:cs typeface="+mn-cs"/>
              </a:rPr>
              <a:t>Faith </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 Again, the apostle Paul in Col.2:6-7. </a:t>
            </a:r>
            <a:r>
              <a:rPr lang="en-US" sz="1200" i="1" u="sng" kern="1200" dirty="0" smtClean="0">
                <a:solidFill>
                  <a:schemeClr val="tx1"/>
                </a:solidFill>
                <a:latin typeface="+mn-lt"/>
                <a:ea typeface="+mn-ea"/>
                <a:cs typeface="+mn-cs"/>
              </a:rPr>
              <a:t>Therefore, as you </a:t>
            </a:r>
          </a:p>
          <a:p>
            <a:r>
              <a:rPr lang="en-US" sz="1200" i="1" u="sng" kern="1200" dirty="0" smtClean="0">
                <a:solidFill>
                  <a:schemeClr val="tx1"/>
                </a:solidFill>
                <a:latin typeface="+mn-lt"/>
                <a:ea typeface="+mn-ea"/>
                <a:cs typeface="+mn-cs"/>
              </a:rPr>
              <a:t>               received Christ Jesus the Lord, so walk in him, </a:t>
            </a:r>
            <a:r>
              <a:rPr lang="en-US" sz="1200" b="1" i="1" u="sng" kern="1200" baseline="30000" dirty="0" smtClean="0">
                <a:solidFill>
                  <a:schemeClr val="tx1"/>
                </a:solidFill>
                <a:latin typeface="+mn-lt"/>
                <a:ea typeface="+mn-ea"/>
                <a:cs typeface="+mn-cs"/>
              </a:rPr>
              <a:t>7</a:t>
            </a:r>
            <a:r>
              <a:rPr lang="en-US" sz="1200" i="1" u="sng" kern="1200" dirty="0" smtClean="0">
                <a:solidFill>
                  <a:schemeClr val="tx1"/>
                </a:solidFill>
                <a:latin typeface="+mn-lt"/>
                <a:ea typeface="+mn-ea"/>
                <a:cs typeface="+mn-cs"/>
              </a:rPr>
              <a:t> rooted and </a:t>
            </a:r>
          </a:p>
          <a:p>
            <a:r>
              <a:rPr lang="en-US" sz="1200" i="1" u="sng" kern="1200" dirty="0" smtClean="0">
                <a:solidFill>
                  <a:schemeClr val="tx1"/>
                </a:solidFill>
                <a:latin typeface="+mn-lt"/>
                <a:ea typeface="+mn-ea"/>
                <a:cs typeface="+mn-cs"/>
              </a:rPr>
              <a:t>               built up in him and established in the faith,  </a:t>
            </a:r>
          </a:p>
          <a:p>
            <a:endParaRPr lang="en-US" dirty="0"/>
          </a:p>
        </p:txBody>
      </p:sp>
      <p:sp>
        <p:nvSpPr>
          <p:cNvPr id="4" name="Slide Number Placeholder 3"/>
          <p:cNvSpPr>
            <a:spLocks noGrp="1"/>
          </p:cNvSpPr>
          <p:nvPr>
            <p:ph type="sldNum" sz="quarter" idx="10"/>
          </p:nvPr>
        </p:nvSpPr>
        <p:spPr/>
        <p:txBody>
          <a:bodyPr/>
          <a:lstStyle/>
          <a:p>
            <a:fld id="{046E27D9-0A46-4D24-83E6-5FD7A2620BEC}"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 </a:t>
            </a:r>
            <a:r>
              <a:rPr lang="en-US" sz="1200" b="1" kern="1200" dirty="0" smtClean="0">
                <a:solidFill>
                  <a:schemeClr val="tx1"/>
                </a:solidFill>
                <a:latin typeface="+mn-lt"/>
                <a:ea typeface="+mn-ea"/>
                <a:cs typeface="+mn-cs"/>
              </a:rPr>
              <a:t>Why are we to be so rooted and grounded in our faith?</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1. There are several reasons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 So as not to be tossed to and fro – Eph.4:14,15. </a:t>
            </a:r>
            <a:r>
              <a:rPr lang="en-US" sz="1200" b="1" i="1" u="sng" kern="1200" baseline="30000" dirty="0" smtClean="0">
                <a:solidFill>
                  <a:srgbClr val="C00000"/>
                </a:solidFill>
                <a:latin typeface="+mn-lt"/>
                <a:ea typeface="+mn-ea"/>
                <a:cs typeface="+mn-cs"/>
              </a:rPr>
              <a:t>14</a:t>
            </a:r>
            <a:r>
              <a:rPr lang="en-US" sz="1200" i="1" u="sng" kern="1200" dirty="0" smtClean="0">
                <a:solidFill>
                  <a:srgbClr val="C00000"/>
                </a:solidFill>
                <a:latin typeface="+mn-lt"/>
                <a:ea typeface="+mn-ea"/>
                <a:cs typeface="+mn-cs"/>
              </a:rPr>
              <a:t> so that we </a:t>
            </a:r>
          </a:p>
          <a:p>
            <a:r>
              <a:rPr lang="en-US" sz="1200" i="1" u="sng" kern="1200" dirty="0" smtClean="0">
                <a:solidFill>
                  <a:srgbClr val="C00000"/>
                </a:solidFill>
                <a:latin typeface="+mn-lt"/>
                <a:ea typeface="+mn-ea"/>
                <a:cs typeface="+mn-cs"/>
              </a:rPr>
              <a:t>              may no longer be children, tossed to and fro by the waves </a:t>
            </a:r>
          </a:p>
          <a:p>
            <a:r>
              <a:rPr lang="en-US" sz="1200" i="1" u="sng" kern="1200" dirty="0" smtClean="0">
                <a:solidFill>
                  <a:srgbClr val="C00000"/>
                </a:solidFill>
                <a:latin typeface="+mn-lt"/>
                <a:ea typeface="+mn-ea"/>
                <a:cs typeface="+mn-cs"/>
              </a:rPr>
              <a:t>              and carried about by every wind of doctrine, by human </a:t>
            </a:r>
          </a:p>
          <a:p>
            <a:r>
              <a:rPr lang="en-US" sz="1200" i="1" u="sng" kern="1200" dirty="0" smtClean="0">
                <a:solidFill>
                  <a:srgbClr val="C00000"/>
                </a:solidFill>
                <a:latin typeface="+mn-lt"/>
                <a:ea typeface="+mn-ea"/>
                <a:cs typeface="+mn-cs"/>
              </a:rPr>
              <a:t>              cunning, by craftiness in deceitful schemes. </a:t>
            </a:r>
            <a:r>
              <a:rPr lang="en-US" sz="1200" b="1" i="1" u="sng" kern="1200" baseline="30000" dirty="0" smtClean="0">
                <a:solidFill>
                  <a:srgbClr val="C00000"/>
                </a:solidFill>
                <a:latin typeface="+mn-lt"/>
                <a:ea typeface="+mn-ea"/>
                <a:cs typeface="+mn-cs"/>
              </a:rPr>
              <a:t>15</a:t>
            </a:r>
            <a:r>
              <a:rPr lang="en-US" sz="1200" i="1" u="sng" kern="1200" dirty="0" smtClean="0">
                <a:solidFill>
                  <a:srgbClr val="C00000"/>
                </a:solidFill>
                <a:latin typeface="+mn-lt"/>
                <a:ea typeface="+mn-ea"/>
                <a:cs typeface="+mn-cs"/>
              </a:rPr>
              <a:t> Rather,   </a:t>
            </a:r>
          </a:p>
          <a:p>
            <a:r>
              <a:rPr lang="en-US" sz="1200" i="1" u="sng" kern="1200" dirty="0" smtClean="0">
                <a:solidFill>
                  <a:srgbClr val="C00000"/>
                </a:solidFill>
                <a:latin typeface="+mn-lt"/>
                <a:ea typeface="+mn-ea"/>
                <a:cs typeface="+mn-cs"/>
              </a:rPr>
              <a:t>              speaking the truth in love, we are to grow up in every way </a:t>
            </a:r>
          </a:p>
          <a:p>
            <a:r>
              <a:rPr lang="en-US" sz="1200" i="1" u="sng" kern="1200" dirty="0" smtClean="0">
                <a:solidFill>
                  <a:srgbClr val="C00000"/>
                </a:solidFill>
                <a:latin typeface="+mn-lt"/>
                <a:ea typeface="+mn-ea"/>
                <a:cs typeface="+mn-cs"/>
              </a:rPr>
              <a:t>              into him who is the head, into Christ, </a:t>
            </a:r>
          </a:p>
          <a:p>
            <a:endParaRPr lang="en-US" dirty="0"/>
          </a:p>
        </p:txBody>
      </p:sp>
      <p:sp>
        <p:nvSpPr>
          <p:cNvPr id="4" name="Slide Number Placeholder 3"/>
          <p:cNvSpPr>
            <a:spLocks noGrp="1"/>
          </p:cNvSpPr>
          <p:nvPr>
            <p:ph type="sldNum" sz="quarter" idx="10"/>
          </p:nvPr>
        </p:nvSpPr>
        <p:spPr/>
        <p:txBody>
          <a:bodyPr/>
          <a:lstStyle/>
          <a:p>
            <a:fld id="{046E27D9-0A46-4D24-83E6-5FD7A2620BEC}"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1/17/2014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1/17/2014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pPr/>
              <a:t>1/17/2014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pPr/>
              <a:t>1/17/2014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pPr/>
              <a:t>1/17/2014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C3A134-F1C3-464B-BF47-54DC2DE08F52}" type="datetimeFigureOut">
              <a:rPr lang="en-US" smtClean="0"/>
              <a:pPr/>
              <a:t>1/17/2014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1/17/2014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1/17/2014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pPr/>
              <a:t>1/17/2014</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1/17/2014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1/17/2014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34" name="Rectangle 10"/>
          <p:cNvSpPr>
            <a:spLocks noChangeArrowheads="1"/>
          </p:cNvSpPr>
          <p:nvPr userDrawn="1"/>
        </p:nvSpPr>
        <p:spPr bwMode="auto">
          <a:xfrm>
            <a:off x="328613" y="376238"/>
            <a:ext cx="8486775" cy="6110287"/>
          </a:xfrm>
          <a:prstGeom prst="rect">
            <a:avLst/>
          </a:prstGeom>
          <a:noFill/>
          <a:ln w="38100">
            <a:solidFill>
              <a:srgbClr val="111111"/>
            </a:solidFill>
            <a:miter lim="800000"/>
            <a:headEnd/>
            <a:tailEnd/>
          </a:ln>
          <a:effectLst/>
        </p:spPr>
        <p:txBody>
          <a:bodyPr wrap="none" anchor="ctr"/>
          <a:lstStyle/>
          <a:p>
            <a:endParaRPr lang="en-US"/>
          </a:p>
        </p:txBody>
      </p:sp>
      <p:pic>
        <p:nvPicPr>
          <p:cNvPr id="1033" name="Picture 9" descr="cooltext18493370"/>
          <p:cNvPicPr>
            <a:picLocks noChangeAspect="1" noChangeArrowheads="1"/>
          </p:cNvPicPr>
          <p:nvPr userDrawn="1"/>
        </p:nvPicPr>
        <p:blipFill>
          <a:blip r:embed="rId13" cstate="print"/>
          <a:srcRect/>
          <a:stretch>
            <a:fillRect/>
          </a:stretch>
        </p:blipFill>
        <p:spPr bwMode="auto">
          <a:xfrm>
            <a:off x="0" y="0"/>
            <a:ext cx="4318000" cy="1168400"/>
          </a:xfrm>
          <a:prstGeom prst="rect">
            <a:avLst/>
          </a:prstGeom>
          <a:noFill/>
        </p:spPr>
      </p:pic>
      <p:pic>
        <p:nvPicPr>
          <p:cNvPr id="1031" name="Picture 7" descr="head465a"/>
          <p:cNvPicPr>
            <a:picLocks noChangeAspect="1" noChangeArrowheads="1"/>
          </p:cNvPicPr>
          <p:nvPr userDrawn="1"/>
        </p:nvPicPr>
        <p:blipFill>
          <a:blip r:embed="rId14" cstate="print">
            <a:clrChange>
              <a:clrFrom>
                <a:srgbClr val="FEFDFB"/>
              </a:clrFrom>
              <a:clrTo>
                <a:srgbClr val="FEFDFB">
                  <a:alpha val="0"/>
                </a:srgbClr>
              </a:clrTo>
            </a:clrChange>
            <a:lum bright="-12000"/>
          </a:blip>
          <a:srcRect/>
          <a:stretch>
            <a:fillRect/>
          </a:stretch>
        </p:blipFill>
        <p:spPr bwMode="auto">
          <a:xfrm>
            <a:off x="6494463" y="5486400"/>
            <a:ext cx="2649537" cy="1371600"/>
          </a:xfrm>
          <a:prstGeom prst="rect">
            <a:avLst/>
          </a:prstGeom>
          <a:noFill/>
        </p:spPr>
      </p:pic>
      <p:pic>
        <p:nvPicPr>
          <p:cNvPr id="1032" name="Picture 8" descr="cooltext18493344"/>
          <p:cNvPicPr>
            <a:picLocks noChangeAspect="1" noChangeArrowheads="1"/>
          </p:cNvPicPr>
          <p:nvPr userDrawn="1"/>
        </p:nvPicPr>
        <p:blipFill>
          <a:blip r:embed="rId15" cstate="print"/>
          <a:srcRect/>
          <a:stretch>
            <a:fillRect/>
          </a:stretch>
        </p:blipFill>
        <p:spPr bwMode="auto">
          <a:xfrm>
            <a:off x="0" y="0"/>
            <a:ext cx="4318000" cy="11684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pPr/>
              <a:t>1/17/2014</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pPr/>
              <a:t>‹#›</a:t>
            </a:fld>
            <a:endParaRPr kumimoji="0" lang="en-US" dirty="0"/>
          </a:p>
        </p:txBody>
      </p:sp>
      <p:sp>
        <p:nvSpPr>
          <p:cNvPr id="9" name="Rectangle 10"/>
          <p:cNvSpPr>
            <a:spLocks noChangeArrowheads="1"/>
          </p:cNvSpPr>
          <p:nvPr userDrawn="1"/>
        </p:nvSpPr>
        <p:spPr bwMode="auto">
          <a:xfrm>
            <a:off x="328613" y="376238"/>
            <a:ext cx="8486775" cy="6110287"/>
          </a:xfrm>
          <a:prstGeom prst="rect">
            <a:avLst/>
          </a:prstGeom>
          <a:noFill/>
          <a:ln w="38100">
            <a:solidFill>
              <a:srgbClr val="111111"/>
            </a:solidFill>
            <a:miter lim="800000"/>
            <a:headEnd/>
            <a:tailEnd/>
          </a:ln>
          <a:effectLst/>
        </p:spPr>
        <p:txBody>
          <a:bodyPr wrap="none" anchor="ctr"/>
          <a:lstStyle/>
          <a:p>
            <a:endParaRPr lang="en-US"/>
          </a:p>
        </p:txBody>
      </p:sp>
      <p:pic>
        <p:nvPicPr>
          <p:cNvPr id="11" name="Picture 9" descr="cooltext18493370"/>
          <p:cNvPicPr>
            <a:picLocks noChangeAspect="1" noChangeArrowheads="1"/>
          </p:cNvPicPr>
          <p:nvPr userDrawn="1"/>
        </p:nvPicPr>
        <p:blipFill>
          <a:blip r:embed="rId13" cstate="print"/>
          <a:srcRect/>
          <a:stretch>
            <a:fillRect/>
          </a:stretch>
        </p:blipFill>
        <p:spPr bwMode="auto">
          <a:xfrm>
            <a:off x="0" y="0"/>
            <a:ext cx="4318000" cy="1168400"/>
          </a:xfrm>
          <a:prstGeom prst="rect">
            <a:avLst/>
          </a:prstGeom>
          <a:noFill/>
        </p:spPr>
      </p:pic>
      <p:pic>
        <p:nvPicPr>
          <p:cNvPr id="12" name="Picture 7" descr="head465a"/>
          <p:cNvPicPr>
            <a:picLocks noChangeAspect="1" noChangeArrowheads="1"/>
          </p:cNvPicPr>
          <p:nvPr userDrawn="1"/>
        </p:nvPicPr>
        <p:blipFill>
          <a:blip r:embed="rId14" cstate="print">
            <a:clrChange>
              <a:clrFrom>
                <a:srgbClr val="FEFDFB"/>
              </a:clrFrom>
              <a:clrTo>
                <a:srgbClr val="FEFDFB">
                  <a:alpha val="0"/>
                </a:srgbClr>
              </a:clrTo>
            </a:clrChange>
            <a:lum bright="-12000"/>
          </a:blip>
          <a:srcRect/>
          <a:stretch>
            <a:fillRect/>
          </a:stretch>
        </p:blipFill>
        <p:spPr bwMode="auto">
          <a:xfrm>
            <a:off x="6494463" y="5486400"/>
            <a:ext cx="2649537" cy="1371600"/>
          </a:xfrm>
          <a:prstGeom prst="rect">
            <a:avLst/>
          </a:prstGeom>
          <a:noFill/>
        </p:spPr>
      </p:pic>
      <p:pic>
        <p:nvPicPr>
          <p:cNvPr id="13" name="Picture 8" descr="cooltext18493344"/>
          <p:cNvPicPr>
            <a:picLocks noChangeAspect="1" noChangeArrowheads="1"/>
          </p:cNvPicPr>
          <p:nvPr userDrawn="1"/>
        </p:nvPicPr>
        <p:blipFill>
          <a:blip r:embed="rId15" cstate="print"/>
          <a:srcRect/>
          <a:stretch>
            <a:fillRect/>
          </a:stretch>
        </p:blipFill>
        <p:spPr bwMode="auto">
          <a:xfrm>
            <a:off x="0" y="0"/>
            <a:ext cx="4318000" cy="116840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718E2C55-FA4C-4302-B7A2-E74048576E36}" type="slidenum">
              <a:rPr lang="en-US"/>
              <a:pPr>
                <a:defRPr/>
              </a:pPr>
              <a:t>1</a:t>
            </a:fld>
            <a:endParaRPr lang="en-US"/>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85" name="Text Box 17"/>
          <p:cNvSpPr txBox="1">
            <a:spLocks noChangeArrowheads="1"/>
          </p:cNvSpPr>
          <p:nvPr/>
        </p:nvSpPr>
        <p:spPr bwMode="auto">
          <a:xfrm>
            <a:off x="552450" y="1232340"/>
            <a:ext cx="8037513" cy="4909036"/>
          </a:xfrm>
          <a:prstGeom prst="rect">
            <a:avLst/>
          </a:prstGeom>
          <a:noFill/>
          <a:ln w="9525">
            <a:noFill/>
            <a:miter lim="800000"/>
            <a:headEnd/>
            <a:tailEnd/>
          </a:ln>
          <a:effectLst/>
        </p:spPr>
        <p:txBody>
          <a:bodyPr>
            <a:spAutoFit/>
          </a:bodyPr>
          <a:lstStyle/>
          <a:p>
            <a:pPr marL="342900" indent="-342900" algn="ctr">
              <a:buClr>
                <a:srgbClr val="FFCC00"/>
              </a:buClr>
              <a:buSzPct val="85000"/>
              <a:tabLst>
                <a:tab pos="461963" algn="l"/>
              </a:tabLst>
            </a:pPr>
            <a:r>
              <a:rPr lang="en-US" sz="3200" dirty="0" smtClean="0">
                <a:solidFill>
                  <a:srgbClr val="FFFF66"/>
                </a:solidFill>
                <a:latin typeface="Berlin Sans FB" pitchFamily="34" charset="0"/>
              </a:rPr>
              <a:t>Why?</a:t>
            </a:r>
          </a:p>
          <a:p>
            <a:pPr marL="342900" indent="-342900">
              <a:buClr>
                <a:srgbClr val="FFCC00"/>
              </a:buClr>
              <a:buSzPct val="85000"/>
              <a:tabLst>
                <a:tab pos="461963" algn="l"/>
              </a:tabLst>
            </a:pPr>
            <a:endParaRPr lang="en-US" sz="1100" dirty="0">
              <a:solidFill>
                <a:srgbClr val="FFFF66"/>
              </a:solidFill>
              <a:latin typeface="Berlin Sans FB" pitchFamily="34" charset="0"/>
            </a:endParaRPr>
          </a:p>
          <a:p>
            <a:pPr marL="0" lvl="1" algn="ctr">
              <a:buClr>
                <a:schemeClr val="bg2"/>
              </a:buClr>
              <a:buSzPct val="85000"/>
              <a:buFont typeface="Wingdings" pitchFamily="2" charset="2"/>
              <a:buChar char="Ø"/>
              <a:tabLst>
                <a:tab pos="0" algn="l"/>
              </a:tabLst>
            </a:pPr>
            <a:r>
              <a:rPr lang="en-US" sz="2800" b="1" dirty="0" smtClean="0">
                <a:ln>
                  <a:solidFill>
                    <a:schemeClr val="bg1"/>
                  </a:solidFill>
                </a:ln>
                <a:solidFill>
                  <a:srgbClr val="FF0000"/>
                </a:solidFill>
                <a:latin typeface="Arial" pitchFamily="34" charset="0"/>
                <a:cs typeface="Arial" pitchFamily="34" charset="0"/>
              </a:rPr>
              <a:t>   </a:t>
            </a:r>
            <a:r>
              <a:rPr lang="en-US" sz="3000" b="1" dirty="0" smtClean="0">
                <a:ln>
                  <a:solidFill>
                    <a:schemeClr val="bg1"/>
                  </a:solidFill>
                </a:ln>
                <a:solidFill>
                  <a:srgbClr val="FF0000"/>
                </a:solidFill>
                <a:latin typeface="Arial" pitchFamily="34" charset="0"/>
                <a:cs typeface="Arial" pitchFamily="34" charset="0"/>
              </a:rPr>
              <a:t>So </a:t>
            </a:r>
            <a:r>
              <a:rPr lang="en-US" sz="3000" b="1" dirty="0">
                <a:ln>
                  <a:solidFill>
                    <a:schemeClr val="bg1"/>
                  </a:solidFill>
                </a:ln>
                <a:solidFill>
                  <a:srgbClr val="FF0000"/>
                </a:solidFill>
                <a:latin typeface="Arial" pitchFamily="34" charset="0"/>
                <a:cs typeface="Arial" pitchFamily="34" charset="0"/>
              </a:rPr>
              <a:t>not tossed to and </a:t>
            </a:r>
            <a:r>
              <a:rPr lang="en-US" sz="3000" b="1" dirty="0" smtClean="0">
                <a:ln>
                  <a:solidFill>
                    <a:schemeClr val="bg1"/>
                  </a:solidFill>
                </a:ln>
                <a:solidFill>
                  <a:srgbClr val="FF0000"/>
                </a:solidFill>
                <a:latin typeface="Arial" pitchFamily="34" charset="0"/>
                <a:cs typeface="Arial" pitchFamily="34" charset="0"/>
              </a:rPr>
              <a:t>fro</a:t>
            </a:r>
          </a:p>
          <a:p>
            <a:pPr marL="0" lvl="1">
              <a:buClr>
                <a:schemeClr val="bg2"/>
              </a:buClr>
              <a:buSzPct val="85000"/>
              <a:tabLst>
                <a:tab pos="0" algn="l"/>
              </a:tabLst>
            </a:pPr>
            <a:endParaRPr lang="en-US" sz="1100" dirty="0" smtClean="0">
              <a:solidFill>
                <a:srgbClr val="C0C0C0"/>
              </a:solidFill>
              <a:latin typeface="Berlin Sans FB" pitchFamily="34" charset="0"/>
            </a:endParaRPr>
          </a:p>
          <a:p>
            <a:pPr marL="0" lvl="1" algn="ctr">
              <a:buClr>
                <a:schemeClr val="bg2"/>
              </a:buClr>
              <a:buSzPct val="85000"/>
              <a:tabLst>
                <a:tab pos="0" algn="l"/>
              </a:tabLst>
            </a:pPr>
            <a:r>
              <a:rPr lang="en-US" sz="2800" dirty="0" smtClean="0">
                <a:ln>
                  <a:solidFill>
                    <a:srgbClr val="99FF99"/>
                  </a:solidFill>
                </a:ln>
                <a:solidFill>
                  <a:srgbClr val="99FF99"/>
                </a:solidFill>
                <a:latin typeface="Berlin Sans FB" pitchFamily="34" charset="0"/>
              </a:rPr>
              <a:t>Eph</a:t>
            </a:r>
            <a:r>
              <a:rPr lang="en-US" sz="2800" dirty="0" smtClean="0">
                <a:ln>
                  <a:solidFill>
                    <a:srgbClr val="99FF99"/>
                  </a:solidFill>
                </a:ln>
                <a:solidFill>
                  <a:srgbClr val="99FF99"/>
                </a:solidFill>
                <a:latin typeface="Berlin Sans FB" pitchFamily="34" charset="0"/>
              </a:rPr>
              <a:t>. 4:14-15</a:t>
            </a:r>
            <a:endParaRPr lang="en-US" sz="2800" dirty="0" smtClean="0">
              <a:ln>
                <a:solidFill>
                  <a:srgbClr val="99FF99"/>
                </a:solidFill>
              </a:ln>
              <a:solidFill>
                <a:srgbClr val="99FF99"/>
              </a:solidFill>
              <a:latin typeface="Berlin Sans FB" pitchFamily="34" charset="0"/>
            </a:endParaRPr>
          </a:p>
          <a:p>
            <a:pPr marL="0" lvl="1" algn="ctr">
              <a:buClr>
                <a:schemeClr val="bg2"/>
              </a:buClr>
              <a:buSzPct val="85000"/>
              <a:tabLst>
                <a:tab pos="0" algn="l"/>
              </a:tabLst>
            </a:pPr>
            <a:r>
              <a:rPr lang="en-US" sz="2800" b="1" baseline="30000" dirty="0">
                <a:solidFill>
                  <a:schemeClr val="bg1"/>
                </a:solidFill>
              </a:rPr>
              <a:t>14</a:t>
            </a:r>
            <a:r>
              <a:rPr lang="en-US" sz="2800" dirty="0" smtClean="0">
                <a:solidFill>
                  <a:schemeClr val="bg1"/>
                </a:solidFill>
              </a:rPr>
              <a:t> so that we may no longer be children, tossed to and fro by the waves and carried about by every wind of doctrine, by human cunning, by craftiness in deceitful schemes. </a:t>
            </a:r>
            <a:r>
              <a:rPr lang="en-US" sz="2800" b="1" baseline="30000" dirty="0" smtClean="0">
                <a:solidFill>
                  <a:schemeClr val="bg1"/>
                </a:solidFill>
              </a:rPr>
              <a:t>15</a:t>
            </a:r>
            <a:r>
              <a:rPr lang="en-US" sz="2800" dirty="0" smtClean="0">
                <a:solidFill>
                  <a:schemeClr val="bg1"/>
                </a:solidFill>
              </a:rPr>
              <a:t> Rather, speaking the truth in love, we are to grow up in every way into him who is the head, into Christ </a:t>
            </a:r>
          </a:p>
          <a:p>
            <a:pPr marL="0" lvl="1">
              <a:buClr>
                <a:schemeClr val="bg2"/>
              </a:buClr>
              <a:buSzPct val="85000"/>
              <a:tabLst>
                <a:tab pos="0" algn="l"/>
              </a:tabLst>
            </a:pPr>
            <a:endParaRPr lang="en-US" sz="2800" dirty="0">
              <a:solidFill>
                <a:srgbClr val="C0C0C0"/>
              </a:solidFill>
              <a:latin typeface="Berlin Sans FB" pitchFamily="34" charset="0"/>
            </a:endParaRPr>
          </a:p>
        </p:txBody>
      </p:sp>
      <p:pic>
        <p:nvPicPr>
          <p:cNvPr id="7184" name="Picture 16" descr="Tree"/>
          <p:cNvPicPr>
            <a:picLocks noChangeAspect="1" noChangeArrowheads="1"/>
          </p:cNvPicPr>
          <p:nvPr/>
        </p:nvPicPr>
        <p:blipFill>
          <a:blip r:embed="rId3" cstate="print"/>
          <a:srcRect t="2315" b="5766"/>
          <a:stretch>
            <a:fillRect/>
          </a:stretch>
        </p:blipFill>
        <p:spPr bwMode="auto">
          <a:xfrm>
            <a:off x="7524206" y="771162"/>
            <a:ext cx="1400402" cy="1374059"/>
          </a:xfrm>
          <a:prstGeom prst="rect">
            <a:avLst/>
          </a:prstGeom>
          <a:noFill/>
          <a:ln w="28575">
            <a:solidFill>
              <a:schemeClr val="tx1"/>
            </a:solidFill>
            <a:miter lim="800000"/>
            <a:headEnd/>
            <a:tailEnd/>
          </a:ln>
        </p:spPr>
      </p:pic>
      <p:sp>
        <p:nvSpPr>
          <p:cNvPr id="5" name="WordArt 15"/>
          <p:cNvSpPr>
            <a:spLocks noChangeArrowheads="1" noChangeShapeType="1" noTextEdit="1"/>
          </p:cNvSpPr>
          <p:nvPr/>
        </p:nvSpPr>
        <p:spPr bwMode="auto">
          <a:xfrm>
            <a:off x="1005840" y="123946"/>
            <a:ext cx="7040880" cy="523875"/>
          </a:xfrm>
          <a:prstGeom prst="rect">
            <a:avLst/>
          </a:prstGeom>
        </p:spPr>
        <p:txBody>
          <a:bodyPr wrap="none" fromWordArt="1">
            <a:prstTxWarp prst="textPlain">
              <a:avLst>
                <a:gd name="adj" fmla="val 50000"/>
              </a:avLst>
            </a:prstTxWarp>
          </a:bodyPr>
          <a:lstStyle/>
          <a:p>
            <a:pPr algn="just"/>
            <a:r>
              <a:rPr lang="en-US" sz="2000" kern="10" dirty="0">
                <a:ln w="19050">
                  <a:solidFill>
                    <a:schemeClr val="tx1"/>
                  </a:solidFill>
                  <a:round/>
                  <a:headEnd/>
                  <a:tailEnd/>
                </a:ln>
                <a:solidFill>
                  <a:srgbClr val="99FF99"/>
                </a:solidFill>
                <a:effectLst>
                  <a:outerShdw dist="35921" dir="2700000" algn="ctr" rotWithShape="0">
                    <a:schemeClr val="bg2">
                      <a:alpha val="50000"/>
                    </a:schemeClr>
                  </a:outerShdw>
                </a:effectLst>
                <a:latin typeface="Berlin Sans FB Demi"/>
              </a:rPr>
              <a:t>We must grow DOWNWARD</a:t>
            </a:r>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85" name="Text Box 17"/>
          <p:cNvSpPr txBox="1">
            <a:spLocks noChangeArrowheads="1"/>
          </p:cNvSpPr>
          <p:nvPr/>
        </p:nvSpPr>
        <p:spPr bwMode="auto">
          <a:xfrm>
            <a:off x="552450" y="1232340"/>
            <a:ext cx="8037513" cy="4585871"/>
          </a:xfrm>
          <a:prstGeom prst="rect">
            <a:avLst/>
          </a:prstGeom>
          <a:noFill/>
          <a:ln w="9525">
            <a:noFill/>
            <a:miter lim="800000"/>
            <a:headEnd/>
            <a:tailEnd/>
          </a:ln>
          <a:effectLst/>
        </p:spPr>
        <p:txBody>
          <a:bodyPr>
            <a:spAutoFit/>
          </a:bodyPr>
          <a:lstStyle/>
          <a:p>
            <a:pPr marL="342900" indent="-342900" algn="ctr">
              <a:buClr>
                <a:srgbClr val="FFCC00"/>
              </a:buClr>
              <a:buSzPct val="85000"/>
              <a:tabLst>
                <a:tab pos="461963" algn="l"/>
              </a:tabLst>
            </a:pPr>
            <a:r>
              <a:rPr lang="en-US" sz="3200" dirty="0" smtClean="0">
                <a:solidFill>
                  <a:srgbClr val="FFFF66"/>
                </a:solidFill>
                <a:latin typeface="Berlin Sans FB" pitchFamily="34" charset="0"/>
              </a:rPr>
              <a:t>Why?</a:t>
            </a:r>
          </a:p>
          <a:p>
            <a:pPr marL="342900" indent="-342900" algn="ctr">
              <a:buClr>
                <a:srgbClr val="FFCC00"/>
              </a:buClr>
              <a:buSzPct val="85000"/>
              <a:tabLst>
                <a:tab pos="461963" algn="l"/>
              </a:tabLst>
            </a:pPr>
            <a:endParaRPr lang="en-US" sz="1200" dirty="0" smtClean="0">
              <a:solidFill>
                <a:srgbClr val="FFFF66"/>
              </a:solidFill>
              <a:latin typeface="Berlin Sans FB" pitchFamily="34" charset="0"/>
            </a:endParaRPr>
          </a:p>
          <a:p>
            <a:pPr algn="ctr">
              <a:buClr>
                <a:srgbClr val="FFCC00"/>
              </a:buClr>
              <a:buSzPct val="85000"/>
              <a:buFont typeface="Wingdings" pitchFamily="2" charset="2"/>
              <a:buChar char="Ø"/>
              <a:tabLst>
                <a:tab pos="461963" algn="l"/>
              </a:tabLst>
            </a:pPr>
            <a:r>
              <a:rPr lang="en-US" sz="3000" b="1" dirty="0" smtClean="0">
                <a:ln>
                  <a:solidFill>
                    <a:schemeClr val="bg1"/>
                  </a:solidFill>
                </a:ln>
                <a:solidFill>
                  <a:srgbClr val="FF0000"/>
                </a:solidFill>
                <a:latin typeface="Arial" pitchFamily="34" charset="0"/>
                <a:cs typeface="Arial" pitchFamily="34" charset="0"/>
              </a:rPr>
              <a:t>  So not tossed to and fro</a:t>
            </a:r>
            <a:endParaRPr lang="en-US" sz="3000" dirty="0">
              <a:solidFill>
                <a:srgbClr val="FFFF66"/>
              </a:solidFill>
              <a:latin typeface="Berlin Sans FB" pitchFamily="34" charset="0"/>
            </a:endParaRPr>
          </a:p>
          <a:p>
            <a:pPr marL="0" lvl="1" algn="ctr">
              <a:buClr>
                <a:schemeClr val="bg2"/>
              </a:buClr>
              <a:buSzPct val="85000"/>
              <a:buFont typeface="Wingdings" pitchFamily="2" charset="2"/>
              <a:buChar char="Ø"/>
              <a:tabLst>
                <a:tab pos="0" algn="l"/>
              </a:tabLst>
            </a:pPr>
            <a:r>
              <a:rPr lang="en-US" sz="3000" b="1" dirty="0" smtClean="0">
                <a:ln>
                  <a:solidFill>
                    <a:schemeClr val="bg1"/>
                  </a:solidFill>
                </a:ln>
                <a:solidFill>
                  <a:srgbClr val="FF0000"/>
                </a:solidFill>
                <a:latin typeface="Arial" pitchFamily="34" charset="0"/>
                <a:cs typeface="Arial" pitchFamily="34" charset="0"/>
              </a:rPr>
              <a:t>  To make us unmovable</a:t>
            </a:r>
          </a:p>
          <a:p>
            <a:pPr marL="0" lvl="1">
              <a:buClr>
                <a:schemeClr val="bg2"/>
              </a:buClr>
              <a:buSzPct val="85000"/>
              <a:tabLst>
                <a:tab pos="0" algn="l"/>
              </a:tabLst>
            </a:pPr>
            <a:endParaRPr lang="en-US" sz="1100" dirty="0" smtClean="0">
              <a:solidFill>
                <a:srgbClr val="C0C0C0"/>
              </a:solidFill>
              <a:latin typeface="Berlin Sans FB" pitchFamily="34" charset="0"/>
            </a:endParaRPr>
          </a:p>
          <a:p>
            <a:pPr marL="0" lvl="1" algn="ctr">
              <a:buClr>
                <a:schemeClr val="bg2"/>
              </a:buClr>
              <a:buSzPct val="85000"/>
              <a:tabLst>
                <a:tab pos="0" algn="l"/>
              </a:tabLst>
            </a:pPr>
            <a:r>
              <a:rPr lang="en-US" sz="2800" dirty="0" smtClean="0">
                <a:ln>
                  <a:solidFill>
                    <a:srgbClr val="99FF99"/>
                  </a:solidFill>
                </a:ln>
                <a:solidFill>
                  <a:srgbClr val="99FF99"/>
                </a:solidFill>
                <a:latin typeface="Berlin Sans FB" pitchFamily="34" charset="0"/>
              </a:rPr>
              <a:t>1 Cor. 15:58</a:t>
            </a:r>
            <a:endParaRPr lang="en-US" sz="2800" dirty="0" smtClean="0">
              <a:ln>
                <a:solidFill>
                  <a:srgbClr val="99FF99"/>
                </a:solidFill>
              </a:ln>
              <a:solidFill>
                <a:schemeClr val="bg1"/>
              </a:solidFill>
              <a:latin typeface="Arial" pitchFamily="34" charset="0"/>
              <a:cs typeface="Arial" pitchFamily="34" charset="0"/>
            </a:endParaRPr>
          </a:p>
          <a:p>
            <a:pPr algn="ctr"/>
            <a:r>
              <a:rPr lang="en-US" sz="2800" dirty="0">
                <a:solidFill>
                  <a:schemeClr val="bg1"/>
                </a:solidFill>
                <a:latin typeface="Arial" pitchFamily="34" charset="0"/>
                <a:cs typeface="Arial" pitchFamily="34" charset="0"/>
              </a:rPr>
              <a:t>Therefore, my beloved brethren, be </a:t>
            </a:r>
            <a:r>
              <a:rPr lang="en-US" sz="2800" dirty="0" smtClean="0">
                <a:solidFill>
                  <a:schemeClr val="bg1"/>
                </a:solidFill>
                <a:latin typeface="Arial" pitchFamily="34" charset="0"/>
                <a:cs typeface="Arial" pitchFamily="34" charset="0"/>
              </a:rPr>
              <a:t>steadfast</a:t>
            </a:r>
            <a:r>
              <a:rPr lang="en-US" sz="2800" dirty="0">
                <a:solidFill>
                  <a:schemeClr val="bg1"/>
                </a:solidFill>
                <a:latin typeface="Arial" pitchFamily="34" charset="0"/>
                <a:cs typeface="Arial" pitchFamily="34" charset="0"/>
              </a:rPr>
              <a:t>, immovable, always abounding in the work of the Lord, knowing that </a:t>
            </a:r>
            <a:r>
              <a:rPr lang="en-US" sz="2800" dirty="0" smtClean="0">
                <a:solidFill>
                  <a:schemeClr val="bg1"/>
                </a:solidFill>
                <a:latin typeface="Arial" pitchFamily="34" charset="0"/>
                <a:cs typeface="Arial" pitchFamily="34" charset="0"/>
              </a:rPr>
              <a:t>your </a:t>
            </a:r>
            <a:r>
              <a:rPr lang="en-US" sz="2800" dirty="0">
                <a:solidFill>
                  <a:schemeClr val="bg1"/>
                </a:solidFill>
                <a:latin typeface="Arial" pitchFamily="34" charset="0"/>
                <a:cs typeface="Arial" pitchFamily="34" charset="0"/>
              </a:rPr>
              <a:t>labor is not in vain in the Lord. </a:t>
            </a:r>
          </a:p>
          <a:p>
            <a:pPr marL="0" lvl="1">
              <a:buClr>
                <a:schemeClr val="bg2"/>
              </a:buClr>
              <a:buSzPct val="85000"/>
              <a:tabLst>
                <a:tab pos="0" algn="l"/>
              </a:tabLst>
            </a:pPr>
            <a:endParaRPr lang="en-US" sz="2800" dirty="0">
              <a:solidFill>
                <a:schemeClr val="bg1"/>
              </a:solidFill>
              <a:latin typeface="Arial" pitchFamily="34" charset="0"/>
              <a:cs typeface="Arial" pitchFamily="34" charset="0"/>
            </a:endParaRPr>
          </a:p>
        </p:txBody>
      </p:sp>
      <p:pic>
        <p:nvPicPr>
          <p:cNvPr id="7184" name="Picture 16" descr="Tree"/>
          <p:cNvPicPr>
            <a:picLocks noChangeAspect="1" noChangeArrowheads="1"/>
          </p:cNvPicPr>
          <p:nvPr/>
        </p:nvPicPr>
        <p:blipFill>
          <a:blip r:embed="rId3" cstate="print"/>
          <a:srcRect t="2315" b="5766"/>
          <a:stretch>
            <a:fillRect/>
          </a:stretch>
        </p:blipFill>
        <p:spPr bwMode="auto">
          <a:xfrm>
            <a:off x="7524206" y="771162"/>
            <a:ext cx="1400402" cy="1374059"/>
          </a:xfrm>
          <a:prstGeom prst="rect">
            <a:avLst/>
          </a:prstGeom>
          <a:noFill/>
          <a:ln w="28575">
            <a:solidFill>
              <a:schemeClr val="tx1"/>
            </a:solidFill>
            <a:miter lim="800000"/>
            <a:headEnd/>
            <a:tailEnd/>
          </a:ln>
        </p:spPr>
      </p:pic>
      <p:sp>
        <p:nvSpPr>
          <p:cNvPr id="5" name="WordArt 15"/>
          <p:cNvSpPr>
            <a:spLocks noChangeArrowheads="1" noChangeShapeType="1" noTextEdit="1"/>
          </p:cNvSpPr>
          <p:nvPr/>
        </p:nvSpPr>
        <p:spPr bwMode="auto">
          <a:xfrm>
            <a:off x="1005840" y="123946"/>
            <a:ext cx="7040880" cy="523875"/>
          </a:xfrm>
          <a:prstGeom prst="rect">
            <a:avLst/>
          </a:prstGeom>
        </p:spPr>
        <p:txBody>
          <a:bodyPr wrap="none" fromWordArt="1">
            <a:prstTxWarp prst="textPlain">
              <a:avLst>
                <a:gd name="adj" fmla="val 50000"/>
              </a:avLst>
            </a:prstTxWarp>
          </a:bodyPr>
          <a:lstStyle/>
          <a:p>
            <a:pPr algn="just"/>
            <a:r>
              <a:rPr lang="en-US" sz="2000" kern="10" dirty="0">
                <a:ln w="19050">
                  <a:solidFill>
                    <a:schemeClr val="tx1"/>
                  </a:solidFill>
                  <a:round/>
                  <a:headEnd/>
                  <a:tailEnd/>
                </a:ln>
                <a:solidFill>
                  <a:srgbClr val="99FF99"/>
                </a:solidFill>
                <a:effectLst>
                  <a:outerShdw dist="35921" dir="2700000" algn="ctr" rotWithShape="0">
                    <a:schemeClr val="bg2">
                      <a:alpha val="50000"/>
                    </a:schemeClr>
                  </a:outerShdw>
                </a:effectLst>
                <a:latin typeface="Berlin Sans FB Demi"/>
              </a:rPr>
              <a:t>We must grow DOWNWARD</a:t>
            </a: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85" name="Text Box 17"/>
          <p:cNvSpPr txBox="1">
            <a:spLocks noChangeArrowheads="1"/>
          </p:cNvSpPr>
          <p:nvPr/>
        </p:nvSpPr>
        <p:spPr bwMode="auto">
          <a:xfrm>
            <a:off x="552450" y="1232340"/>
            <a:ext cx="8037513" cy="5847755"/>
          </a:xfrm>
          <a:prstGeom prst="rect">
            <a:avLst/>
          </a:prstGeom>
          <a:noFill/>
          <a:ln w="9525">
            <a:noFill/>
            <a:miter lim="800000"/>
            <a:headEnd/>
            <a:tailEnd/>
          </a:ln>
          <a:effectLst/>
        </p:spPr>
        <p:txBody>
          <a:bodyPr>
            <a:spAutoFit/>
          </a:bodyPr>
          <a:lstStyle/>
          <a:p>
            <a:pPr marL="342900" indent="-342900" algn="ctr">
              <a:buClr>
                <a:srgbClr val="FFCC00"/>
              </a:buClr>
              <a:buSzPct val="85000"/>
              <a:tabLst>
                <a:tab pos="461963" algn="l"/>
              </a:tabLst>
            </a:pPr>
            <a:r>
              <a:rPr lang="en-US" sz="3200" dirty="0" smtClean="0">
                <a:solidFill>
                  <a:srgbClr val="FFFF66"/>
                </a:solidFill>
                <a:latin typeface="Berlin Sans FB" pitchFamily="34" charset="0"/>
              </a:rPr>
              <a:t>Why?</a:t>
            </a:r>
          </a:p>
          <a:p>
            <a:pPr marL="342900" indent="-342900" algn="ctr">
              <a:buClr>
                <a:srgbClr val="FFCC00"/>
              </a:buClr>
              <a:buSzPct val="85000"/>
              <a:tabLst>
                <a:tab pos="461963" algn="l"/>
              </a:tabLst>
            </a:pPr>
            <a:endParaRPr lang="en-US" sz="1200" dirty="0" smtClean="0">
              <a:solidFill>
                <a:srgbClr val="FFFF66"/>
              </a:solidFill>
              <a:latin typeface="Berlin Sans FB" pitchFamily="34" charset="0"/>
            </a:endParaRPr>
          </a:p>
          <a:p>
            <a:pPr algn="ctr">
              <a:buClr>
                <a:srgbClr val="FFCC00"/>
              </a:buClr>
              <a:buSzPct val="85000"/>
              <a:buFont typeface="Wingdings" pitchFamily="2" charset="2"/>
              <a:buChar char="Ø"/>
              <a:tabLst>
                <a:tab pos="461963" algn="l"/>
              </a:tabLst>
            </a:pPr>
            <a:r>
              <a:rPr lang="en-US" sz="3000" b="1" dirty="0" smtClean="0">
                <a:ln>
                  <a:solidFill>
                    <a:schemeClr val="bg1"/>
                  </a:solidFill>
                </a:ln>
                <a:solidFill>
                  <a:srgbClr val="FF0000"/>
                </a:solidFill>
                <a:latin typeface="Arial" pitchFamily="34" charset="0"/>
                <a:cs typeface="Arial" pitchFamily="34" charset="0"/>
              </a:rPr>
              <a:t> So not tossed to and fro</a:t>
            </a:r>
            <a:endParaRPr lang="en-US" sz="3000" dirty="0" smtClean="0">
              <a:solidFill>
                <a:srgbClr val="FFFF66"/>
              </a:solidFill>
              <a:latin typeface="Berlin Sans FB" pitchFamily="34" charset="0"/>
            </a:endParaRPr>
          </a:p>
          <a:p>
            <a:pPr marL="0" lvl="1" algn="ctr">
              <a:buClr>
                <a:schemeClr val="bg2"/>
              </a:buClr>
              <a:buSzPct val="85000"/>
              <a:buFont typeface="Wingdings" pitchFamily="2" charset="2"/>
              <a:buChar char="Ø"/>
              <a:tabLst>
                <a:tab pos="0" algn="l"/>
              </a:tabLst>
            </a:pPr>
            <a:r>
              <a:rPr lang="en-US" sz="3000" b="1" dirty="0" smtClean="0">
                <a:ln>
                  <a:solidFill>
                    <a:schemeClr val="bg1"/>
                  </a:solidFill>
                </a:ln>
                <a:solidFill>
                  <a:srgbClr val="FF0000"/>
                </a:solidFill>
                <a:latin typeface="Arial" pitchFamily="34" charset="0"/>
                <a:cs typeface="Arial" pitchFamily="34" charset="0"/>
              </a:rPr>
              <a:t>  To make us unmovable</a:t>
            </a:r>
            <a:endParaRPr lang="en-US" sz="2800" dirty="0">
              <a:solidFill>
                <a:srgbClr val="FFFF66"/>
              </a:solidFill>
              <a:latin typeface="Berlin Sans FB" pitchFamily="34" charset="0"/>
            </a:endParaRPr>
          </a:p>
          <a:p>
            <a:pPr marL="0" lvl="1" algn="ctr">
              <a:buClr>
                <a:schemeClr val="bg2"/>
              </a:buClr>
              <a:buSzPct val="85000"/>
              <a:buFont typeface="Wingdings" pitchFamily="2" charset="2"/>
              <a:buChar char="Ø"/>
              <a:tabLst>
                <a:tab pos="0" algn="l"/>
              </a:tabLst>
            </a:pPr>
            <a:r>
              <a:rPr lang="en-US" sz="2800" b="1" dirty="0" smtClean="0">
                <a:ln>
                  <a:solidFill>
                    <a:schemeClr val="bg1"/>
                  </a:solidFill>
                </a:ln>
                <a:solidFill>
                  <a:srgbClr val="FF0000"/>
                </a:solidFill>
                <a:latin typeface="Arial" pitchFamily="34" charset="0"/>
                <a:cs typeface="Arial" pitchFamily="34" charset="0"/>
              </a:rPr>
              <a:t>   </a:t>
            </a:r>
            <a:r>
              <a:rPr lang="en-US" sz="3000" b="1" dirty="0" smtClean="0">
                <a:ln>
                  <a:solidFill>
                    <a:schemeClr val="bg1"/>
                  </a:solidFill>
                </a:ln>
                <a:solidFill>
                  <a:srgbClr val="FF0000"/>
                </a:solidFill>
                <a:latin typeface="Arial" pitchFamily="34" charset="0"/>
                <a:cs typeface="Arial" pitchFamily="34" charset="0"/>
              </a:rPr>
              <a:t>Those not rooted will ultimately be lost</a:t>
            </a:r>
          </a:p>
          <a:p>
            <a:pPr marL="0" lvl="1">
              <a:buClr>
                <a:schemeClr val="bg2"/>
              </a:buClr>
              <a:buSzPct val="85000"/>
              <a:tabLst>
                <a:tab pos="0" algn="l"/>
              </a:tabLst>
            </a:pPr>
            <a:endParaRPr lang="en-US" sz="1100" dirty="0" smtClean="0">
              <a:solidFill>
                <a:srgbClr val="C0C0C0"/>
              </a:solidFill>
              <a:latin typeface="Berlin Sans FB" pitchFamily="34" charset="0"/>
            </a:endParaRPr>
          </a:p>
          <a:p>
            <a:pPr marL="0" lvl="1" algn="ctr">
              <a:buClr>
                <a:schemeClr val="bg2"/>
              </a:buClr>
              <a:buSzPct val="85000"/>
              <a:tabLst>
                <a:tab pos="0" algn="l"/>
              </a:tabLst>
            </a:pPr>
            <a:r>
              <a:rPr lang="en-US" sz="2800" dirty="0" smtClean="0">
                <a:ln>
                  <a:solidFill>
                    <a:srgbClr val="99FF99"/>
                  </a:solidFill>
                </a:ln>
                <a:solidFill>
                  <a:srgbClr val="99FF99"/>
                </a:solidFill>
                <a:latin typeface="Berlin Sans FB" pitchFamily="34" charset="0"/>
              </a:rPr>
              <a:t>Matt. 13:20-21</a:t>
            </a:r>
            <a:endParaRPr lang="en-US" sz="2800" dirty="0" smtClean="0">
              <a:ln>
                <a:solidFill>
                  <a:srgbClr val="99FF99"/>
                </a:solidFill>
              </a:ln>
              <a:solidFill>
                <a:schemeClr val="bg1"/>
              </a:solidFill>
              <a:latin typeface="Arial" pitchFamily="34" charset="0"/>
              <a:cs typeface="Arial" pitchFamily="34" charset="0"/>
            </a:endParaRPr>
          </a:p>
          <a:p>
            <a:pPr algn="ctr"/>
            <a:r>
              <a:rPr lang="en-US" sz="2800" b="1" baseline="30000" dirty="0">
                <a:solidFill>
                  <a:schemeClr val="bg1"/>
                </a:solidFill>
              </a:rPr>
              <a:t>20</a:t>
            </a:r>
            <a:r>
              <a:rPr lang="en-US" sz="2800" dirty="0">
                <a:solidFill>
                  <a:schemeClr val="bg1"/>
                </a:solidFill>
              </a:rPr>
              <a:t> As for </a:t>
            </a:r>
            <a:r>
              <a:rPr lang="en-US" sz="2800" dirty="0" smtClean="0">
                <a:solidFill>
                  <a:schemeClr val="bg1"/>
                </a:solidFill>
              </a:rPr>
              <a:t>what </a:t>
            </a:r>
            <a:r>
              <a:rPr lang="en-US" sz="2800" dirty="0">
                <a:solidFill>
                  <a:schemeClr val="bg1"/>
                </a:solidFill>
              </a:rPr>
              <a:t>was sown on rocky ground, this is the one who hears the word and </a:t>
            </a:r>
            <a:r>
              <a:rPr lang="en-US" sz="2800" dirty="0" smtClean="0">
                <a:solidFill>
                  <a:schemeClr val="bg1"/>
                </a:solidFill>
              </a:rPr>
              <a:t>immediately </a:t>
            </a:r>
            <a:r>
              <a:rPr lang="en-US" sz="2800" dirty="0">
                <a:solidFill>
                  <a:schemeClr val="bg1"/>
                </a:solidFill>
              </a:rPr>
              <a:t>receives it with joy, </a:t>
            </a:r>
            <a:r>
              <a:rPr lang="en-US" sz="2800" b="1" baseline="30000" dirty="0" smtClean="0">
                <a:solidFill>
                  <a:schemeClr val="bg1"/>
                </a:solidFill>
              </a:rPr>
              <a:t>21</a:t>
            </a:r>
            <a:r>
              <a:rPr lang="en-US" sz="2800" dirty="0" smtClean="0">
                <a:solidFill>
                  <a:schemeClr val="bg1"/>
                </a:solidFill>
              </a:rPr>
              <a:t> </a:t>
            </a:r>
            <a:r>
              <a:rPr lang="en-US" sz="2800" dirty="0">
                <a:solidFill>
                  <a:schemeClr val="bg1"/>
                </a:solidFill>
              </a:rPr>
              <a:t>yet he has no root in himself, but endures </a:t>
            </a:r>
            <a:r>
              <a:rPr lang="en-US" sz="2800" dirty="0" smtClean="0">
                <a:solidFill>
                  <a:schemeClr val="bg1"/>
                </a:solidFill>
              </a:rPr>
              <a:t>for </a:t>
            </a:r>
            <a:r>
              <a:rPr lang="en-US" sz="2800" dirty="0">
                <a:solidFill>
                  <a:schemeClr val="bg1"/>
                </a:solidFill>
              </a:rPr>
              <a:t>a while, and when tribulation or persecution arises on account of the word, </a:t>
            </a:r>
            <a:r>
              <a:rPr lang="en-US" sz="2800" dirty="0" smtClean="0">
                <a:solidFill>
                  <a:schemeClr val="bg1"/>
                </a:solidFill>
              </a:rPr>
              <a:t>immediately </a:t>
            </a:r>
            <a:r>
              <a:rPr lang="en-US" sz="2800" dirty="0">
                <a:solidFill>
                  <a:schemeClr val="bg1"/>
                </a:solidFill>
              </a:rPr>
              <a:t>he falls away. </a:t>
            </a:r>
          </a:p>
          <a:p>
            <a:pPr marL="0" lvl="1">
              <a:buClr>
                <a:schemeClr val="bg2"/>
              </a:buClr>
              <a:buSzPct val="85000"/>
              <a:tabLst>
                <a:tab pos="0" algn="l"/>
              </a:tabLst>
            </a:pPr>
            <a:endParaRPr lang="en-US" sz="2800" dirty="0">
              <a:solidFill>
                <a:schemeClr val="bg1"/>
              </a:solidFill>
              <a:latin typeface="Arial" pitchFamily="34" charset="0"/>
              <a:cs typeface="Arial" pitchFamily="34" charset="0"/>
            </a:endParaRPr>
          </a:p>
        </p:txBody>
      </p:sp>
      <p:pic>
        <p:nvPicPr>
          <p:cNvPr id="7184" name="Picture 16" descr="Tree"/>
          <p:cNvPicPr>
            <a:picLocks noChangeAspect="1" noChangeArrowheads="1"/>
          </p:cNvPicPr>
          <p:nvPr/>
        </p:nvPicPr>
        <p:blipFill>
          <a:blip r:embed="rId3" cstate="print"/>
          <a:srcRect t="2315" b="5766"/>
          <a:stretch>
            <a:fillRect/>
          </a:stretch>
        </p:blipFill>
        <p:spPr bwMode="auto">
          <a:xfrm>
            <a:off x="7524206" y="771162"/>
            <a:ext cx="1400402" cy="1374059"/>
          </a:xfrm>
          <a:prstGeom prst="rect">
            <a:avLst/>
          </a:prstGeom>
          <a:noFill/>
          <a:ln w="28575">
            <a:solidFill>
              <a:schemeClr val="tx1"/>
            </a:solidFill>
            <a:miter lim="800000"/>
            <a:headEnd/>
            <a:tailEnd/>
          </a:ln>
        </p:spPr>
      </p:pic>
      <p:sp>
        <p:nvSpPr>
          <p:cNvPr id="5" name="WordArt 15"/>
          <p:cNvSpPr>
            <a:spLocks noChangeArrowheads="1" noChangeShapeType="1" noTextEdit="1"/>
          </p:cNvSpPr>
          <p:nvPr/>
        </p:nvSpPr>
        <p:spPr bwMode="auto">
          <a:xfrm>
            <a:off x="1005840" y="123946"/>
            <a:ext cx="7040880" cy="523875"/>
          </a:xfrm>
          <a:prstGeom prst="rect">
            <a:avLst/>
          </a:prstGeom>
        </p:spPr>
        <p:txBody>
          <a:bodyPr wrap="none" fromWordArt="1">
            <a:prstTxWarp prst="textPlain">
              <a:avLst>
                <a:gd name="adj" fmla="val 50000"/>
              </a:avLst>
            </a:prstTxWarp>
          </a:bodyPr>
          <a:lstStyle/>
          <a:p>
            <a:pPr algn="just"/>
            <a:r>
              <a:rPr lang="en-US" sz="2000" kern="10" dirty="0">
                <a:ln w="19050">
                  <a:solidFill>
                    <a:schemeClr val="tx1"/>
                  </a:solidFill>
                  <a:round/>
                  <a:headEnd/>
                  <a:tailEnd/>
                </a:ln>
                <a:solidFill>
                  <a:srgbClr val="99FF99"/>
                </a:solidFill>
                <a:effectLst>
                  <a:outerShdw dist="35921" dir="2700000" algn="ctr" rotWithShape="0">
                    <a:schemeClr val="bg2">
                      <a:alpha val="50000"/>
                    </a:schemeClr>
                  </a:outerShdw>
                </a:effectLst>
                <a:latin typeface="Berlin Sans FB Demi"/>
              </a:rPr>
              <a:t>We must grow DOWNWARD</a:t>
            </a:r>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85" name="Text Box 17"/>
          <p:cNvSpPr txBox="1">
            <a:spLocks noChangeArrowheads="1"/>
          </p:cNvSpPr>
          <p:nvPr/>
        </p:nvSpPr>
        <p:spPr bwMode="auto">
          <a:xfrm>
            <a:off x="552450" y="1232340"/>
            <a:ext cx="8037513" cy="6832640"/>
          </a:xfrm>
          <a:prstGeom prst="rect">
            <a:avLst/>
          </a:prstGeom>
          <a:noFill/>
          <a:ln w="9525">
            <a:noFill/>
            <a:miter lim="800000"/>
            <a:headEnd/>
            <a:tailEnd/>
          </a:ln>
          <a:effectLst/>
        </p:spPr>
        <p:txBody>
          <a:bodyPr>
            <a:spAutoFit/>
          </a:bodyPr>
          <a:lstStyle/>
          <a:p>
            <a:pPr algn="ctr">
              <a:buClr>
                <a:srgbClr val="FFCC00"/>
              </a:buClr>
              <a:buSzPct val="85000"/>
              <a:tabLst>
                <a:tab pos="0" algn="l"/>
              </a:tabLst>
            </a:pPr>
            <a:r>
              <a:rPr lang="en-US" sz="3200" dirty="0" smtClean="0">
                <a:solidFill>
                  <a:srgbClr val="FFFF66"/>
                </a:solidFill>
                <a:latin typeface="Berlin Sans FB" pitchFamily="34" charset="0"/>
              </a:rPr>
              <a:t>How?</a:t>
            </a:r>
          </a:p>
          <a:p>
            <a:pPr algn="ctr">
              <a:buClr>
                <a:srgbClr val="FFCC00"/>
              </a:buClr>
              <a:buSzPct val="85000"/>
              <a:tabLst>
                <a:tab pos="0" algn="l"/>
              </a:tabLst>
            </a:pPr>
            <a:endParaRPr lang="en-US" sz="1400" dirty="0" smtClean="0">
              <a:solidFill>
                <a:srgbClr val="FFFF66"/>
              </a:solidFill>
              <a:latin typeface="Berlin Sans FB" pitchFamily="34" charset="0"/>
            </a:endParaRPr>
          </a:p>
          <a:p>
            <a:pPr marL="0" lvl="1" algn="ctr">
              <a:buClr>
                <a:schemeClr val="bg2"/>
              </a:buClr>
              <a:buSzPct val="85000"/>
              <a:tabLst>
                <a:tab pos="0" algn="l"/>
              </a:tabLst>
            </a:pPr>
            <a:r>
              <a:rPr lang="en-US" sz="2800" dirty="0" smtClean="0">
                <a:ln>
                  <a:solidFill>
                    <a:srgbClr val="99FF99"/>
                  </a:solidFill>
                </a:ln>
                <a:solidFill>
                  <a:srgbClr val="99FF99"/>
                </a:solidFill>
                <a:latin typeface="Berlin Sans FB" pitchFamily="34" charset="0"/>
              </a:rPr>
              <a:t>1 Pet</a:t>
            </a:r>
            <a:r>
              <a:rPr lang="en-US" sz="2800" dirty="0" smtClean="0">
                <a:ln>
                  <a:solidFill>
                    <a:srgbClr val="99FF99"/>
                  </a:solidFill>
                </a:ln>
                <a:solidFill>
                  <a:srgbClr val="99FF99"/>
                </a:solidFill>
                <a:latin typeface="Berlin Sans FB" pitchFamily="34" charset="0"/>
              </a:rPr>
              <a:t>. 3:15-16</a:t>
            </a:r>
            <a:endParaRPr lang="en-US" sz="2800" dirty="0" smtClean="0">
              <a:ln>
                <a:solidFill>
                  <a:srgbClr val="99FF99"/>
                </a:solidFill>
              </a:ln>
              <a:solidFill>
                <a:schemeClr val="bg1"/>
              </a:solidFill>
              <a:latin typeface="Berlin Sans FB" pitchFamily="34" charset="0"/>
            </a:endParaRPr>
          </a:p>
          <a:p>
            <a:pPr marL="0" lvl="1" algn="ctr">
              <a:buClr>
                <a:schemeClr val="bg2"/>
              </a:buClr>
              <a:buSzPct val="85000"/>
              <a:tabLst>
                <a:tab pos="0" algn="l"/>
              </a:tabLst>
            </a:pPr>
            <a:r>
              <a:rPr lang="en-US" sz="2800" dirty="0">
                <a:solidFill>
                  <a:schemeClr val="bg1"/>
                </a:solidFill>
              </a:rPr>
              <a:t>but in your hearts regard Christ the Lord as </a:t>
            </a:r>
            <a:r>
              <a:rPr lang="en-US" sz="2800" dirty="0" smtClean="0">
                <a:solidFill>
                  <a:schemeClr val="bg1"/>
                </a:solidFill>
              </a:rPr>
              <a:t>holy</a:t>
            </a:r>
            <a:r>
              <a:rPr lang="en-US" sz="2800" dirty="0">
                <a:solidFill>
                  <a:schemeClr val="bg1"/>
                </a:solidFill>
              </a:rPr>
              <a:t>, always being prepared to make a defense to anyone who asks you for a </a:t>
            </a:r>
            <a:r>
              <a:rPr lang="en-US" sz="2800" dirty="0" smtClean="0">
                <a:solidFill>
                  <a:schemeClr val="bg1"/>
                </a:solidFill>
              </a:rPr>
              <a:t>reason </a:t>
            </a:r>
            <a:r>
              <a:rPr lang="en-US" sz="2800" dirty="0">
                <a:solidFill>
                  <a:schemeClr val="bg1"/>
                </a:solidFill>
              </a:rPr>
              <a:t>for the hope that is in you; </a:t>
            </a:r>
            <a:r>
              <a:rPr lang="en-US" sz="2800" b="1" baseline="30000" dirty="0" smtClean="0">
                <a:solidFill>
                  <a:schemeClr val="bg1"/>
                </a:solidFill>
              </a:rPr>
              <a:t>16</a:t>
            </a:r>
            <a:r>
              <a:rPr lang="en-US" sz="2800" dirty="0" smtClean="0">
                <a:solidFill>
                  <a:schemeClr val="bg1"/>
                </a:solidFill>
              </a:rPr>
              <a:t> </a:t>
            </a:r>
            <a:r>
              <a:rPr lang="en-US" sz="2800" dirty="0">
                <a:solidFill>
                  <a:schemeClr val="bg1"/>
                </a:solidFill>
              </a:rPr>
              <a:t>yet do it with gentleness and respect, having </a:t>
            </a:r>
            <a:r>
              <a:rPr lang="en-US" sz="2800" dirty="0" smtClean="0">
                <a:solidFill>
                  <a:schemeClr val="bg1"/>
                </a:solidFill>
              </a:rPr>
              <a:t>a </a:t>
            </a:r>
            <a:r>
              <a:rPr lang="en-US" sz="2800" dirty="0">
                <a:solidFill>
                  <a:schemeClr val="bg1"/>
                </a:solidFill>
              </a:rPr>
              <a:t>good </a:t>
            </a:r>
            <a:r>
              <a:rPr lang="en-US" sz="2800" dirty="0" smtClean="0">
                <a:solidFill>
                  <a:schemeClr val="bg1"/>
                </a:solidFill>
              </a:rPr>
              <a:t>conscience</a:t>
            </a:r>
          </a:p>
          <a:p>
            <a:pPr marL="0" lvl="1" algn="ctr">
              <a:buClr>
                <a:schemeClr val="bg2"/>
              </a:buClr>
              <a:buSzPct val="85000"/>
              <a:tabLst>
                <a:tab pos="0" algn="l"/>
              </a:tabLst>
            </a:pPr>
            <a:endParaRPr lang="en-US" sz="1200" dirty="0">
              <a:solidFill>
                <a:schemeClr val="bg1"/>
              </a:solidFill>
            </a:endParaRPr>
          </a:p>
          <a:p>
            <a:pPr marL="0" lvl="1" algn="ctr">
              <a:buClr>
                <a:schemeClr val="bg2"/>
              </a:buClr>
              <a:buSzPct val="85000"/>
              <a:tabLst>
                <a:tab pos="0" algn="l"/>
              </a:tabLst>
            </a:pPr>
            <a:r>
              <a:rPr lang="en-US" sz="2800" dirty="0" smtClean="0">
                <a:ln>
                  <a:solidFill>
                    <a:srgbClr val="99FF99"/>
                  </a:solidFill>
                </a:ln>
                <a:solidFill>
                  <a:srgbClr val="99FF99"/>
                </a:solidFill>
                <a:latin typeface="Berlin Sans FB" pitchFamily="34" charset="0"/>
              </a:rPr>
              <a:t>2 Tim. 2:15</a:t>
            </a:r>
            <a:endParaRPr lang="en-US" sz="2800" dirty="0" smtClean="0">
              <a:ln>
                <a:solidFill>
                  <a:srgbClr val="99FF99"/>
                </a:solidFill>
              </a:ln>
              <a:solidFill>
                <a:schemeClr val="bg1"/>
              </a:solidFill>
              <a:latin typeface="Berlin Sans FB" pitchFamily="34" charset="0"/>
            </a:endParaRPr>
          </a:p>
          <a:p>
            <a:pPr marL="0" lvl="1" algn="ctr">
              <a:buClr>
                <a:schemeClr val="bg2"/>
              </a:buClr>
              <a:buSzPct val="85000"/>
              <a:tabLst>
                <a:tab pos="0" algn="l"/>
              </a:tabLst>
            </a:pPr>
            <a:r>
              <a:rPr lang="en-US" sz="2800" dirty="0">
                <a:solidFill>
                  <a:schemeClr val="bg1"/>
                </a:solidFill>
              </a:rPr>
              <a:t>Do your best to present yourself to God as one approved, a worker who </a:t>
            </a:r>
            <a:r>
              <a:rPr lang="en-US" sz="2800" dirty="0" smtClean="0">
                <a:solidFill>
                  <a:schemeClr val="bg1"/>
                </a:solidFill>
              </a:rPr>
              <a:t>has </a:t>
            </a:r>
            <a:r>
              <a:rPr lang="en-US" sz="2800" dirty="0">
                <a:solidFill>
                  <a:schemeClr val="bg1"/>
                </a:solidFill>
              </a:rPr>
              <a:t>no need to be ashamed, rightly handling the word of truth. </a:t>
            </a:r>
            <a:endParaRPr lang="en-US" sz="2800" dirty="0" smtClean="0">
              <a:solidFill>
                <a:schemeClr val="bg1"/>
              </a:solidFill>
            </a:endParaRPr>
          </a:p>
          <a:p>
            <a:pPr marL="0" lvl="1" algn="ctr">
              <a:buClr>
                <a:schemeClr val="bg2"/>
              </a:buClr>
              <a:buSzPct val="85000"/>
              <a:tabLst>
                <a:tab pos="0" algn="l"/>
              </a:tabLst>
            </a:pPr>
            <a:endParaRPr lang="en-US" sz="2800" dirty="0">
              <a:solidFill>
                <a:schemeClr val="bg1"/>
              </a:solidFill>
            </a:endParaRPr>
          </a:p>
          <a:p>
            <a:pPr marL="0" lvl="1" algn="ctr">
              <a:buClr>
                <a:schemeClr val="bg2"/>
              </a:buClr>
              <a:buSzPct val="85000"/>
              <a:tabLst>
                <a:tab pos="0" algn="l"/>
              </a:tabLst>
            </a:pPr>
            <a:endParaRPr lang="en-US" sz="2800" dirty="0">
              <a:solidFill>
                <a:schemeClr val="bg1"/>
              </a:solidFill>
            </a:endParaRPr>
          </a:p>
          <a:p>
            <a:pPr marL="0" lvl="1" algn="ctr">
              <a:buClr>
                <a:schemeClr val="bg2"/>
              </a:buClr>
              <a:buSzPct val="85000"/>
              <a:tabLst>
                <a:tab pos="0" algn="l"/>
              </a:tabLst>
            </a:pPr>
            <a:endParaRPr lang="en-US" sz="2800" dirty="0">
              <a:ln>
                <a:solidFill>
                  <a:srgbClr val="99FF99"/>
                </a:solidFill>
              </a:ln>
              <a:solidFill>
                <a:srgbClr val="99FF99"/>
              </a:solidFill>
              <a:latin typeface="Berlin Sans FB" pitchFamily="34" charset="0"/>
            </a:endParaRPr>
          </a:p>
        </p:txBody>
      </p:sp>
      <p:pic>
        <p:nvPicPr>
          <p:cNvPr id="7184" name="Picture 16" descr="Tree"/>
          <p:cNvPicPr>
            <a:picLocks noChangeAspect="1" noChangeArrowheads="1"/>
          </p:cNvPicPr>
          <p:nvPr/>
        </p:nvPicPr>
        <p:blipFill>
          <a:blip r:embed="rId3" cstate="print"/>
          <a:srcRect t="2315" b="5766"/>
          <a:stretch>
            <a:fillRect/>
          </a:stretch>
        </p:blipFill>
        <p:spPr bwMode="auto">
          <a:xfrm>
            <a:off x="7524206" y="771162"/>
            <a:ext cx="1400402" cy="1374059"/>
          </a:xfrm>
          <a:prstGeom prst="rect">
            <a:avLst/>
          </a:prstGeom>
          <a:noFill/>
          <a:ln w="28575">
            <a:solidFill>
              <a:schemeClr val="tx1"/>
            </a:solidFill>
            <a:miter lim="800000"/>
            <a:headEnd/>
            <a:tailEnd/>
          </a:ln>
        </p:spPr>
      </p:pic>
      <p:sp>
        <p:nvSpPr>
          <p:cNvPr id="5" name="WordArt 15"/>
          <p:cNvSpPr>
            <a:spLocks noChangeArrowheads="1" noChangeShapeType="1" noTextEdit="1"/>
          </p:cNvSpPr>
          <p:nvPr/>
        </p:nvSpPr>
        <p:spPr bwMode="auto">
          <a:xfrm>
            <a:off x="1005840" y="123946"/>
            <a:ext cx="7040880" cy="523875"/>
          </a:xfrm>
          <a:prstGeom prst="rect">
            <a:avLst/>
          </a:prstGeom>
        </p:spPr>
        <p:txBody>
          <a:bodyPr wrap="none" fromWordArt="1">
            <a:prstTxWarp prst="textPlain">
              <a:avLst>
                <a:gd name="adj" fmla="val 50000"/>
              </a:avLst>
            </a:prstTxWarp>
          </a:bodyPr>
          <a:lstStyle/>
          <a:p>
            <a:pPr algn="just"/>
            <a:r>
              <a:rPr lang="en-US" sz="2000" kern="10" dirty="0">
                <a:ln w="19050">
                  <a:solidFill>
                    <a:schemeClr val="tx1"/>
                  </a:solidFill>
                  <a:round/>
                  <a:headEnd/>
                  <a:tailEnd/>
                </a:ln>
                <a:solidFill>
                  <a:srgbClr val="99FF99"/>
                </a:solidFill>
                <a:effectLst>
                  <a:outerShdw dist="35921" dir="2700000" algn="ctr" rotWithShape="0">
                    <a:schemeClr val="bg2">
                      <a:alpha val="50000"/>
                    </a:schemeClr>
                  </a:outerShdw>
                </a:effectLst>
                <a:latin typeface="Berlin Sans FB Demi"/>
              </a:rPr>
              <a:t>We must grow DOWNWARD</a:t>
            </a:r>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341" name="WordArt 5"/>
          <p:cNvSpPr>
            <a:spLocks noChangeArrowheads="1" noChangeShapeType="1" noTextEdit="1"/>
          </p:cNvSpPr>
          <p:nvPr/>
        </p:nvSpPr>
        <p:spPr bwMode="auto">
          <a:xfrm>
            <a:off x="1149531" y="110883"/>
            <a:ext cx="6792686" cy="523875"/>
          </a:xfrm>
          <a:prstGeom prst="rect">
            <a:avLst/>
          </a:prstGeom>
        </p:spPr>
        <p:txBody>
          <a:bodyPr wrap="none" fromWordArt="1">
            <a:prstTxWarp prst="textPlain">
              <a:avLst>
                <a:gd name="adj" fmla="val 50000"/>
              </a:avLst>
            </a:prstTxWarp>
          </a:bodyPr>
          <a:lstStyle/>
          <a:p>
            <a:pPr algn="ctr"/>
            <a:r>
              <a:rPr lang="en-US" sz="3600" kern="10" dirty="0">
                <a:ln w="19050">
                  <a:solidFill>
                    <a:schemeClr val="tx1"/>
                  </a:solidFill>
                  <a:round/>
                  <a:headEnd/>
                  <a:tailEnd/>
                </a:ln>
                <a:solidFill>
                  <a:srgbClr val="99FF99"/>
                </a:solidFill>
                <a:effectLst>
                  <a:outerShdw dist="35921" dir="2700000" algn="ctr" rotWithShape="0">
                    <a:schemeClr val="bg2">
                      <a:alpha val="50000"/>
                    </a:schemeClr>
                  </a:outerShdw>
                </a:effectLst>
                <a:latin typeface="Berlin Sans FB Demi"/>
              </a:rPr>
              <a:t>We must grow UPWARD</a:t>
            </a:r>
          </a:p>
        </p:txBody>
      </p:sp>
      <p:pic>
        <p:nvPicPr>
          <p:cNvPr id="14342" name="Picture 6" descr="stchampbuckeyelg"/>
          <p:cNvPicPr>
            <a:picLocks noChangeAspect="1" noChangeArrowheads="1"/>
          </p:cNvPicPr>
          <p:nvPr/>
        </p:nvPicPr>
        <p:blipFill>
          <a:blip r:embed="rId3" cstate="print"/>
          <a:srcRect/>
          <a:stretch>
            <a:fillRect/>
          </a:stretch>
        </p:blipFill>
        <p:spPr bwMode="auto">
          <a:xfrm>
            <a:off x="2534195" y="927463"/>
            <a:ext cx="4139564" cy="5303356"/>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340" name="Text Box 4"/>
          <p:cNvSpPr txBox="1">
            <a:spLocks noChangeArrowheads="1"/>
          </p:cNvSpPr>
          <p:nvPr/>
        </p:nvSpPr>
        <p:spPr bwMode="auto">
          <a:xfrm>
            <a:off x="552450" y="1219277"/>
            <a:ext cx="8037513" cy="4893647"/>
          </a:xfrm>
          <a:prstGeom prst="rect">
            <a:avLst/>
          </a:prstGeom>
          <a:noFill/>
          <a:ln w="9525">
            <a:noFill/>
            <a:miter lim="800000"/>
            <a:headEnd/>
            <a:tailEnd/>
          </a:ln>
          <a:effectLst/>
        </p:spPr>
        <p:txBody>
          <a:bodyPr>
            <a:spAutoFit/>
          </a:bodyPr>
          <a:lstStyle/>
          <a:p>
            <a:pPr marL="342900" indent="-342900" algn="ctr">
              <a:buClr>
                <a:srgbClr val="FFCC00"/>
              </a:buClr>
              <a:buSzPct val="85000"/>
              <a:tabLst>
                <a:tab pos="461963" algn="l"/>
              </a:tabLst>
            </a:pPr>
            <a:r>
              <a:rPr lang="en-US" sz="3000" dirty="0" smtClean="0">
                <a:solidFill>
                  <a:srgbClr val="FFFF66"/>
                </a:solidFill>
                <a:latin typeface="Berlin Sans FB" pitchFamily="34" charset="0"/>
              </a:rPr>
              <a:t>We must have depth</a:t>
            </a:r>
          </a:p>
          <a:p>
            <a:pPr marL="342900" indent="-342900" algn="ctr">
              <a:buClr>
                <a:srgbClr val="FFCC00"/>
              </a:buClr>
              <a:buSzPct val="85000"/>
              <a:tabLst>
                <a:tab pos="461963" algn="l"/>
              </a:tabLst>
            </a:pPr>
            <a:endParaRPr lang="en-US" sz="3000" dirty="0">
              <a:solidFill>
                <a:srgbClr val="FFFF66"/>
              </a:solidFill>
              <a:latin typeface="Berlin Sans FB" pitchFamily="34" charset="0"/>
            </a:endParaRPr>
          </a:p>
          <a:p>
            <a:pPr marL="0" lvl="1" algn="ctr">
              <a:buClr>
                <a:schemeClr val="bg2"/>
              </a:buClr>
              <a:buSzPct val="85000"/>
              <a:tabLst>
                <a:tab pos="0" algn="l"/>
              </a:tabLst>
            </a:pPr>
            <a:r>
              <a:rPr lang="en-US" sz="2800" dirty="0" err="1" smtClean="0">
                <a:ln>
                  <a:solidFill>
                    <a:srgbClr val="99FF99"/>
                  </a:solidFill>
                </a:ln>
                <a:solidFill>
                  <a:srgbClr val="99FF99"/>
                </a:solidFill>
                <a:latin typeface="Berlin Sans FB" pitchFamily="34" charset="0"/>
              </a:rPr>
              <a:t>Lk</a:t>
            </a:r>
            <a:r>
              <a:rPr lang="en-US" sz="2800" dirty="0" smtClean="0">
                <a:ln>
                  <a:solidFill>
                    <a:srgbClr val="99FF99"/>
                  </a:solidFill>
                </a:ln>
                <a:solidFill>
                  <a:srgbClr val="99FF99"/>
                </a:solidFill>
                <a:latin typeface="Berlin Sans FB" pitchFamily="34" charset="0"/>
              </a:rPr>
              <a:t>. 9:26</a:t>
            </a:r>
            <a:endParaRPr lang="en-US" sz="2800" dirty="0" smtClean="0">
              <a:ln>
                <a:solidFill>
                  <a:srgbClr val="99FF99"/>
                </a:solidFill>
              </a:ln>
              <a:solidFill>
                <a:srgbClr val="99FF99"/>
              </a:solidFill>
              <a:latin typeface="Arial" pitchFamily="34" charset="0"/>
              <a:cs typeface="Arial" pitchFamily="34" charset="0"/>
            </a:endParaRPr>
          </a:p>
          <a:p>
            <a:pPr marL="0" lvl="1" algn="ctr">
              <a:buClr>
                <a:schemeClr val="bg2"/>
              </a:buClr>
              <a:buSzPct val="85000"/>
            </a:pPr>
            <a:r>
              <a:rPr lang="en-US" sz="2800" dirty="0">
                <a:solidFill>
                  <a:schemeClr val="bg1"/>
                </a:solidFill>
                <a:latin typeface="Arial" pitchFamily="34" charset="0"/>
                <a:cs typeface="Arial" pitchFamily="34" charset="0"/>
              </a:rPr>
              <a:t>For whoever is ashamed of me and of my words, of him </a:t>
            </a:r>
            <a:r>
              <a:rPr lang="en-US" sz="2800" dirty="0" smtClean="0">
                <a:solidFill>
                  <a:schemeClr val="bg1"/>
                </a:solidFill>
                <a:latin typeface="Arial" pitchFamily="34" charset="0"/>
                <a:cs typeface="Arial" pitchFamily="34" charset="0"/>
              </a:rPr>
              <a:t>will </a:t>
            </a:r>
            <a:r>
              <a:rPr lang="en-US" sz="2800" dirty="0">
                <a:solidFill>
                  <a:schemeClr val="bg1"/>
                </a:solidFill>
                <a:latin typeface="Arial" pitchFamily="34" charset="0"/>
                <a:cs typeface="Arial" pitchFamily="34" charset="0"/>
              </a:rPr>
              <a:t>the Son of Man be ashamed when he comes in his glory and the glory of the </a:t>
            </a:r>
            <a:r>
              <a:rPr lang="en-US" sz="2800" dirty="0" smtClean="0">
                <a:solidFill>
                  <a:schemeClr val="bg1"/>
                </a:solidFill>
                <a:latin typeface="Arial" pitchFamily="34" charset="0"/>
                <a:cs typeface="Arial" pitchFamily="34" charset="0"/>
              </a:rPr>
              <a:t>Father </a:t>
            </a:r>
            <a:r>
              <a:rPr lang="en-US" sz="2800" dirty="0">
                <a:solidFill>
                  <a:schemeClr val="bg1"/>
                </a:solidFill>
                <a:latin typeface="Arial" pitchFamily="34" charset="0"/>
                <a:cs typeface="Arial" pitchFamily="34" charset="0"/>
              </a:rPr>
              <a:t>and of the holy angels. </a:t>
            </a:r>
            <a:endParaRPr lang="en-US" sz="2800" dirty="0" smtClean="0">
              <a:solidFill>
                <a:schemeClr val="bg1"/>
              </a:solidFill>
              <a:latin typeface="Arial" pitchFamily="34" charset="0"/>
              <a:cs typeface="Arial" pitchFamily="34" charset="0"/>
            </a:endParaRPr>
          </a:p>
          <a:p>
            <a:pPr marL="0" lvl="1" algn="ctr">
              <a:buClr>
                <a:schemeClr val="bg2"/>
              </a:buClr>
              <a:buSzPct val="85000"/>
            </a:pPr>
            <a:endParaRPr lang="en-US" sz="2800" dirty="0">
              <a:solidFill>
                <a:schemeClr val="bg1"/>
              </a:solidFill>
              <a:latin typeface="Arial" pitchFamily="34" charset="0"/>
              <a:cs typeface="Arial" pitchFamily="34" charset="0"/>
            </a:endParaRPr>
          </a:p>
          <a:p>
            <a:pPr marL="0" lvl="1" algn="ctr">
              <a:buClr>
                <a:schemeClr val="bg2"/>
              </a:buClr>
              <a:buSzPct val="85000"/>
            </a:pPr>
            <a:r>
              <a:rPr lang="en-US" sz="2800" dirty="0" smtClean="0">
                <a:ln>
                  <a:solidFill>
                    <a:srgbClr val="99FF99"/>
                  </a:solidFill>
                </a:ln>
                <a:solidFill>
                  <a:srgbClr val="99FF99"/>
                </a:solidFill>
                <a:latin typeface="Berlin Sans FB" pitchFamily="34" charset="0"/>
              </a:rPr>
              <a:t>Heb</a:t>
            </a:r>
            <a:r>
              <a:rPr lang="en-US" sz="2800" dirty="0" smtClean="0">
                <a:ln>
                  <a:solidFill>
                    <a:srgbClr val="99FF99"/>
                  </a:solidFill>
                </a:ln>
                <a:solidFill>
                  <a:srgbClr val="99FF99"/>
                </a:solidFill>
                <a:latin typeface="Berlin Sans FB" pitchFamily="34" charset="0"/>
              </a:rPr>
              <a:t>. 11:1</a:t>
            </a:r>
            <a:endParaRPr lang="en-US" sz="2800" dirty="0" smtClean="0">
              <a:ln>
                <a:solidFill>
                  <a:srgbClr val="99FF99"/>
                </a:solidFill>
              </a:ln>
              <a:solidFill>
                <a:schemeClr val="bg1"/>
              </a:solidFill>
              <a:latin typeface="Berlin Sans FB" pitchFamily="34" charset="0"/>
            </a:endParaRPr>
          </a:p>
          <a:p>
            <a:pPr marL="0" lvl="1" algn="ctr">
              <a:buClr>
                <a:schemeClr val="bg2"/>
              </a:buClr>
              <a:buSzPct val="85000"/>
            </a:pPr>
            <a:r>
              <a:rPr lang="en-US" sz="2800" dirty="0">
                <a:solidFill>
                  <a:schemeClr val="bg1"/>
                </a:solidFill>
              </a:rPr>
              <a:t>Now faith is assurance of </a:t>
            </a:r>
            <a:r>
              <a:rPr lang="en-US" sz="2800" dirty="0" smtClean="0">
                <a:solidFill>
                  <a:schemeClr val="bg1"/>
                </a:solidFill>
              </a:rPr>
              <a:t>things </a:t>
            </a:r>
            <a:r>
              <a:rPr lang="en-US" sz="2800" dirty="0">
                <a:solidFill>
                  <a:schemeClr val="bg1"/>
                </a:solidFill>
              </a:rPr>
              <a:t>hoped for, </a:t>
            </a:r>
            <a:endParaRPr lang="en-US" sz="2800" dirty="0" smtClean="0">
              <a:solidFill>
                <a:schemeClr val="bg1"/>
              </a:solidFill>
            </a:endParaRPr>
          </a:p>
          <a:p>
            <a:pPr marL="0" lvl="1" algn="ctr">
              <a:buClr>
                <a:schemeClr val="bg2"/>
              </a:buClr>
              <a:buSzPct val="85000"/>
            </a:pPr>
            <a:r>
              <a:rPr lang="en-US" sz="2800" dirty="0" smtClean="0">
                <a:solidFill>
                  <a:schemeClr val="bg1"/>
                </a:solidFill>
              </a:rPr>
              <a:t>a </a:t>
            </a:r>
            <a:r>
              <a:rPr lang="en-US" sz="2800" dirty="0">
                <a:solidFill>
                  <a:schemeClr val="bg1"/>
                </a:solidFill>
              </a:rPr>
              <a:t>conviction of things </a:t>
            </a:r>
            <a:r>
              <a:rPr lang="en-US" sz="2800" dirty="0" smtClean="0">
                <a:solidFill>
                  <a:schemeClr val="bg1"/>
                </a:solidFill>
              </a:rPr>
              <a:t>not seen</a:t>
            </a:r>
            <a:endParaRPr lang="en-US" sz="2800" dirty="0">
              <a:ln>
                <a:solidFill>
                  <a:srgbClr val="99FF99"/>
                </a:solidFill>
              </a:ln>
              <a:solidFill>
                <a:schemeClr val="bg1"/>
              </a:solidFill>
              <a:latin typeface="Berlin Sans FB" pitchFamily="34" charset="0"/>
            </a:endParaRPr>
          </a:p>
        </p:txBody>
      </p:sp>
      <p:sp>
        <p:nvSpPr>
          <p:cNvPr id="6" name="WordArt 5"/>
          <p:cNvSpPr>
            <a:spLocks noChangeArrowheads="1" noChangeShapeType="1" noTextEdit="1"/>
          </p:cNvSpPr>
          <p:nvPr/>
        </p:nvSpPr>
        <p:spPr bwMode="auto">
          <a:xfrm>
            <a:off x="1149531" y="110883"/>
            <a:ext cx="6792686" cy="523875"/>
          </a:xfrm>
          <a:prstGeom prst="rect">
            <a:avLst/>
          </a:prstGeom>
        </p:spPr>
        <p:txBody>
          <a:bodyPr wrap="none" fromWordArt="1">
            <a:prstTxWarp prst="textPlain">
              <a:avLst>
                <a:gd name="adj" fmla="val 50000"/>
              </a:avLst>
            </a:prstTxWarp>
          </a:bodyPr>
          <a:lstStyle/>
          <a:p>
            <a:pPr algn="ctr"/>
            <a:r>
              <a:rPr lang="en-US" sz="3600" kern="10" dirty="0">
                <a:ln w="19050">
                  <a:solidFill>
                    <a:schemeClr val="tx1"/>
                  </a:solidFill>
                  <a:round/>
                  <a:headEnd/>
                  <a:tailEnd/>
                </a:ln>
                <a:solidFill>
                  <a:srgbClr val="99FF99"/>
                </a:solidFill>
                <a:effectLst>
                  <a:outerShdw dist="35921" dir="2700000" algn="ctr" rotWithShape="0">
                    <a:schemeClr val="bg2">
                      <a:alpha val="50000"/>
                    </a:schemeClr>
                  </a:outerShdw>
                </a:effectLst>
                <a:latin typeface="Berlin Sans FB Demi"/>
              </a:rPr>
              <a:t>We must grow UPWARD</a:t>
            </a:r>
          </a:p>
        </p:txBody>
      </p:sp>
      <p:pic>
        <p:nvPicPr>
          <p:cNvPr id="7" name="Picture 6" descr="stchampbuckeyelg"/>
          <p:cNvPicPr>
            <a:picLocks noChangeAspect="1" noChangeArrowheads="1"/>
          </p:cNvPicPr>
          <p:nvPr/>
        </p:nvPicPr>
        <p:blipFill>
          <a:blip r:embed="rId3" cstate="print"/>
          <a:srcRect/>
          <a:stretch>
            <a:fillRect/>
          </a:stretch>
        </p:blipFill>
        <p:spPr bwMode="auto">
          <a:xfrm>
            <a:off x="7850777" y="669133"/>
            <a:ext cx="1108982" cy="142076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340" name="Text Box 4"/>
          <p:cNvSpPr txBox="1">
            <a:spLocks noChangeArrowheads="1"/>
          </p:cNvSpPr>
          <p:nvPr/>
        </p:nvSpPr>
        <p:spPr bwMode="auto">
          <a:xfrm>
            <a:off x="552450" y="1402159"/>
            <a:ext cx="8037513" cy="4093428"/>
          </a:xfrm>
          <a:prstGeom prst="rect">
            <a:avLst/>
          </a:prstGeom>
          <a:noFill/>
          <a:ln w="9525">
            <a:noFill/>
            <a:miter lim="800000"/>
            <a:headEnd/>
            <a:tailEnd/>
          </a:ln>
          <a:effectLst/>
        </p:spPr>
        <p:txBody>
          <a:bodyPr>
            <a:spAutoFit/>
          </a:bodyPr>
          <a:lstStyle/>
          <a:p>
            <a:pPr algn="ctr">
              <a:buClr>
                <a:srgbClr val="FFCC00"/>
              </a:buClr>
              <a:buSzPct val="85000"/>
            </a:pPr>
            <a:r>
              <a:rPr lang="en-US" sz="3200" dirty="0" smtClean="0">
                <a:solidFill>
                  <a:srgbClr val="FFFF66"/>
                </a:solidFill>
                <a:latin typeface="Berlin Sans FB" pitchFamily="34" charset="0"/>
              </a:rPr>
              <a:t>To </a:t>
            </a:r>
            <a:r>
              <a:rPr lang="en-US" sz="3200" dirty="0">
                <a:solidFill>
                  <a:srgbClr val="FFFF66"/>
                </a:solidFill>
                <a:latin typeface="Berlin Sans FB" pitchFamily="34" charset="0"/>
              </a:rPr>
              <a:t>grow upward we </a:t>
            </a:r>
            <a:r>
              <a:rPr lang="en-US" sz="3200" dirty="0" smtClean="0">
                <a:solidFill>
                  <a:srgbClr val="FFFF66"/>
                </a:solidFill>
                <a:latin typeface="Berlin Sans FB" pitchFamily="34" charset="0"/>
              </a:rPr>
              <a:t>must</a:t>
            </a:r>
          </a:p>
          <a:p>
            <a:pPr algn="ctr">
              <a:buClr>
                <a:srgbClr val="FFCC00"/>
              </a:buClr>
              <a:buSzPct val="85000"/>
            </a:pPr>
            <a:endParaRPr lang="en-US" sz="3000" dirty="0">
              <a:solidFill>
                <a:srgbClr val="FFFF66"/>
              </a:solidFill>
              <a:latin typeface="Berlin Sans FB" pitchFamily="34" charset="0"/>
            </a:endParaRPr>
          </a:p>
          <a:p>
            <a:pPr marL="0" lvl="1" algn="ctr">
              <a:buClr>
                <a:schemeClr val="bg2"/>
              </a:buClr>
              <a:buSzPct val="85000"/>
            </a:pPr>
            <a:r>
              <a:rPr lang="en-US" sz="3200" dirty="0">
                <a:ln>
                  <a:solidFill>
                    <a:schemeClr val="bg1"/>
                  </a:solidFill>
                </a:ln>
                <a:solidFill>
                  <a:srgbClr val="FF0000"/>
                </a:solidFill>
                <a:latin typeface="Berlin Sans FB" pitchFamily="34" charset="0"/>
              </a:rPr>
              <a:t>Focus our mind on the things </a:t>
            </a:r>
            <a:r>
              <a:rPr lang="en-US" sz="3200" dirty="0" smtClean="0">
                <a:ln>
                  <a:solidFill>
                    <a:schemeClr val="bg1"/>
                  </a:solidFill>
                </a:ln>
                <a:solidFill>
                  <a:srgbClr val="FF0000"/>
                </a:solidFill>
                <a:latin typeface="Berlin Sans FB" pitchFamily="34" charset="0"/>
              </a:rPr>
              <a:t>above</a:t>
            </a:r>
          </a:p>
          <a:p>
            <a:pPr marL="0" lvl="1">
              <a:buClr>
                <a:schemeClr val="bg2"/>
              </a:buClr>
              <a:buSzPct val="85000"/>
            </a:pPr>
            <a:endParaRPr lang="en-US" sz="2800" dirty="0" smtClean="0">
              <a:solidFill>
                <a:srgbClr val="C0C0C0"/>
              </a:solidFill>
              <a:latin typeface="Berlin Sans FB" pitchFamily="34" charset="0"/>
            </a:endParaRPr>
          </a:p>
          <a:p>
            <a:pPr marL="0" lvl="1" algn="ctr">
              <a:buClr>
                <a:schemeClr val="bg2"/>
              </a:buClr>
              <a:buSzPct val="85000"/>
            </a:pPr>
            <a:r>
              <a:rPr lang="en-US" sz="2800" dirty="0" smtClean="0">
                <a:ln>
                  <a:solidFill>
                    <a:srgbClr val="99FF99"/>
                  </a:solidFill>
                </a:ln>
                <a:solidFill>
                  <a:srgbClr val="99FF99"/>
                </a:solidFill>
                <a:latin typeface="Berlin Sans FB" pitchFamily="34" charset="0"/>
              </a:rPr>
              <a:t>Col</a:t>
            </a:r>
            <a:r>
              <a:rPr lang="en-US" sz="2800" dirty="0" smtClean="0">
                <a:ln>
                  <a:solidFill>
                    <a:srgbClr val="99FF99"/>
                  </a:solidFill>
                </a:ln>
                <a:solidFill>
                  <a:srgbClr val="99FF99"/>
                </a:solidFill>
                <a:latin typeface="Berlin Sans FB" pitchFamily="34" charset="0"/>
              </a:rPr>
              <a:t>. 3:2-3</a:t>
            </a:r>
            <a:endParaRPr lang="en-US" sz="2800" dirty="0" smtClean="0">
              <a:ln>
                <a:solidFill>
                  <a:srgbClr val="99FF99"/>
                </a:solidFill>
              </a:ln>
              <a:solidFill>
                <a:srgbClr val="99FF99"/>
              </a:solidFill>
              <a:latin typeface="Berlin Sans FB" pitchFamily="34" charset="0"/>
            </a:endParaRPr>
          </a:p>
          <a:p>
            <a:pPr marL="0" lvl="1" algn="ctr">
              <a:buClr>
                <a:schemeClr val="bg2"/>
              </a:buClr>
              <a:buSzPct val="85000"/>
            </a:pPr>
            <a:r>
              <a:rPr lang="en-US" sz="2800" dirty="0">
                <a:solidFill>
                  <a:schemeClr val="bg1"/>
                </a:solidFill>
              </a:rPr>
              <a:t>Set your minds on things that are </a:t>
            </a:r>
            <a:r>
              <a:rPr lang="en-US" sz="2800" dirty="0" smtClean="0">
                <a:solidFill>
                  <a:schemeClr val="bg1"/>
                </a:solidFill>
              </a:rPr>
              <a:t>above</a:t>
            </a:r>
            <a:r>
              <a:rPr lang="en-US" sz="2800" dirty="0">
                <a:solidFill>
                  <a:schemeClr val="bg1"/>
                </a:solidFill>
              </a:rPr>
              <a:t>, not on things that are on earth. </a:t>
            </a:r>
            <a:r>
              <a:rPr lang="en-US" sz="2800" b="1" baseline="30000" dirty="0" smtClean="0">
                <a:solidFill>
                  <a:schemeClr val="bg1"/>
                </a:solidFill>
              </a:rPr>
              <a:t>3</a:t>
            </a:r>
            <a:r>
              <a:rPr lang="en-US" sz="2800" dirty="0" smtClean="0">
                <a:solidFill>
                  <a:schemeClr val="bg1"/>
                </a:solidFill>
              </a:rPr>
              <a:t> </a:t>
            </a:r>
            <a:r>
              <a:rPr lang="en-US" sz="2800" dirty="0">
                <a:solidFill>
                  <a:schemeClr val="bg1"/>
                </a:solidFill>
              </a:rPr>
              <a:t>For you have died, and your life is hidden </a:t>
            </a:r>
            <a:r>
              <a:rPr lang="en-US" sz="2800" dirty="0" smtClean="0">
                <a:solidFill>
                  <a:schemeClr val="bg1"/>
                </a:solidFill>
              </a:rPr>
              <a:t>With </a:t>
            </a:r>
            <a:r>
              <a:rPr lang="en-US" sz="2800" dirty="0">
                <a:solidFill>
                  <a:schemeClr val="bg1"/>
                </a:solidFill>
              </a:rPr>
              <a:t>Christ in God. </a:t>
            </a:r>
          </a:p>
          <a:p>
            <a:pPr marL="0" lvl="1">
              <a:buClr>
                <a:schemeClr val="bg2"/>
              </a:buClr>
              <a:buSzPct val="85000"/>
            </a:pPr>
            <a:endParaRPr lang="en-US" sz="2800" dirty="0">
              <a:solidFill>
                <a:schemeClr val="bg1"/>
              </a:solidFill>
              <a:latin typeface="Berlin Sans FB" pitchFamily="34" charset="0"/>
            </a:endParaRPr>
          </a:p>
        </p:txBody>
      </p:sp>
      <p:pic>
        <p:nvPicPr>
          <p:cNvPr id="6" name="Picture 5" descr="stchampbuckeyelg"/>
          <p:cNvPicPr>
            <a:picLocks noChangeAspect="1" noChangeArrowheads="1"/>
          </p:cNvPicPr>
          <p:nvPr/>
        </p:nvPicPr>
        <p:blipFill>
          <a:blip r:embed="rId3" cstate="print"/>
          <a:srcRect/>
          <a:stretch>
            <a:fillRect/>
          </a:stretch>
        </p:blipFill>
        <p:spPr bwMode="auto">
          <a:xfrm>
            <a:off x="7850777" y="669133"/>
            <a:ext cx="1108982" cy="1420760"/>
          </a:xfrm>
          <a:prstGeom prst="rect">
            <a:avLst/>
          </a:prstGeom>
          <a:noFill/>
        </p:spPr>
      </p:pic>
      <p:sp>
        <p:nvSpPr>
          <p:cNvPr id="7" name="WordArt 5"/>
          <p:cNvSpPr>
            <a:spLocks noChangeArrowheads="1" noChangeShapeType="1" noTextEdit="1"/>
          </p:cNvSpPr>
          <p:nvPr/>
        </p:nvSpPr>
        <p:spPr bwMode="auto">
          <a:xfrm>
            <a:off x="1149531" y="110883"/>
            <a:ext cx="6792686" cy="523875"/>
          </a:xfrm>
          <a:prstGeom prst="rect">
            <a:avLst/>
          </a:prstGeom>
        </p:spPr>
        <p:txBody>
          <a:bodyPr wrap="none" fromWordArt="1">
            <a:prstTxWarp prst="textPlain">
              <a:avLst>
                <a:gd name="adj" fmla="val 50000"/>
              </a:avLst>
            </a:prstTxWarp>
          </a:bodyPr>
          <a:lstStyle/>
          <a:p>
            <a:pPr algn="ctr"/>
            <a:r>
              <a:rPr lang="en-US" sz="3600" kern="10" dirty="0">
                <a:ln w="19050">
                  <a:solidFill>
                    <a:schemeClr val="tx1"/>
                  </a:solidFill>
                  <a:round/>
                  <a:headEnd/>
                  <a:tailEnd/>
                </a:ln>
                <a:solidFill>
                  <a:srgbClr val="99FF99"/>
                </a:solidFill>
                <a:effectLst>
                  <a:outerShdw dist="35921" dir="2700000" algn="ctr" rotWithShape="0">
                    <a:schemeClr val="bg2">
                      <a:alpha val="50000"/>
                    </a:schemeClr>
                  </a:outerShdw>
                </a:effectLst>
                <a:latin typeface="Berlin Sans FB Demi"/>
              </a:rPr>
              <a:t>We must grow UPWARD</a:t>
            </a:r>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5" name="WordArt 5"/>
          <p:cNvSpPr>
            <a:spLocks noChangeArrowheads="1" noChangeShapeType="1" noTextEdit="1"/>
          </p:cNvSpPr>
          <p:nvPr/>
        </p:nvSpPr>
        <p:spPr bwMode="auto">
          <a:xfrm>
            <a:off x="1460089" y="161501"/>
            <a:ext cx="6209071" cy="523875"/>
          </a:xfrm>
          <a:prstGeom prst="rect">
            <a:avLst/>
          </a:prstGeom>
        </p:spPr>
        <p:txBody>
          <a:bodyPr wrap="none" fromWordArt="1">
            <a:prstTxWarp prst="textPlain">
              <a:avLst>
                <a:gd name="adj" fmla="val 50000"/>
              </a:avLst>
            </a:prstTxWarp>
          </a:bodyPr>
          <a:lstStyle/>
          <a:p>
            <a:pPr algn="ctr"/>
            <a:r>
              <a:rPr lang="en-US" sz="3600" kern="10" dirty="0">
                <a:ln w="19050">
                  <a:solidFill>
                    <a:schemeClr val="tx1"/>
                  </a:solidFill>
                  <a:round/>
                  <a:headEnd/>
                  <a:tailEnd/>
                </a:ln>
                <a:solidFill>
                  <a:srgbClr val="99FF99"/>
                </a:solidFill>
                <a:effectLst>
                  <a:outerShdw dist="35921" dir="2700000" algn="ctr" rotWithShape="0">
                    <a:schemeClr val="bg2">
                      <a:alpha val="50000"/>
                    </a:schemeClr>
                  </a:outerShdw>
                </a:effectLst>
                <a:latin typeface="Berlin Sans FB Demi"/>
              </a:rPr>
              <a:t>We must grow INWARD</a:t>
            </a:r>
          </a:p>
        </p:txBody>
      </p:sp>
      <p:pic>
        <p:nvPicPr>
          <p:cNvPr id="15368" name="Picture 8" descr="pa240012"/>
          <p:cNvPicPr>
            <a:picLocks noChangeAspect="1" noChangeArrowheads="1"/>
          </p:cNvPicPr>
          <p:nvPr/>
        </p:nvPicPr>
        <p:blipFill>
          <a:blip r:embed="rId3" cstate="print"/>
          <a:srcRect/>
          <a:stretch>
            <a:fillRect/>
          </a:stretch>
        </p:blipFill>
        <p:spPr bwMode="auto">
          <a:xfrm>
            <a:off x="3278289" y="831156"/>
            <a:ext cx="2750011" cy="5569644"/>
          </a:xfrm>
          <a:prstGeom prst="rect">
            <a:avLst/>
          </a:prstGeom>
          <a:noFill/>
        </p:spPr>
      </p:pic>
      <p:pic>
        <p:nvPicPr>
          <p:cNvPr id="3075" name="Picture 3" descr="http://farm8.staticflickr.com/7141/6748472533_5f9824d27e_z.jpg"/>
          <p:cNvPicPr>
            <a:picLocks noChangeAspect="1" noChangeArrowheads="1"/>
          </p:cNvPicPr>
          <p:nvPr/>
        </p:nvPicPr>
        <p:blipFill>
          <a:blip r:embed="rId4" cstate="print"/>
          <a:srcRect/>
          <a:stretch>
            <a:fillRect/>
          </a:stretch>
        </p:blipFill>
        <p:spPr bwMode="auto">
          <a:xfrm>
            <a:off x="339213" y="7226708"/>
            <a:ext cx="9144001" cy="6858001"/>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descr="http://farm8.staticflickr.com/7141/6748472533_5f9824d27e_z.jpg"/>
          <p:cNvPicPr>
            <a:picLocks noChangeAspect="1" noChangeArrowheads="1"/>
          </p:cNvPicPr>
          <p:nvPr/>
        </p:nvPicPr>
        <p:blipFill>
          <a:blip r:embed="rId3" cstate="print"/>
          <a:srcRect l="2743" t="4219" r="9705" b="10549"/>
          <a:stretch>
            <a:fillRect/>
          </a:stretch>
        </p:blipFill>
        <p:spPr bwMode="auto">
          <a:xfrm>
            <a:off x="1002895" y="1297863"/>
            <a:ext cx="7049770" cy="5147182"/>
          </a:xfrm>
          <a:prstGeom prst="rect">
            <a:avLst/>
          </a:prstGeom>
          <a:noFill/>
        </p:spPr>
      </p:pic>
      <p:sp>
        <p:nvSpPr>
          <p:cNvPr id="9" name="WordArt 5"/>
          <p:cNvSpPr>
            <a:spLocks noChangeArrowheads="1" noChangeShapeType="1" noTextEdit="1"/>
          </p:cNvSpPr>
          <p:nvPr/>
        </p:nvSpPr>
        <p:spPr bwMode="auto">
          <a:xfrm>
            <a:off x="1460089" y="161501"/>
            <a:ext cx="6209071" cy="523875"/>
          </a:xfrm>
          <a:prstGeom prst="rect">
            <a:avLst/>
          </a:prstGeom>
        </p:spPr>
        <p:txBody>
          <a:bodyPr wrap="none" fromWordArt="1">
            <a:prstTxWarp prst="textPlain">
              <a:avLst>
                <a:gd name="adj" fmla="val 50000"/>
              </a:avLst>
            </a:prstTxWarp>
          </a:bodyPr>
          <a:lstStyle/>
          <a:p>
            <a:pPr algn="ctr"/>
            <a:r>
              <a:rPr lang="en-US" sz="3600" kern="10" dirty="0">
                <a:ln w="19050">
                  <a:solidFill>
                    <a:schemeClr val="tx1"/>
                  </a:solidFill>
                  <a:round/>
                  <a:headEnd/>
                  <a:tailEnd/>
                </a:ln>
                <a:solidFill>
                  <a:srgbClr val="99FF99"/>
                </a:solidFill>
                <a:effectLst>
                  <a:outerShdw dist="35921" dir="2700000" algn="ctr" rotWithShape="0">
                    <a:schemeClr val="bg2">
                      <a:alpha val="50000"/>
                    </a:schemeClr>
                  </a:outerShdw>
                </a:effectLst>
                <a:latin typeface="Berlin Sans FB Demi"/>
              </a:rPr>
              <a:t>We must grow INWARD</a:t>
            </a:r>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4" name="Text Box 4"/>
          <p:cNvSpPr txBox="1">
            <a:spLocks noChangeArrowheads="1"/>
          </p:cNvSpPr>
          <p:nvPr/>
        </p:nvSpPr>
        <p:spPr bwMode="auto">
          <a:xfrm>
            <a:off x="552450" y="1087013"/>
            <a:ext cx="8037513" cy="6186309"/>
          </a:xfrm>
          <a:prstGeom prst="rect">
            <a:avLst/>
          </a:prstGeom>
          <a:noFill/>
          <a:ln w="9525">
            <a:noFill/>
            <a:miter lim="800000"/>
            <a:headEnd/>
            <a:tailEnd/>
          </a:ln>
          <a:effectLst/>
        </p:spPr>
        <p:txBody>
          <a:bodyPr>
            <a:spAutoFit/>
          </a:bodyPr>
          <a:lstStyle/>
          <a:p>
            <a:pPr algn="ctr">
              <a:buClr>
                <a:srgbClr val="FFCC00"/>
              </a:buClr>
              <a:buSzPct val="85000"/>
              <a:tabLst>
                <a:tab pos="0" algn="l"/>
              </a:tabLst>
            </a:pPr>
            <a:r>
              <a:rPr lang="en-US" sz="3200" dirty="0" smtClean="0">
                <a:solidFill>
                  <a:srgbClr val="FFFF66"/>
                </a:solidFill>
                <a:latin typeface="Berlin Sans FB" pitchFamily="34" charset="0"/>
              </a:rPr>
              <a:t>The </a:t>
            </a:r>
            <a:r>
              <a:rPr lang="en-US" sz="3200" dirty="0">
                <a:solidFill>
                  <a:srgbClr val="FFFF66"/>
                </a:solidFill>
                <a:latin typeface="Berlin Sans FB" pitchFamily="34" charset="0"/>
              </a:rPr>
              <a:t>inward </a:t>
            </a:r>
            <a:r>
              <a:rPr lang="en-US" sz="3200" dirty="0" smtClean="0">
                <a:solidFill>
                  <a:srgbClr val="FFFF66"/>
                </a:solidFill>
                <a:latin typeface="Berlin Sans FB" pitchFamily="34" charset="0"/>
              </a:rPr>
              <a:t>man must be developed</a:t>
            </a:r>
          </a:p>
          <a:p>
            <a:pPr>
              <a:buClr>
                <a:srgbClr val="FFCC00"/>
              </a:buClr>
              <a:buSzPct val="85000"/>
              <a:tabLst>
                <a:tab pos="0" algn="l"/>
              </a:tabLst>
            </a:pPr>
            <a:endParaRPr lang="en-US" sz="3000" dirty="0">
              <a:solidFill>
                <a:srgbClr val="FFFF66"/>
              </a:solidFill>
              <a:latin typeface="Berlin Sans FB" pitchFamily="34" charset="0"/>
            </a:endParaRPr>
          </a:p>
          <a:p>
            <a:pPr marL="0" lvl="1" algn="ctr">
              <a:buClr>
                <a:schemeClr val="bg2"/>
              </a:buClr>
              <a:buSzPct val="85000"/>
              <a:tabLst>
                <a:tab pos="0" algn="l"/>
              </a:tabLst>
            </a:pPr>
            <a:r>
              <a:rPr lang="en-US" sz="2800" dirty="0" smtClean="0">
                <a:ln>
                  <a:solidFill>
                    <a:srgbClr val="99FF99"/>
                  </a:solidFill>
                </a:ln>
                <a:solidFill>
                  <a:srgbClr val="99FF99"/>
                </a:solidFill>
                <a:latin typeface="Berlin Sans FB" pitchFamily="34" charset="0"/>
              </a:rPr>
              <a:t>Matt. 12:43-45</a:t>
            </a:r>
            <a:endParaRPr lang="en-US" sz="2800" dirty="0" smtClean="0">
              <a:ln>
                <a:solidFill>
                  <a:srgbClr val="99FF99"/>
                </a:solidFill>
              </a:ln>
              <a:solidFill>
                <a:schemeClr val="bg1"/>
              </a:solidFill>
              <a:latin typeface="Berlin Sans FB" pitchFamily="34" charset="0"/>
            </a:endParaRPr>
          </a:p>
          <a:p>
            <a:pPr marL="0" lvl="1" algn="ctr">
              <a:buClr>
                <a:schemeClr val="bg2"/>
              </a:buClr>
              <a:buSzPct val="85000"/>
              <a:tabLst>
                <a:tab pos="0" algn="l"/>
              </a:tabLst>
            </a:pPr>
            <a:r>
              <a:rPr lang="en-US" sz="2800" b="1" baseline="30000" dirty="0" smtClean="0">
                <a:solidFill>
                  <a:schemeClr val="bg1"/>
                </a:solidFill>
                <a:latin typeface="+mj-lt"/>
              </a:rPr>
              <a:t>43</a:t>
            </a:r>
            <a:r>
              <a:rPr lang="en-US" sz="2800" dirty="0" smtClean="0">
                <a:solidFill>
                  <a:schemeClr val="bg1"/>
                </a:solidFill>
                <a:latin typeface="+mj-lt"/>
              </a:rPr>
              <a:t> "When the unclean spirit has gone out of a person, it passes </a:t>
            </a:r>
            <a:r>
              <a:rPr lang="en-US" sz="2800" dirty="0" smtClean="0">
                <a:solidFill>
                  <a:schemeClr val="bg1"/>
                </a:solidFill>
                <a:latin typeface="+mj-lt"/>
              </a:rPr>
              <a:t>through </a:t>
            </a:r>
            <a:r>
              <a:rPr lang="en-US" sz="2800" dirty="0" smtClean="0">
                <a:solidFill>
                  <a:schemeClr val="bg1"/>
                </a:solidFill>
                <a:latin typeface="+mj-lt"/>
              </a:rPr>
              <a:t>waterless places seeking rest, but finds none. </a:t>
            </a:r>
            <a:r>
              <a:rPr lang="en-US" sz="2800" b="1" baseline="30000" dirty="0" smtClean="0">
                <a:solidFill>
                  <a:schemeClr val="bg1"/>
                </a:solidFill>
                <a:latin typeface="+mj-lt"/>
              </a:rPr>
              <a:t>44</a:t>
            </a:r>
            <a:r>
              <a:rPr lang="en-US" sz="2800" dirty="0" smtClean="0">
                <a:solidFill>
                  <a:schemeClr val="bg1"/>
                </a:solidFill>
                <a:latin typeface="+mj-lt"/>
              </a:rPr>
              <a:t> </a:t>
            </a:r>
            <a:r>
              <a:rPr lang="en-US" sz="2800" dirty="0" smtClean="0">
                <a:solidFill>
                  <a:schemeClr val="bg1"/>
                </a:solidFill>
                <a:latin typeface="+mj-lt"/>
              </a:rPr>
              <a:t>Then it says, 'I will return </a:t>
            </a:r>
            <a:r>
              <a:rPr lang="en-US" sz="2800" dirty="0" smtClean="0">
                <a:solidFill>
                  <a:schemeClr val="bg1"/>
                </a:solidFill>
                <a:latin typeface="+mj-lt"/>
              </a:rPr>
              <a:t>to </a:t>
            </a:r>
            <a:r>
              <a:rPr lang="en-US" sz="2800" dirty="0" smtClean="0">
                <a:solidFill>
                  <a:schemeClr val="bg1"/>
                </a:solidFill>
                <a:latin typeface="+mj-lt"/>
              </a:rPr>
              <a:t>my house from which I came.' And when it comes, it finds the house empty, </a:t>
            </a:r>
            <a:r>
              <a:rPr lang="en-US" sz="2800" dirty="0" smtClean="0">
                <a:solidFill>
                  <a:schemeClr val="bg1"/>
                </a:solidFill>
                <a:latin typeface="+mj-lt"/>
              </a:rPr>
              <a:t>swept</a:t>
            </a:r>
            <a:r>
              <a:rPr lang="en-US" sz="2800" dirty="0" smtClean="0">
                <a:solidFill>
                  <a:schemeClr val="bg1"/>
                </a:solidFill>
                <a:latin typeface="+mj-lt"/>
              </a:rPr>
              <a:t>, and put in order. </a:t>
            </a:r>
            <a:r>
              <a:rPr lang="en-US" sz="2800" b="1" baseline="30000" dirty="0" smtClean="0">
                <a:solidFill>
                  <a:schemeClr val="bg1"/>
                </a:solidFill>
                <a:latin typeface="+mj-lt"/>
              </a:rPr>
              <a:t>45</a:t>
            </a:r>
            <a:r>
              <a:rPr lang="en-US" sz="2800" dirty="0" smtClean="0">
                <a:solidFill>
                  <a:schemeClr val="bg1"/>
                </a:solidFill>
                <a:latin typeface="+mj-lt"/>
              </a:rPr>
              <a:t> </a:t>
            </a:r>
            <a:r>
              <a:rPr lang="en-US" sz="2800" dirty="0" smtClean="0">
                <a:solidFill>
                  <a:schemeClr val="bg1"/>
                </a:solidFill>
                <a:latin typeface="+mj-lt"/>
              </a:rPr>
              <a:t>Then it goes and </a:t>
            </a:r>
            <a:r>
              <a:rPr lang="en-US" sz="2800" dirty="0" smtClean="0">
                <a:solidFill>
                  <a:schemeClr val="bg1"/>
                </a:solidFill>
                <a:latin typeface="+mj-lt"/>
              </a:rPr>
              <a:t>brings </a:t>
            </a:r>
            <a:r>
              <a:rPr lang="en-US" sz="2800" dirty="0" smtClean="0">
                <a:solidFill>
                  <a:schemeClr val="bg1"/>
                </a:solidFill>
                <a:latin typeface="+mj-lt"/>
              </a:rPr>
              <a:t>with it seven other spirits more </a:t>
            </a:r>
            <a:r>
              <a:rPr lang="en-US" sz="2800" dirty="0" smtClean="0">
                <a:solidFill>
                  <a:schemeClr val="bg1"/>
                </a:solidFill>
                <a:latin typeface="+mj-lt"/>
              </a:rPr>
              <a:t>evil </a:t>
            </a:r>
            <a:r>
              <a:rPr lang="en-US" sz="2800" dirty="0" smtClean="0">
                <a:solidFill>
                  <a:schemeClr val="bg1"/>
                </a:solidFill>
                <a:latin typeface="+mj-lt"/>
              </a:rPr>
              <a:t>than itself, and they enter and dwell there, and the last state of that person is </a:t>
            </a:r>
            <a:r>
              <a:rPr lang="en-US" sz="2800" dirty="0" smtClean="0">
                <a:solidFill>
                  <a:schemeClr val="bg1"/>
                </a:solidFill>
                <a:latin typeface="+mj-lt"/>
              </a:rPr>
              <a:t>worse </a:t>
            </a:r>
            <a:r>
              <a:rPr lang="en-US" sz="2800" dirty="0" smtClean="0">
                <a:solidFill>
                  <a:schemeClr val="bg1"/>
                </a:solidFill>
                <a:latin typeface="+mj-lt"/>
              </a:rPr>
              <a:t>than the first. </a:t>
            </a:r>
          </a:p>
          <a:p>
            <a:pPr marL="0" lvl="1">
              <a:buClr>
                <a:schemeClr val="bg2"/>
              </a:buClr>
              <a:buSzPct val="85000"/>
              <a:tabLst>
                <a:tab pos="0" algn="l"/>
              </a:tabLst>
            </a:pPr>
            <a:endParaRPr lang="en-US" sz="2800" dirty="0" smtClean="0">
              <a:ln>
                <a:solidFill>
                  <a:srgbClr val="99FF99"/>
                </a:solidFill>
              </a:ln>
              <a:solidFill>
                <a:srgbClr val="99FF99"/>
              </a:solidFill>
              <a:latin typeface="Berlin Sans FB" pitchFamily="34" charset="0"/>
            </a:endParaRPr>
          </a:p>
          <a:p>
            <a:pPr marL="0" lvl="1">
              <a:buClr>
                <a:schemeClr val="bg2"/>
              </a:buClr>
              <a:buSzPct val="85000"/>
              <a:tabLst>
                <a:tab pos="0" algn="l"/>
              </a:tabLst>
            </a:pPr>
            <a:endParaRPr lang="en-US" sz="2800" dirty="0" smtClean="0">
              <a:solidFill>
                <a:srgbClr val="C0C0C0"/>
              </a:solidFill>
              <a:latin typeface="Berlin Sans FB" pitchFamily="34" charset="0"/>
            </a:endParaRPr>
          </a:p>
        </p:txBody>
      </p:sp>
      <p:sp>
        <p:nvSpPr>
          <p:cNvPr id="8" name="WordArt 5"/>
          <p:cNvSpPr>
            <a:spLocks noChangeArrowheads="1" noChangeShapeType="1" noTextEdit="1"/>
          </p:cNvSpPr>
          <p:nvPr/>
        </p:nvSpPr>
        <p:spPr bwMode="auto">
          <a:xfrm>
            <a:off x="1460089" y="161501"/>
            <a:ext cx="6209071" cy="523875"/>
          </a:xfrm>
          <a:prstGeom prst="rect">
            <a:avLst/>
          </a:prstGeom>
        </p:spPr>
        <p:txBody>
          <a:bodyPr wrap="none" fromWordArt="1">
            <a:prstTxWarp prst="textPlain">
              <a:avLst>
                <a:gd name="adj" fmla="val 50000"/>
              </a:avLst>
            </a:prstTxWarp>
          </a:bodyPr>
          <a:lstStyle/>
          <a:p>
            <a:pPr algn="ctr"/>
            <a:r>
              <a:rPr lang="en-US" sz="3600" kern="10" dirty="0">
                <a:ln w="19050">
                  <a:solidFill>
                    <a:schemeClr val="tx1"/>
                  </a:solidFill>
                  <a:round/>
                  <a:headEnd/>
                  <a:tailEnd/>
                </a:ln>
                <a:solidFill>
                  <a:srgbClr val="99FF99"/>
                </a:solidFill>
                <a:effectLst>
                  <a:outerShdw dist="35921" dir="2700000" algn="ctr" rotWithShape="0">
                    <a:schemeClr val="bg2">
                      <a:alpha val="50000"/>
                    </a:schemeClr>
                  </a:outerShdw>
                </a:effectLst>
                <a:latin typeface="Berlin Sans FB Demi"/>
              </a:rPr>
              <a:t>We must grow INWARD</a:t>
            </a:r>
          </a:p>
        </p:txBody>
      </p:sp>
      <p:pic>
        <p:nvPicPr>
          <p:cNvPr id="9" name="Picture 8" descr="pa240012"/>
          <p:cNvPicPr>
            <a:picLocks noChangeAspect="1" noChangeArrowheads="1"/>
          </p:cNvPicPr>
          <p:nvPr/>
        </p:nvPicPr>
        <p:blipFill>
          <a:blip r:embed="rId3" cstate="print"/>
          <a:srcRect/>
          <a:stretch>
            <a:fillRect/>
          </a:stretch>
        </p:blipFill>
        <p:spPr bwMode="auto">
          <a:xfrm>
            <a:off x="7937081" y="638684"/>
            <a:ext cx="915973" cy="1855136"/>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4" name="Picture 6" descr="holyblackbible"/>
          <p:cNvPicPr>
            <a:picLocks noChangeAspect="1" noChangeArrowheads="1"/>
          </p:cNvPicPr>
          <p:nvPr/>
        </p:nvPicPr>
        <p:blipFill>
          <a:blip r:embed="rId2" cstate="print"/>
          <a:srcRect r="2921" b="4568"/>
          <a:stretch>
            <a:fillRect/>
          </a:stretch>
        </p:blipFill>
        <p:spPr bwMode="auto">
          <a:xfrm>
            <a:off x="1956259" y="0"/>
            <a:ext cx="7187741" cy="4846320"/>
          </a:xfrm>
          <a:prstGeom prst="rect">
            <a:avLst/>
          </a:prstGeom>
          <a:noFill/>
        </p:spPr>
      </p:pic>
      <p:sp>
        <p:nvSpPr>
          <p:cNvPr id="4" name="Rectangle 3"/>
          <p:cNvSpPr/>
          <p:nvPr/>
        </p:nvSpPr>
        <p:spPr>
          <a:xfrm>
            <a:off x="173348" y="3174282"/>
            <a:ext cx="8539577" cy="3391954"/>
          </a:xfrm>
          <a:prstGeom prst="rect">
            <a:avLst/>
          </a:prstGeom>
          <a:noFill/>
        </p:spPr>
        <p:txBody>
          <a:bodyPr wrap="square" lIns="91440" tIns="45720" rIns="91440" bIns="45720">
            <a:spAutoFit/>
          </a:bodyPr>
          <a:lstStyle/>
          <a:p>
            <a:pPr>
              <a:lnSpc>
                <a:spcPts val="5000"/>
              </a:lnSpc>
            </a:pPr>
            <a:r>
              <a:rPr lang="en-US" sz="6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pple Chancery" pitchFamily="66" charset="0"/>
              </a:rPr>
              <a:t>Growing</a:t>
            </a:r>
          </a:p>
          <a:p>
            <a:pPr>
              <a:lnSpc>
                <a:spcPts val="5000"/>
              </a:lnSpc>
            </a:pPr>
            <a:endParaRPr lang="en-US" sz="6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pple Chancery" pitchFamily="66" charset="0"/>
            </a:endParaRPr>
          </a:p>
          <a:p>
            <a:pPr>
              <a:lnSpc>
                <a:spcPts val="5000"/>
              </a:lnSpc>
            </a:pPr>
            <a:r>
              <a:rPr 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pple Chancery" pitchFamily="66" charset="0"/>
              </a:rPr>
              <a:t>              In</a:t>
            </a:r>
          </a:p>
          <a:p>
            <a:pPr>
              <a:lnSpc>
                <a:spcPts val="5000"/>
              </a:lnSpc>
            </a:pPr>
            <a:endParaRPr 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pple Chancery" pitchFamily="66" charset="0"/>
            </a:endParaRPr>
          </a:p>
          <a:p>
            <a:pPr>
              <a:lnSpc>
                <a:spcPts val="5000"/>
              </a:lnSpc>
            </a:pPr>
            <a:r>
              <a:rPr lang="en-US" sz="6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pple Chancery" pitchFamily="66" charset="0"/>
              </a:rPr>
              <a:t>                  Grace</a:t>
            </a:r>
            <a:endParaRPr lang="en-US" sz="6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pple Chancery" pitchFamily="66" charset="0"/>
            </a:endParaRPr>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4" name="Text Box 4"/>
          <p:cNvSpPr txBox="1">
            <a:spLocks noChangeArrowheads="1"/>
          </p:cNvSpPr>
          <p:nvPr/>
        </p:nvSpPr>
        <p:spPr bwMode="auto">
          <a:xfrm>
            <a:off x="132740" y="1116509"/>
            <a:ext cx="8849032" cy="3231654"/>
          </a:xfrm>
          <a:prstGeom prst="rect">
            <a:avLst/>
          </a:prstGeom>
          <a:noFill/>
          <a:ln w="9525">
            <a:noFill/>
            <a:miter lim="800000"/>
            <a:headEnd/>
            <a:tailEnd/>
          </a:ln>
          <a:effectLst/>
        </p:spPr>
        <p:txBody>
          <a:bodyPr wrap="square">
            <a:spAutoFit/>
          </a:bodyPr>
          <a:lstStyle/>
          <a:p>
            <a:pPr algn="ctr">
              <a:buClr>
                <a:srgbClr val="FFCC00"/>
              </a:buClr>
              <a:buSzPct val="85000"/>
              <a:tabLst>
                <a:tab pos="0" algn="l"/>
              </a:tabLst>
            </a:pPr>
            <a:r>
              <a:rPr lang="en-US" sz="3200" dirty="0" smtClean="0">
                <a:solidFill>
                  <a:srgbClr val="FFFF66"/>
                </a:solidFill>
                <a:latin typeface="Berlin Sans FB" pitchFamily="34" charset="0"/>
              </a:rPr>
              <a:t>To </a:t>
            </a:r>
            <a:r>
              <a:rPr lang="en-US" sz="3200" dirty="0">
                <a:solidFill>
                  <a:srgbClr val="FFFF66"/>
                </a:solidFill>
                <a:latin typeface="Berlin Sans FB" pitchFamily="34" charset="0"/>
              </a:rPr>
              <a:t>grow inwardly requires a </a:t>
            </a:r>
            <a:endParaRPr lang="en-US" sz="3200" dirty="0" smtClean="0">
              <a:solidFill>
                <a:srgbClr val="FFFF66"/>
              </a:solidFill>
              <a:latin typeface="Berlin Sans FB" pitchFamily="34" charset="0"/>
            </a:endParaRPr>
          </a:p>
          <a:p>
            <a:pPr algn="ctr">
              <a:buClr>
                <a:srgbClr val="FFCC00"/>
              </a:buClr>
              <a:buSzPct val="85000"/>
              <a:tabLst>
                <a:tab pos="0" algn="l"/>
              </a:tabLst>
            </a:pPr>
            <a:r>
              <a:rPr lang="en-US" sz="3200" dirty="0" smtClean="0">
                <a:solidFill>
                  <a:srgbClr val="FFFF66"/>
                </a:solidFill>
                <a:latin typeface="Berlin Sans FB" pitchFamily="34" charset="0"/>
              </a:rPr>
              <a:t>good and honest </a:t>
            </a:r>
            <a:r>
              <a:rPr lang="en-US" sz="3200" dirty="0">
                <a:solidFill>
                  <a:srgbClr val="FFFF66"/>
                </a:solidFill>
                <a:latin typeface="Berlin Sans FB" pitchFamily="34" charset="0"/>
              </a:rPr>
              <a:t>heart</a:t>
            </a:r>
          </a:p>
          <a:p>
            <a:pPr marL="0" lvl="1">
              <a:buClr>
                <a:schemeClr val="bg2"/>
              </a:buClr>
              <a:buSzPct val="85000"/>
              <a:tabLst>
                <a:tab pos="0" algn="l"/>
              </a:tabLst>
            </a:pPr>
            <a:endParaRPr lang="en-US" sz="2800" dirty="0" smtClean="0">
              <a:solidFill>
                <a:srgbClr val="C0C0C0"/>
              </a:solidFill>
              <a:latin typeface="Berlin Sans FB" pitchFamily="34" charset="0"/>
            </a:endParaRPr>
          </a:p>
          <a:p>
            <a:pPr marL="0" lvl="1" algn="ctr">
              <a:buClr>
                <a:schemeClr val="bg2"/>
              </a:buClr>
              <a:buSzPct val="85000"/>
              <a:tabLst>
                <a:tab pos="0" algn="l"/>
              </a:tabLst>
            </a:pPr>
            <a:r>
              <a:rPr lang="en-US" sz="2800" dirty="0" err="1" smtClean="0">
                <a:ln>
                  <a:solidFill>
                    <a:srgbClr val="99FF99"/>
                  </a:solidFill>
                </a:ln>
                <a:solidFill>
                  <a:srgbClr val="99FF99"/>
                </a:solidFill>
                <a:latin typeface="Berlin Sans FB" pitchFamily="34" charset="0"/>
              </a:rPr>
              <a:t>Lk</a:t>
            </a:r>
            <a:r>
              <a:rPr lang="en-US" sz="2800" dirty="0" smtClean="0">
                <a:ln>
                  <a:solidFill>
                    <a:srgbClr val="99FF99"/>
                  </a:solidFill>
                </a:ln>
                <a:solidFill>
                  <a:srgbClr val="99FF99"/>
                </a:solidFill>
                <a:latin typeface="Berlin Sans FB" pitchFamily="34" charset="0"/>
              </a:rPr>
              <a:t>. 8:15</a:t>
            </a:r>
          </a:p>
          <a:p>
            <a:pPr marL="0" lvl="1" algn="ctr">
              <a:buClr>
                <a:schemeClr val="bg2"/>
              </a:buClr>
              <a:buSzPct val="85000"/>
              <a:tabLst>
                <a:tab pos="0" algn="l"/>
              </a:tabLst>
            </a:pPr>
            <a:r>
              <a:rPr lang="en-US" sz="2800" dirty="0" smtClean="0">
                <a:solidFill>
                  <a:schemeClr val="bg1"/>
                </a:solidFill>
              </a:rPr>
              <a:t>As for that in the good soil, </a:t>
            </a:r>
            <a:r>
              <a:rPr lang="en-US" sz="2800" dirty="0" smtClean="0">
                <a:solidFill>
                  <a:schemeClr val="bg1"/>
                </a:solidFill>
              </a:rPr>
              <a:t>they </a:t>
            </a:r>
            <a:r>
              <a:rPr lang="en-US" sz="2800" dirty="0" smtClean="0">
                <a:solidFill>
                  <a:schemeClr val="bg1"/>
                </a:solidFill>
              </a:rPr>
              <a:t>are those who, hearing the word, hold it fast in an honest and good heart, and </a:t>
            </a:r>
            <a:r>
              <a:rPr lang="en-US" sz="2800" dirty="0" smtClean="0">
                <a:solidFill>
                  <a:schemeClr val="bg1"/>
                </a:solidFill>
              </a:rPr>
              <a:t>bear </a:t>
            </a:r>
            <a:r>
              <a:rPr lang="en-US" sz="2800" dirty="0" smtClean="0">
                <a:solidFill>
                  <a:schemeClr val="bg1"/>
                </a:solidFill>
              </a:rPr>
              <a:t>fruit with patience</a:t>
            </a:r>
            <a:r>
              <a:rPr lang="en-US" sz="2800" dirty="0" smtClean="0">
                <a:solidFill>
                  <a:schemeClr val="bg1"/>
                </a:solidFill>
              </a:rPr>
              <a:t>.</a:t>
            </a:r>
            <a:endParaRPr lang="en-US" sz="2800" dirty="0" smtClean="0">
              <a:solidFill>
                <a:schemeClr val="bg1"/>
              </a:solidFill>
              <a:latin typeface="Berlin Sans FB" pitchFamily="34" charset="0"/>
            </a:endParaRPr>
          </a:p>
        </p:txBody>
      </p:sp>
      <p:sp>
        <p:nvSpPr>
          <p:cNvPr id="8" name="WordArt 5"/>
          <p:cNvSpPr>
            <a:spLocks noChangeArrowheads="1" noChangeShapeType="1" noTextEdit="1"/>
          </p:cNvSpPr>
          <p:nvPr/>
        </p:nvSpPr>
        <p:spPr bwMode="auto">
          <a:xfrm>
            <a:off x="1460089" y="161501"/>
            <a:ext cx="6209071" cy="523875"/>
          </a:xfrm>
          <a:prstGeom prst="rect">
            <a:avLst/>
          </a:prstGeom>
        </p:spPr>
        <p:txBody>
          <a:bodyPr wrap="none" fromWordArt="1">
            <a:prstTxWarp prst="textPlain">
              <a:avLst>
                <a:gd name="adj" fmla="val 50000"/>
              </a:avLst>
            </a:prstTxWarp>
          </a:bodyPr>
          <a:lstStyle/>
          <a:p>
            <a:pPr algn="ctr"/>
            <a:r>
              <a:rPr lang="en-US" sz="3600" kern="10" dirty="0">
                <a:ln w="19050">
                  <a:solidFill>
                    <a:schemeClr val="tx1"/>
                  </a:solidFill>
                  <a:round/>
                  <a:headEnd/>
                  <a:tailEnd/>
                </a:ln>
                <a:solidFill>
                  <a:srgbClr val="99FF99"/>
                </a:solidFill>
                <a:effectLst>
                  <a:outerShdw dist="35921" dir="2700000" algn="ctr" rotWithShape="0">
                    <a:schemeClr val="bg2">
                      <a:alpha val="50000"/>
                    </a:schemeClr>
                  </a:outerShdw>
                </a:effectLst>
                <a:latin typeface="Berlin Sans FB Demi"/>
              </a:rPr>
              <a:t>We must grow INWARD</a:t>
            </a:r>
          </a:p>
        </p:txBody>
      </p:sp>
      <p:pic>
        <p:nvPicPr>
          <p:cNvPr id="5" name="Picture 4" descr="pa240012"/>
          <p:cNvPicPr>
            <a:picLocks noChangeAspect="1" noChangeArrowheads="1"/>
          </p:cNvPicPr>
          <p:nvPr/>
        </p:nvPicPr>
        <p:blipFill>
          <a:blip r:embed="rId3" cstate="print"/>
          <a:srcRect/>
          <a:stretch>
            <a:fillRect/>
          </a:stretch>
        </p:blipFill>
        <p:spPr bwMode="auto">
          <a:xfrm>
            <a:off x="7937081" y="638684"/>
            <a:ext cx="915973" cy="1855136"/>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4" name="Text Box 4"/>
          <p:cNvSpPr txBox="1">
            <a:spLocks noChangeArrowheads="1"/>
          </p:cNvSpPr>
          <p:nvPr/>
        </p:nvSpPr>
        <p:spPr bwMode="auto">
          <a:xfrm>
            <a:off x="132740" y="806801"/>
            <a:ext cx="8849032" cy="6324808"/>
          </a:xfrm>
          <a:prstGeom prst="rect">
            <a:avLst/>
          </a:prstGeom>
          <a:noFill/>
          <a:ln w="9525">
            <a:noFill/>
            <a:miter lim="800000"/>
            <a:headEnd/>
            <a:tailEnd/>
          </a:ln>
          <a:effectLst/>
        </p:spPr>
        <p:txBody>
          <a:bodyPr wrap="square">
            <a:spAutoFit/>
          </a:bodyPr>
          <a:lstStyle/>
          <a:p>
            <a:pPr marL="0" lvl="1" algn="ctr">
              <a:lnSpc>
                <a:spcPts val="2700"/>
              </a:lnSpc>
              <a:buClr>
                <a:schemeClr val="bg2"/>
              </a:buClr>
              <a:buSzPct val="85000"/>
              <a:tabLst>
                <a:tab pos="0" algn="l"/>
              </a:tabLst>
            </a:pPr>
            <a:r>
              <a:rPr lang="en-US" sz="2800" dirty="0" smtClean="0">
                <a:ln>
                  <a:solidFill>
                    <a:srgbClr val="FFFF66"/>
                  </a:solidFill>
                </a:ln>
                <a:solidFill>
                  <a:srgbClr val="FFFF66"/>
                </a:solidFill>
                <a:latin typeface="Berlin Sans FB" pitchFamily="34" charset="0"/>
              </a:rPr>
              <a:t>Obedient Heat </a:t>
            </a:r>
            <a:r>
              <a:rPr lang="en-US" sz="2800" dirty="0" smtClean="0">
                <a:ln>
                  <a:solidFill>
                    <a:schemeClr val="bg1"/>
                  </a:solidFill>
                </a:ln>
                <a:solidFill>
                  <a:schemeClr val="bg1"/>
                </a:solidFill>
                <a:latin typeface="Berlin Sans FB" pitchFamily="34" charset="0"/>
              </a:rPr>
              <a:t>-</a:t>
            </a:r>
            <a:r>
              <a:rPr lang="en-US" sz="2800" dirty="0" smtClean="0">
                <a:ln>
                  <a:solidFill>
                    <a:srgbClr val="99FF99"/>
                  </a:solidFill>
                </a:ln>
                <a:solidFill>
                  <a:srgbClr val="99FF99"/>
                </a:solidFill>
                <a:latin typeface="Berlin Sans FB" pitchFamily="34" charset="0"/>
              </a:rPr>
              <a:t> </a:t>
            </a:r>
            <a:r>
              <a:rPr lang="en-US" sz="2800" dirty="0" smtClean="0">
                <a:ln>
                  <a:solidFill>
                    <a:srgbClr val="99FF99"/>
                  </a:solidFill>
                </a:ln>
                <a:solidFill>
                  <a:srgbClr val="99FF99"/>
                </a:solidFill>
                <a:latin typeface="Berlin Sans FB" pitchFamily="34" charset="0"/>
              </a:rPr>
              <a:t>Rom. 6:17</a:t>
            </a:r>
          </a:p>
          <a:p>
            <a:pPr marL="0" lvl="1" algn="ctr">
              <a:lnSpc>
                <a:spcPts val="2700"/>
              </a:lnSpc>
              <a:buClr>
                <a:schemeClr val="bg2"/>
              </a:buClr>
              <a:buSzPct val="85000"/>
              <a:tabLst>
                <a:tab pos="0" algn="l"/>
              </a:tabLst>
            </a:pPr>
            <a:r>
              <a:rPr lang="en-US" sz="2800" dirty="0" smtClean="0">
                <a:solidFill>
                  <a:schemeClr val="bg1"/>
                </a:solidFill>
              </a:rPr>
              <a:t>But God be </a:t>
            </a:r>
            <a:r>
              <a:rPr lang="en-US" sz="2800" dirty="0" smtClean="0">
                <a:solidFill>
                  <a:schemeClr val="bg1"/>
                </a:solidFill>
              </a:rPr>
              <a:t>thanked </a:t>
            </a:r>
            <a:r>
              <a:rPr lang="en-US" sz="2800" dirty="0" smtClean="0">
                <a:solidFill>
                  <a:schemeClr val="bg1"/>
                </a:solidFill>
              </a:rPr>
              <a:t>that </a:t>
            </a:r>
            <a:r>
              <a:rPr lang="en-US" sz="2800" i="1" dirty="0" smtClean="0">
                <a:solidFill>
                  <a:schemeClr val="bg1"/>
                </a:solidFill>
              </a:rPr>
              <a:t>though</a:t>
            </a:r>
            <a:r>
              <a:rPr lang="en-US" sz="2800" dirty="0" smtClean="0">
                <a:solidFill>
                  <a:schemeClr val="bg1"/>
                </a:solidFill>
              </a:rPr>
              <a:t> you </a:t>
            </a:r>
            <a:endParaRPr lang="en-US" sz="2800" dirty="0" smtClean="0">
              <a:solidFill>
                <a:schemeClr val="bg1"/>
              </a:solidFill>
            </a:endParaRPr>
          </a:p>
          <a:p>
            <a:pPr marL="0" lvl="1" algn="ctr">
              <a:lnSpc>
                <a:spcPts val="2700"/>
              </a:lnSpc>
              <a:buClr>
                <a:schemeClr val="bg2"/>
              </a:buClr>
              <a:buSzPct val="85000"/>
              <a:tabLst>
                <a:tab pos="0" algn="l"/>
              </a:tabLst>
            </a:pPr>
            <a:r>
              <a:rPr lang="en-US" sz="2800" dirty="0" smtClean="0">
                <a:solidFill>
                  <a:schemeClr val="bg1"/>
                </a:solidFill>
              </a:rPr>
              <a:t>Were slaves </a:t>
            </a:r>
            <a:r>
              <a:rPr lang="en-US" sz="2800" dirty="0" smtClean="0">
                <a:solidFill>
                  <a:schemeClr val="bg1"/>
                </a:solidFill>
              </a:rPr>
              <a:t>of sin, yet you obeyed from </a:t>
            </a:r>
            <a:endParaRPr lang="en-US" sz="2800" dirty="0" smtClean="0">
              <a:solidFill>
                <a:schemeClr val="bg1"/>
              </a:solidFill>
            </a:endParaRPr>
          </a:p>
          <a:p>
            <a:pPr marL="0" lvl="1" algn="ctr">
              <a:lnSpc>
                <a:spcPts val="2700"/>
              </a:lnSpc>
              <a:buClr>
                <a:schemeClr val="bg2"/>
              </a:buClr>
              <a:buSzPct val="85000"/>
              <a:tabLst>
                <a:tab pos="0" algn="l"/>
              </a:tabLst>
            </a:pPr>
            <a:r>
              <a:rPr lang="en-US" sz="2800" dirty="0" smtClean="0">
                <a:solidFill>
                  <a:schemeClr val="bg1"/>
                </a:solidFill>
              </a:rPr>
              <a:t>The heart </a:t>
            </a:r>
            <a:r>
              <a:rPr lang="en-US" sz="2800" dirty="0" smtClean="0">
                <a:solidFill>
                  <a:schemeClr val="bg1"/>
                </a:solidFill>
              </a:rPr>
              <a:t>that </a:t>
            </a:r>
            <a:r>
              <a:rPr lang="en-US" sz="2800" dirty="0" smtClean="0">
                <a:solidFill>
                  <a:schemeClr val="bg1"/>
                </a:solidFill>
              </a:rPr>
              <a:t>form </a:t>
            </a:r>
            <a:r>
              <a:rPr lang="en-US" sz="2800" dirty="0" smtClean="0">
                <a:solidFill>
                  <a:schemeClr val="bg1"/>
                </a:solidFill>
              </a:rPr>
              <a:t>of doctrine to which </a:t>
            </a:r>
            <a:endParaRPr lang="en-US" sz="2800" dirty="0" smtClean="0">
              <a:solidFill>
                <a:schemeClr val="bg1"/>
              </a:solidFill>
            </a:endParaRPr>
          </a:p>
          <a:p>
            <a:pPr marL="0" lvl="1" algn="ctr">
              <a:lnSpc>
                <a:spcPts val="2700"/>
              </a:lnSpc>
              <a:buClr>
                <a:schemeClr val="bg2"/>
              </a:buClr>
              <a:buSzPct val="85000"/>
              <a:tabLst>
                <a:tab pos="0" algn="l"/>
              </a:tabLst>
            </a:pPr>
            <a:r>
              <a:rPr lang="en-US" sz="2800" dirty="0" smtClean="0">
                <a:solidFill>
                  <a:schemeClr val="bg1"/>
                </a:solidFill>
              </a:rPr>
              <a:t>You were </a:t>
            </a:r>
            <a:r>
              <a:rPr lang="en-US" sz="2800" dirty="0" smtClean="0">
                <a:solidFill>
                  <a:schemeClr val="bg1"/>
                </a:solidFill>
              </a:rPr>
              <a:t>delivered. </a:t>
            </a:r>
          </a:p>
          <a:p>
            <a:pPr marL="0" lvl="1">
              <a:lnSpc>
                <a:spcPts val="2700"/>
              </a:lnSpc>
              <a:buClr>
                <a:schemeClr val="bg2"/>
              </a:buClr>
              <a:buSzPct val="85000"/>
              <a:tabLst>
                <a:tab pos="0" algn="l"/>
              </a:tabLst>
            </a:pPr>
            <a:endParaRPr lang="en-US" sz="1100" dirty="0" smtClean="0">
              <a:solidFill>
                <a:srgbClr val="C0C0C0"/>
              </a:solidFill>
              <a:latin typeface="Berlin Sans FB" pitchFamily="34" charset="0"/>
            </a:endParaRPr>
          </a:p>
          <a:p>
            <a:pPr marL="0" lvl="1" algn="ctr">
              <a:lnSpc>
                <a:spcPts val="2700"/>
              </a:lnSpc>
              <a:buClr>
                <a:schemeClr val="bg2"/>
              </a:buClr>
              <a:buSzPct val="85000"/>
              <a:tabLst>
                <a:tab pos="0" algn="l"/>
              </a:tabLst>
            </a:pPr>
            <a:r>
              <a:rPr lang="en-US" sz="2800" dirty="0" smtClean="0">
                <a:ln>
                  <a:solidFill>
                    <a:srgbClr val="FFFF66"/>
                  </a:solidFill>
                </a:ln>
                <a:solidFill>
                  <a:srgbClr val="FFFF66"/>
                </a:solidFill>
                <a:latin typeface="Berlin Sans FB" pitchFamily="34" charset="0"/>
              </a:rPr>
              <a:t>Sanctified Heart </a:t>
            </a:r>
            <a:r>
              <a:rPr lang="en-US" sz="2800" dirty="0" smtClean="0">
                <a:ln>
                  <a:solidFill>
                    <a:schemeClr val="bg1"/>
                  </a:solidFill>
                </a:ln>
                <a:solidFill>
                  <a:schemeClr val="bg1"/>
                </a:solidFill>
                <a:latin typeface="Berlin Sans FB" pitchFamily="34" charset="0"/>
              </a:rPr>
              <a:t>-</a:t>
            </a:r>
            <a:r>
              <a:rPr lang="en-US" sz="2800" dirty="0" smtClean="0">
                <a:ln>
                  <a:solidFill>
                    <a:srgbClr val="99FF99"/>
                  </a:solidFill>
                </a:ln>
                <a:solidFill>
                  <a:srgbClr val="99FF99"/>
                </a:solidFill>
                <a:latin typeface="Berlin Sans FB" pitchFamily="34" charset="0"/>
              </a:rPr>
              <a:t> 1 Pet. 3:15</a:t>
            </a:r>
          </a:p>
          <a:p>
            <a:pPr marL="0" lvl="1">
              <a:lnSpc>
                <a:spcPts val="2700"/>
              </a:lnSpc>
              <a:buClr>
                <a:schemeClr val="bg2"/>
              </a:buClr>
              <a:buSzPct val="85000"/>
              <a:tabLst>
                <a:tab pos="0" algn="l"/>
              </a:tabLst>
            </a:pPr>
            <a:endParaRPr lang="en-US" sz="1100" dirty="0" smtClean="0">
              <a:solidFill>
                <a:srgbClr val="C0C0C0"/>
              </a:solidFill>
              <a:latin typeface="Berlin Sans FB" pitchFamily="34" charset="0"/>
            </a:endParaRPr>
          </a:p>
          <a:p>
            <a:pPr marL="0" lvl="1" algn="ctr">
              <a:lnSpc>
                <a:spcPts val="2700"/>
              </a:lnSpc>
              <a:buClr>
                <a:schemeClr val="bg2"/>
              </a:buClr>
              <a:buSzPct val="85000"/>
              <a:tabLst>
                <a:tab pos="0" algn="l"/>
              </a:tabLst>
            </a:pPr>
            <a:r>
              <a:rPr lang="en-US" sz="2800" dirty="0" smtClean="0">
                <a:ln>
                  <a:solidFill>
                    <a:srgbClr val="FFFF66"/>
                  </a:solidFill>
                </a:ln>
                <a:solidFill>
                  <a:srgbClr val="FFFF66"/>
                </a:solidFill>
                <a:latin typeface="Berlin Sans FB" pitchFamily="34" charset="0"/>
              </a:rPr>
              <a:t>Active Heart </a:t>
            </a:r>
            <a:r>
              <a:rPr lang="en-US" sz="2800" dirty="0" smtClean="0">
                <a:ln>
                  <a:solidFill>
                    <a:schemeClr val="bg1"/>
                  </a:solidFill>
                </a:ln>
                <a:solidFill>
                  <a:schemeClr val="bg1"/>
                </a:solidFill>
                <a:latin typeface="Berlin Sans FB" pitchFamily="34" charset="0"/>
              </a:rPr>
              <a:t>- </a:t>
            </a:r>
            <a:r>
              <a:rPr lang="en-US" sz="2800" dirty="0" smtClean="0">
                <a:ln>
                  <a:solidFill>
                    <a:srgbClr val="99FF99"/>
                  </a:solidFill>
                </a:ln>
                <a:solidFill>
                  <a:srgbClr val="99FF99"/>
                </a:solidFill>
                <a:latin typeface="Berlin Sans FB" pitchFamily="34" charset="0"/>
              </a:rPr>
              <a:t>1 Pet. 3:4</a:t>
            </a:r>
            <a:endParaRPr lang="en-US" sz="2800" dirty="0" smtClean="0">
              <a:ln>
                <a:solidFill>
                  <a:srgbClr val="99FF99"/>
                </a:solidFill>
              </a:ln>
              <a:solidFill>
                <a:schemeClr val="bg1"/>
              </a:solidFill>
              <a:latin typeface="Berlin Sans FB" pitchFamily="34" charset="0"/>
            </a:endParaRPr>
          </a:p>
          <a:p>
            <a:pPr marL="0" lvl="1" algn="ctr">
              <a:lnSpc>
                <a:spcPts val="2700"/>
              </a:lnSpc>
              <a:buClr>
                <a:schemeClr val="bg2"/>
              </a:buClr>
              <a:buSzPct val="85000"/>
              <a:tabLst>
                <a:tab pos="0" algn="l"/>
              </a:tabLst>
            </a:pPr>
            <a:r>
              <a:rPr lang="en-US" sz="2800" dirty="0" smtClean="0">
                <a:solidFill>
                  <a:schemeClr val="bg1"/>
                </a:solidFill>
              </a:rPr>
              <a:t>the hidden person of the heart, with the </a:t>
            </a:r>
            <a:endParaRPr lang="en-US" sz="2800" dirty="0" smtClean="0">
              <a:solidFill>
                <a:schemeClr val="bg1"/>
              </a:solidFill>
            </a:endParaRPr>
          </a:p>
          <a:p>
            <a:pPr marL="0" lvl="1" algn="ctr">
              <a:lnSpc>
                <a:spcPts val="2700"/>
              </a:lnSpc>
              <a:buClr>
                <a:schemeClr val="bg2"/>
              </a:buClr>
              <a:buSzPct val="85000"/>
              <a:tabLst>
                <a:tab pos="0" algn="l"/>
              </a:tabLst>
            </a:pPr>
            <a:r>
              <a:rPr lang="en-US" sz="2800" dirty="0" smtClean="0">
                <a:solidFill>
                  <a:schemeClr val="bg1"/>
                </a:solidFill>
              </a:rPr>
              <a:t>Incorruptible of </a:t>
            </a:r>
            <a:r>
              <a:rPr lang="en-US" sz="2800" dirty="0" smtClean="0">
                <a:solidFill>
                  <a:schemeClr val="bg1"/>
                </a:solidFill>
              </a:rPr>
              <a:t>a gentle and quiet spirit, </a:t>
            </a:r>
            <a:endParaRPr lang="en-US" sz="2800" dirty="0" smtClean="0">
              <a:solidFill>
                <a:schemeClr val="bg1"/>
              </a:solidFill>
            </a:endParaRPr>
          </a:p>
          <a:p>
            <a:pPr marL="0" lvl="1" algn="ctr">
              <a:lnSpc>
                <a:spcPts val="2700"/>
              </a:lnSpc>
              <a:buClr>
                <a:schemeClr val="bg2"/>
              </a:buClr>
              <a:buSzPct val="85000"/>
              <a:tabLst>
                <a:tab pos="0" algn="l"/>
              </a:tabLst>
            </a:pPr>
            <a:r>
              <a:rPr lang="en-US" sz="2800" dirty="0" smtClean="0">
                <a:solidFill>
                  <a:schemeClr val="bg1"/>
                </a:solidFill>
              </a:rPr>
              <a:t>which </a:t>
            </a:r>
            <a:r>
              <a:rPr lang="en-US" sz="2800" dirty="0" smtClean="0">
                <a:solidFill>
                  <a:schemeClr val="bg1"/>
                </a:solidFill>
              </a:rPr>
              <a:t>is very precious in the sight of God. </a:t>
            </a:r>
          </a:p>
          <a:p>
            <a:pPr marL="0" lvl="1">
              <a:lnSpc>
                <a:spcPts val="2700"/>
              </a:lnSpc>
              <a:buClr>
                <a:schemeClr val="bg2"/>
              </a:buClr>
              <a:buSzPct val="85000"/>
              <a:tabLst>
                <a:tab pos="0" algn="l"/>
              </a:tabLst>
            </a:pPr>
            <a:endParaRPr lang="en-US" sz="1100" dirty="0" smtClean="0">
              <a:solidFill>
                <a:srgbClr val="C0C0C0"/>
              </a:solidFill>
              <a:latin typeface="Berlin Sans FB" pitchFamily="34" charset="0"/>
            </a:endParaRPr>
          </a:p>
          <a:p>
            <a:pPr marL="0" lvl="1" algn="ctr">
              <a:lnSpc>
                <a:spcPts val="2700"/>
              </a:lnSpc>
              <a:buClr>
                <a:schemeClr val="bg2"/>
              </a:buClr>
              <a:buSzPct val="85000"/>
              <a:tabLst>
                <a:tab pos="0" algn="l"/>
              </a:tabLst>
            </a:pPr>
            <a:r>
              <a:rPr lang="en-US" sz="2800" dirty="0" smtClean="0">
                <a:ln>
                  <a:solidFill>
                    <a:srgbClr val="FFFF66"/>
                  </a:solidFill>
                </a:ln>
                <a:solidFill>
                  <a:srgbClr val="FFFF66"/>
                </a:solidFill>
                <a:latin typeface="Berlin Sans FB" pitchFamily="34" charset="0"/>
              </a:rPr>
              <a:t>True Heart </a:t>
            </a:r>
            <a:r>
              <a:rPr lang="en-US" sz="2800" dirty="0" smtClean="0">
                <a:ln>
                  <a:solidFill>
                    <a:schemeClr val="bg1"/>
                  </a:solidFill>
                </a:ln>
                <a:solidFill>
                  <a:schemeClr val="bg1"/>
                </a:solidFill>
                <a:latin typeface="Berlin Sans FB" pitchFamily="34" charset="0"/>
              </a:rPr>
              <a:t>-</a:t>
            </a:r>
            <a:r>
              <a:rPr lang="en-US" sz="2800" dirty="0" smtClean="0">
                <a:ln>
                  <a:solidFill>
                    <a:srgbClr val="99FF99"/>
                  </a:solidFill>
                </a:ln>
                <a:solidFill>
                  <a:srgbClr val="99FF99"/>
                </a:solidFill>
                <a:latin typeface="Berlin Sans FB" pitchFamily="34" charset="0"/>
              </a:rPr>
              <a:t> </a:t>
            </a:r>
            <a:r>
              <a:rPr lang="en-US" sz="2800" dirty="0" smtClean="0">
                <a:ln>
                  <a:solidFill>
                    <a:srgbClr val="99FF99"/>
                  </a:solidFill>
                </a:ln>
                <a:solidFill>
                  <a:srgbClr val="99FF99"/>
                </a:solidFill>
                <a:latin typeface="Berlin Sans FB" pitchFamily="34" charset="0"/>
              </a:rPr>
              <a:t>Heb . 10:22</a:t>
            </a:r>
          </a:p>
          <a:p>
            <a:pPr marL="0" lvl="1" algn="ctr">
              <a:lnSpc>
                <a:spcPts val="2700"/>
              </a:lnSpc>
              <a:buClr>
                <a:schemeClr val="bg2"/>
              </a:buClr>
              <a:buSzPct val="85000"/>
              <a:tabLst>
                <a:tab pos="0" algn="l"/>
              </a:tabLst>
            </a:pPr>
            <a:r>
              <a:rPr lang="en-US" sz="2800" dirty="0" smtClean="0">
                <a:solidFill>
                  <a:schemeClr val="bg1"/>
                </a:solidFill>
              </a:rPr>
              <a:t>let us draw near with a true heart in </a:t>
            </a:r>
            <a:r>
              <a:rPr lang="en-US" sz="2800" dirty="0" smtClean="0">
                <a:solidFill>
                  <a:schemeClr val="bg1"/>
                </a:solidFill>
              </a:rPr>
              <a:t>full </a:t>
            </a:r>
            <a:r>
              <a:rPr lang="en-US" sz="2800" dirty="0" smtClean="0">
                <a:solidFill>
                  <a:schemeClr val="bg1"/>
                </a:solidFill>
              </a:rPr>
              <a:t>assurance of faith, with our hearts sprinkled clean from an evil conscience </a:t>
            </a:r>
            <a:r>
              <a:rPr lang="en-US" sz="2800" dirty="0" smtClean="0">
                <a:solidFill>
                  <a:schemeClr val="bg1"/>
                </a:solidFill>
              </a:rPr>
              <a:t>and </a:t>
            </a:r>
            <a:r>
              <a:rPr lang="en-US" sz="2800" dirty="0" smtClean="0">
                <a:solidFill>
                  <a:schemeClr val="bg1"/>
                </a:solidFill>
              </a:rPr>
              <a:t>our bodies washed with pure water. </a:t>
            </a:r>
          </a:p>
          <a:p>
            <a:pPr marL="0" lvl="1">
              <a:lnSpc>
                <a:spcPts val="2700"/>
              </a:lnSpc>
              <a:buClr>
                <a:schemeClr val="bg2"/>
              </a:buClr>
              <a:buSzPct val="85000"/>
              <a:tabLst>
                <a:tab pos="0" algn="l"/>
              </a:tabLst>
            </a:pPr>
            <a:endParaRPr lang="en-US" sz="2800" dirty="0">
              <a:solidFill>
                <a:schemeClr val="bg1"/>
              </a:solidFill>
              <a:latin typeface="Berlin Sans FB" pitchFamily="34" charset="0"/>
            </a:endParaRPr>
          </a:p>
        </p:txBody>
      </p:sp>
      <p:sp>
        <p:nvSpPr>
          <p:cNvPr id="8" name="WordArt 5"/>
          <p:cNvSpPr>
            <a:spLocks noChangeArrowheads="1" noChangeShapeType="1" noTextEdit="1"/>
          </p:cNvSpPr>
          <p:nvPr/>
        </p:nvSpPr>
        <p:spPr bwMode="auto">
          <a:xfrm>
            <a:off x="1460089" y="161501"/>
            <a:ext cx="6209071" cy="523875"/>
          </a:xfrm>
          <a:prstGeom prst="rect">
            <a:avLst/>
          </a:prstGeom>
        </p:spPr>
        <p:txBody>
          <a:bodyPr wrap="none" fromWordArt="1">
            <a:prstTxWarp prst="textPlain">
              <a:avLst>
                <a:gd name="adj" fmla="val 50000"/>
              </a:avLst>
            </a:prstTxWarp>
          </a:bodyPr>
          <a:lstStyle/>
          <a:p>
            <a:pPr algn="ctr"/>
            <a:r>
              <a:rPr lang="en-US" sz="3600" kern="10" dirty="0">
                <a:ln w="19050">
                  <a:solidFill>
                    <a:schemeClr val="tx1"/>
                  </a:solidFill>
                  <a:round/>
                  <a:headEnd/>
                  <a:tailEnd/>
                </a:ln>
                <a:solidFill>
                  <a:srgbClr val="99FF99"/>
                </a:solidFill>
                <a:effectLst>
                  <a:outerShdw dist="35921" dir="2700000" algn="ctr" rotWithShape="0">
                    <a:schemeClr val="bg2">
                      <a:alpha val="50000"/>
                    </a:schemeClr>
                  </a:outerShdw>
                </a:effectLst>
                <a:latin typeface="Berlin Sans FB Demi"/>
              </a:rPr>
              <a:t>We must grow INWARD</a:t>
            </a:r>
          </a:p>
        </p:txBody>
      </p:sp>
      <p:pic>
        <p:nvPicPr>
          <p:cNvPr id="5" name="Picture 4" descr="pa240012"/>
          <p:cNvPicPr>
            <a:picLocks noChangeAspect="1" noChangeArrowheads="1"/>
          </p:cNvPicPr>
          <p:nvPr/>
        </p:nvPicPr>
        <p:blipFill>
          <a:blip r:embed="rId3" cstate="print"/>
          <a:srcRect/>
          <a:stretch>
            <a:fillRect/>
          </a:stretch>
        </p:blipFill>
        <p:spPr bwMode="auto">
          <a:xfrm>
            <a:off x="7937081" y="638684"/>
            <a:ext cx="915973" cy="1855136"/>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4" name="Text Box 4"/>
          <p:cNvSpPr txBox="1">
            <a:spLocks noChangeArrowheads="1"/>
          </p:cNvSpPr>
          <p:nvPr/>
        </p:nvSpPr>
        <p:spPr bwMode="auto">
          <a:xfrm>
            <a:off x="552450" y="1087013"/>
            <a:ext cx="8037513" cy="4031873"/>
          </a:xfrm>
          <a:prstGeom prst="rect">
            <a:avLst/>
          </a:prstGeom>
          <a:noFill/>
          <a:ln w="9525">
            <a:noFill/>
            <a:miter lim="800000"/>
            <a:headEnd/>
            <a:tailEnd/>
          </a:ln>
          <a:effectLst/>
        </p:spPr>
        <p:txBody>
          <a:bodyPr>
            <a:spAutoFit/>
          </a:bodyPr>
          <a:lstStyle/>
          <a:p>
            <a:pPr>
              <a:buClr>
                <a:srgbClr val="FFCC00"/>
              </a:buClr>
              <a:buSzPct val="85000"/>
              <a:tabLst>
                <a:tab pos="0" algn="l"/>
              </a:tabLst>
            </a:pPr>
            <a:r>
              <a:rPr lang="en-US" sz="3200" dirty="0" smtClean="0">
                <a:solidFill>
                  <a:srgbClr val="FFFF66"/>
                </a:solidFill>
                <a:latin typeface="Berlin Sans FB" pitchFamily="34" charset="0"/>
              </a:rPr>
              <a:t>In</a:t>
            </a:r>
            <a:r>
              <a:rPr lang="en-US" sz="3200" dirty="0" smtClean="0">
                <a:solidFill>
                  <a:srgbClr val="FFFF66"/>
                </a:solidFill>
                <a:latin typeface="Berlin Sans FB" pitchFamily="34" charset="0"/>
              </a:rPr>
              <a:t>ward growth creates “Fruits </a:t>
            </a:r>
            <a:r>
              <a:rPr lang="en-US" sz="3200" dirty="0" smtClean="0">
                <a:solidFill>
                  <a:srgbClr val="FFFF66"/>
                </a:solidFill>
                <a:latin typeface="Berlin Sans FB" pitchFamily="34" charset="0"/>
              </a:rPr>
              <a:t>of the Spirit”</a:t>
            </a:r>
            <a:endParaRPr lang="en-US" sz="3200" dirty="0">
              <a:solidFill>
                <a:srgbClr val="FFFF66"/>
              </a:solidFill>
              <a:latin typeface="Berlin Sans FB" pitchFamily="34" charset="0"/>
            </a:endParaRPr>
          </a:p>
          <a:p>
            <a:pPr marL="0" lvl="1">
              <a:buClr>
                <a:schemeClr val="bg2"/>
              </a:buClr>
              <a:buSzPct val="85000"/>
              <a:tabLst>
                <a:tab pos="0" algn="l"/>
              </a:tabLst>
            </a:pPr>
            <a:endParaRPr lang="en-US" sz="2800" dirty="0" smtClean="0">
              <a:solidFill>
                <a:srgbClr val="C0C0C0"/>
              </a:solidFill>
              <a:latin typeface="Berlin Sans FB" pitchFamily="34" charset="0"/>
            </a:endParaRPr>
          </a:p>
          <a:p>
            <a:pPr marL="0" lvl="1" algn="ctr">
              <a:buClr>
                <a:schemeClr val="bg2"/>
              </a:buClr>
              <a:buSzPct val="85000"/>
              <a:tabLst>
                <a:tab pos="0" algn="l"/>
              </a:tabLst>
            </a:pPr>
            <a:r>
              <a:rPr lang="en-US" sz="2800" dirty="0" smtClean="0">
                <a:ln>
                  <a:solidFill>
                    <a:srgbClr val="FFFF66"/>
                  </a:solidFill>
                </a:ln>
                <a:solidFill>
                  <a:srgbClr val="FFFF66"/>
                </a:solidFill>
                <a:latin typeface="Berlin Sans FB" pitchFamily="34" charset="0"/>
              </a:rPr>
              <a:t>Paul’s list</a:t>
            </a:r>
            <a:r>
              <a:rPr lang="en-US" sz="2800" dirty="0" smtClean="0">
                <a:ln>
                  <a:solidFill>
                    <a:srgbClr val="FFFF66"/>
                  </a:solidFill>
                </a:ln>
                <a:solidFill>
                  <a:srgbClr val="C0C0C0"/>
                </a:solidFill>
                <a:latin typeface="Berlin Sans FB" pitchFamily="34" charset="0"/>
              </a:rPr>
              <a:t> </a:t>
            </a:r>
            <a:r>
              <a:rPr lang="en-US" sz="2800" dirty="0" smtClean="0">
                <a:ln>
                  <a:solidFill>
                    <a:schemeClr val="bg1"/>
                  </a:solidFill>
                </a:ln>
                <a:solidFill>
                  <a:schemeClr val="bg1"/>
                </a:solidFill>
                <a:latin typeface="Berlin Sans FB" pitchFamily="34" charset="0"/>
              </a:rPr>
              <a:t>-</a:t>
            </a:r>
            <a:r>
              <a:rPr lang="en-US" sz="2800" dirty="0" smtClean="0">
                <a:solidFill>
                  <a:srgbClr val="C0C0C0"/>
                </a:solidFill>
                <a:latin typeface="Berlin Sans FB" pitchFamily="34" charset="0"/>
              </a:rPr>
              <a:t> </a:t>
            </a:r>
            <a:r>
              <a:rPr lang="en-US" sz="2800" dirty="0" smtClean="0">
                <a:ln>
                  <a:solidFill>
                    <a:srgbClr val="99FF99"/>
                  </a:solidFill>
                </a:ln>
                <a:solidFill>
                  <a:srgbClr val="99FF99"/>
                </a:solidFill>
                <a:latin typeface="Berlin Sans FB" pitchFamily="34" charset="0"/>
              </a:rPr>
              <a:t>Gal. 5:22-23</a:t>
            </a:r>
          </a:p>
          <a:p>
            <a:pPr marL="0" lvl="1" algn="ctr">
              <a:buClr>
                <a:schemeClr val="bg2"/>
              </a:buClr>
              <a:buSzPct val="85000"/>
              <a:tabLst>
                <a:tab pos="0" algn="l"/>
              </a:tabLst>
            </a:pPr>
            <a:r>
              <a:rPr lang="en-US" sz="2800" dirty="0" smtClean="0">
                <a:solidFill>
                  <a:schemeClr val="bg1"/>
                </a:solidFill>
              </a:rPr>
              <a:t>love, joy, peace, longsuffering, kindness, goodness, </a:t>
            </a:r>
            <a:r>
              <a:rPr lang="en-US" sz="2800" dirty="0" smtClean="0">
                <a:solidFill>
                  <a:schemeClr val="bg1"/>
                </a:solidFill>
              </a:rPr>
              <a:t>faithfulness</a:t>
            </a:r>
            <a:r>
              <a:rPr lang="en-US" sz="2800" dirty="0" smtClean="0">
                <a:solidFill>
                  <a:schemeClr val="bg1"/>
                </a:solidFill>
              </a:rPr>
              <a:t>, meekness, self-control</a:t>
            </a:r>
            <a:endParaRPr lang="en-US" sz="2800" dirty="0" smtClean="0">
              <a:solidFill>
                <a:schemeClr val="bg1"/>
              </a:solidFill>
              <a:latin typeface="Berlin Sans FB" pitchFamily="34" charset="0"/>
            </a:endParaRPr>
          </a:p>
          <a:p>
            <a:pPr marL="0" lvl="1">
              <a:buClr>
                <a:schemeClr val="bg2"/>
              </a:buClr>
              <a:buSzPct val="85000"/>
              <a:tabLst>
                <a:tab pos="0" algn="l"/>
              </a:tabLst>
            </a:pPr>
            <a:endParaRPr lang="en-US" sz="2800" dirty="0" smtClean="0">
              <a:solidFill>
                <a:srgbClr val="C0C0C0"/>
              </a:solidFill>
              <a:latin typeface="Berlin Sans FB" pitchFamily="34" charset="0"/>
            </a:endParaRPr>
          </a:p>
          <a:p>
            <a:pPr marL="0" lvl="1" algn="ctr">
              <a:buClr>
                <a:schemeClr val="bg2"/>
              </a:buClr>
              <a:buSzPct val="85000"/>
              <a:tabLst>
                <a:tab pos="0" algn="l"/>
              </a:tabLst>
            </a:pPr>
            <a:r>
              <a:rPr lang="en-US" sz="2800" dirty="0" smtClean="0">
                <a:ln>
                  <a:solidFill>
                    <a:srgbClr val="FFFF66"/>
                  </a:solidFill>
                </a:ln>
                <a:solidFill>
                  <a:srgbClr val="FFFF66"/>
                </a:solidFill>
                <a:latin typeface="Berlin Sans FB" pitchFamily="34" charset="0"/>
              </a:rPr>
              <a:t>Peter’s list </a:t>
            </a:r>
            <a:r>
              <a:rPr lang="en-US" sz="2800" dirty="0" smtClean="0">
                <a:ln>
                  <a:solidFill>
                    <a:schemeClr val="bg1"/>
                  </a:solidFill>
                </a:ln>
                <a:solidFill>
                  <a:schemeClr val="bg1"/>
                </a:solidFill>
                <a:latin typeface="Berlin Sans FB" pitchFamily="34" charset="0"/>
              </a:rPr>
              <a:t>-</a:t>
            </a:r>
            <a:r>
              <a:rPr lang="en-US" sz="2800" dirty="0" smtClean="0">
                <a:solidFill>
                  <a:srgbClr val="C0C0C0"/>
                </a:solidFill>
                <a:latin typeface="Berlin Sans FB" pitchFamily="34" charset="0"/>
              </a:rPr>
              <a:t> </a:t>
            </a:r>
            <a:r>
              <a:rPr lang="en-US" sz="2800" dirty="0" smtClean="0">
                <a:ln>
                  <a:solidFill>
                    <a:srgbClr val="99FF99"/>
                  </a:solidFill>
                </a:ln>
                <a:solidFill>
                  <a:srgbClr val="99FF99"/>
                </a:solidFill>
                <a:latin typeface="Berlin Sans FB" pitchFamily="34" charset="0"/>
              </a:rPr>
              <a:t>2 Pet. 1:5-9</a:t>
            </a:r>
          </a:p>
          <a:p>
            <a:pPr marL="0" lvl="1" algn="ctr">
              <a:buClr>
                <a:schemeClr val="bg2"/>
              </a:buClr>
              <a:buSzPct val="85000"/>
              <a:tabLst>
                <a:tab pos="0" algn="l"/>
              </a:tabLst>
            </a:pPr>
            <a:r>
              <a:rPr lang="en-US" sz="2800" dirty="0" smtClean="0">
                <a:solidFill>
                  <a:schemeClr val="bg1"/>
                </a:solidFill>
              </a:rPr>
              <a:t>virtue; knowledge self-control; patience; brotherly 	kindness; love</a:t>
            </a:r>
            <a:endParaRPr lang="en-US" sz="2800" dirty="0">
              <a:solidFill>
                <a:schemeClr val="bg1"/>
              </a:solidFill>
              <a:latin typeface="Berlin Sans FB" pitchFamily="34" charset="0"/>
            </a:endParaRPr>
          </a:p>
        </p:txBody>
      </p:sp>
      <p:sp>
        <p:nvSpPr>
          <p:cNvPr id="8" name="WordArt 5"/>
          <p:cNvSpPr>
            <a:spLocks noChangeArrowheads="1" noChangeShapeType="1" noTextEdit="1"/>
          </p:cNvSpPr>
          <p:nvPr/>
        </p:nvSpPr>
        <p:spPr bwMode="auto">
          <a:xfrm>
            <a:off x="1460089" y="161501"/>
            <a:ext cx="6209071" cy="523875"/>
          </a:xfrm>
          <a:prstGeom prst="rect">
            <a:avLst/>
          </a:prstGeom>
        </p:spPr>
        <p:txBody>
          <a:bodyPr wrap="none" fromWordArt="1">
            <a:prstTxWarp prst="textPlain">
              <a:avLst>
                <a:gd name="adj" fmla="val 50000"/>
              </a:avLst>
            </a:prstTxWarp>
          </a:bodyPr>
          <a:lstStyle/>
          <a:p>
            <a:pPr algn="ctr"/>
            <a:r>
              <a:rPr lang="en-US" sz="3600" kern="10" dirty="0">
                <a:ln w="19050">
                  <a:solidFill>
                    <a:schemeClr val="tx1"/>
                  </a:solidFill>
                  <a:round/>
                  <a:headEnd/>
                  <a:tailEnd/>
                </a:ln>
                <a:solidFill>
                  <a:srgbClr val="99FF99"/>
                </a:solidFill>
                <a:effectLst>
                  <a:outerShdw dist="35921" dir="2700000" algn="ctr" rotWithShape="0">
                    <a:schemeClr val="bg2">
                      <a:alpha val="50000"/>
                    </a:schemeClr>
                  </a:outerShdw>
                </a:effectLst>
                <a:latin typeface="Berlin Sans FB Demi"/>
              </a:rPr>
              <a:t>We must grow INWARD</a:t>
            </a:r>
          </a:p>
        </p:txBody>
      </p:sp>
      <p:pic>
        <p:nvPicPr>
          <p:cNvPr id="5" name="Picture 4" descr="pa240012"/>
          <p:cNvPicPr>
            <a:picLocks noChangeAspect="1" noChangeArrowheads="1"/>
          </p:cNvPicPr>
          <p:nvPr/>
        </p:nvPicPr>
        <p:blipFill>
          <a:blip r:embed="rId3" cstate="print"/>
          <a:srcRect/>
          <a:stretch>
            <a:fillRect/>
          </a:stretch>
        </p:blipFill>
        <p:spPr bwMode="auto">
          <a:xfrm>
            <a:off x="7937081" y="638684"/>
            <a:ext cx="915973" cy="1855136"/>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6391" name="Picture 7" descr="PC100092"/>
          <p:cNvPicPr>
            <a:picLocks noChangeAspect="1" noChangeArrowheads="1"/>
          </p:cNvPicPr>
          <p:nvPr/>
        </p:nvPicPr>
        <p:blipFill>
          <a:blip r:embed="rId3" cstate="print"/>
          <a:srcRect/>
          <a:stretch>
            <a:fillRect/>
          </a:stretch>
        </p:blipFill>
        <p:spPr bwMode="auto">
          <a:xfrm>
            <a:off x="2360306" y="-7433187"/>
            <a:ext cx="5013325" cy="6858000"/>
          </a:xfrm>
          <a:prstGeom prst="rect">
            <a:avLst/>
          </a:prstGeom>
          <a:noFill/>
        </p:spPr>
      </p:pic>
      <p:sp>
        <p:nvSpPr>
          <p:cNvPr id="7" name="WordArt 5"/>
          <p:cNvSpPr>
            <a:spLocks noChangeArrowheads="1" noChangeShapeType="1" noTextEdit="1"/>
          </p:cNvSpPr>
          <p:nvPr/>
        </p:nvSpPr>
        <p:spPr bwMode="auto">
          <a:xfrm>
            <a:off x="1460089" y="161501"/>
            <a:ext cx="6209071" cy="523875"/>
          </a:xfrm>
          <a:prstGeom prst="rect">
            <a:avLst/>
          </a:prstGeom>
        </p:spPr>
        <p:txBody>
          <a:bodyPr wrap="none" fromWordArt="1">
            <a:prstTxWarp prst="textPlain">
              <a:avLst>
                <a:gd name="adj" fmla="val 50000"/>
              </a:avLst>
            </a:prstTxWarp>
          </a:bodyPr>
          <a:lstStyle/>
          <a:p>
            <a:pPr algn="ctr"/>
            <a:r>
              <a:rPr lang="en-US" sz="3600" kern="10" dirty="0">
                <a:ln w="19050">
                  <a:solidFill>
                    <a:schemeClr val="tx1"/>
                  </a:solidFill>
                  <a:round/>
                  <a:headEnd/>
                  <a:tailEnd/>
                </a:ln>
                <a:solidFill>
                  <a:srgbClr val="99FF99"/>
                </a:solidFill>
                <a:effectLst>
                  <a:outerShdw dist="35921" dir="2700000" algn="ctr" rotWithShape="0">
                    <a:schemeClr val="bg2">
                      <a:alpha val="50000"/>
                    </a:schemeClr>
                  </a:outerShdw>
                </a:effectLst>
                <a:latin typeface="Berlin Sans FB Demi"/>
              </a:rPr>
              <a:t>We must grow </a:t>
            </a:r>
            <a:r>
              <a:rPr lang="en-US" sz="3600" kern="10" dirty="0" smtClean="0">
                <a:ln w="19050">
                  <a:solidFill>
                    <a:schemeClr val="tx1"/>
                  </a:solidFill>
                  <a:round/>
                  <a:headEnd/>
                  <a:tailEnd/>
                </a:ln>
                <a:solidFill>
                  <a:srgbClr val="99FF99"/>
                </a:solidFill>
                <a:effectLst>
                  <a:outerShdw dist="35921" dir="2700000" algn="ctr" rotWithShape="0">
                    <a:schemeClr val="bg2">
                      <a:alpha val="50000"/>
                    </a:schemeClr>
                  </a:outerShdw>
                </a:effectLst>
                <a:latin typeface="Berlin Sans FB Demi"/>
              </a:rPr>
              <a:t>OUTWARD</a:t>
            </a:r>
            <a:endParaRPr lang="en-US" sz="3600" kern="10" dirty="0">
              <a:ln w="19050">
                <a:solidFill>
                  <a:schemeClr val="tx1"/>
                </a:solidFill>
                <a:round/>
                <a:headEnd/>
                <a:tailEnd/>
              </a:ln>
              <a:solidFill>
                <a:srgbClr val="99FF99"/>
              </a:solidFill>
              <a:effectLst>
                <a:outerShdw dist="35921" dir="2700000" algn="ctr" rotWithShape="0">
                  <a:schemeClr val="bg2">
                    <a:alpha val="50000"/>
                  </a:schemeClr>
                </a:outerShdw>
              </a:effectLst>
              <a:latin typeface="Berlin Sans FB Demi"/>
            </a:endParaRPr>
          </a:p>
        </p:txBody>
      </p:sp>
      <p:pic>
        <p:nvPicPr>
          <p:cNvPr id="2052" name="Picture 4"/>
          <p:cNvPicPr>
            <a:picLocks noChangeAspect="1" noChangeArrowheads="1"/>
          </p:cNvPicPr>
          <p:nvPr/>
        </p:nvPicPr>
        <p:blipFill>
          <a:blip r:embed="rId4" cstate="print"/>
          <a:srcRect/>
          <a:stretch>
            <a:fillRect/>
          </a:stretch>
        </p:blipFill>
        <p:spPr bwMode="auto">
          <a:xfrm>
            <a:off x="766917" y="815898"/>
            <a:ext cx="7742902" cy="58374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388" name="Text Box 4"/>
          <p:cNvSpPr txBox="1">
            <a:spLocks noChangeArrowheads="1"/>
          </p:cNvSpPr>
          <p:nvPr/>
        </p:nvSpPr>
        <p:spPr bwMode="auto">
          <a:xfrm>
            <a:off x="552450" y="1028021"/>
            <a:ext cx="8037513" cy="3129062"/>
          </a:xfrm>
          <a:prstGeom prst="rect">
            <a:avLst/>
          </a:prstGeom>
          <a:noFill/>
          <a:ln w="9525">
            <a:noFill/>
            <a:miter lim="800000"/>
            <a:headEnd/>
            <a:tailEnd/>
          </a:ln>
          <a:effectLst/>
        </p:spPr>
        <p:txBody>
          <a:bodyPr>
            <a:spAutoFit/>
          </a:bodyPr>
          <a:lstStyle/>
          <a:p>
            <a:pPr marL="342900" indent="-342900" algn="ctr">
              <a:buClr>
                <a:srgbClr val="FFCC00"/>
              </a:buClr>
              <a:buSzPct val="85000"/>
              <a:tabLst>
                <a:tab pos="461963" algn="l"/>
              </a:tabLst>
            </a:pPr>
            <a:r>
              <a:rPr lang="en-US" sz="3200" dirty="0">
                <a:solidFill>
                  <a:srgbClr val="FFFF66"/>
                </a:solidFill>
                <a:latin typeface="Berlin Sans FB" pitchFamily="34" charset="0"/>
              </a:rPr>
              <a:t>We must branch </a:t>
            </a:r>
            <a:r>
              <a:rPr lang="en-US" sz="3200" dirty="0" smtClean="0">
                <a:solidFill>
                  <a:srgbClr val="FFFF66"/>
                </a:solidFill>
                <a:latin typeface="Berlin Sans FB" pitchFamily="34" charset="0"/>
              </a:rPr>
              <a:t>out</a:t>
            </a:r>
          </a:p>
          <a:p>
            <a:pPr marL="342900" indent="-342900" algn="ctr">
              <a:buClr>
                <a:srgbClr val="FFCC00"/>
              </a:buClr>
              <a:buSzPct val="85000"/>
              <a:tabLst>
                <a:tab pos="461963" algn="l"/>
              </a:tabLst>
            </a:pPr>
            <a:endParaRPr lang="en-US" sz="3200" dirty="0">
              <a:solidFill>
                <a:srgbClr val="FFFF66"/>
              </a:solidFill>
              <a:latin typeface="Berlin Sans FB" pitchFamily="34" charset="0"/>
            </a:endParaRPr>
          </a:p>
          <a:p>
            <a:pPr marL="800100" lvl="1" indent="-342900" algn="ctr">
              <a:lnSpc>
                <a:spcPts val="4000"/>
              </a:lnSpc>
              <a:buClr>
                <a:schemeClr val="bg2"/>
              </a:buClr>
              <a:buSzPct val="85000"/>
              <a:tabLst>
                <a:tab pos="461963" algn="l"/>
              </a:tabLst>
            </a:pPr>
            <a:r>
              <a:rPr lang="en-US" sz="2800" dirty="0">
                <a:ln>
                  <a:solidFill>
                    <a:srgbClr val="FFFF66"/>
                  </a:solidFill>
                </a:ln>
                <a:solidFill>
                  <a:srgbClr val="FFFF66"/>
                </a:solidFill>
                <a:latin typeface="Berlin Sans FB" pitchFamily="34" charset="0"/>
              </a:rPr>
              <a:t>Always </a:t>
            </a:r>
            <a:r>
              <a:rPr lang="en-US" sz="2800" dirty="0" smtClean="0">
                <a:ln>
                  <a:solidFill>
                    <a:srgbClr val="FFFF66"/>
                  </a:solidFill>
                </a:ln>
                <a:solidFill>
                  <a:srgbClr val="FFFF66"/>
                </a:solidFill>
                <a:latin typeface="Berlin Sans FB" pitchFamily="34" charset="0"/>
              </a:rPr>
              <a:t>abound </a:t>
            </a:r>
            <a:r>
              <a:rPr lang="en-US" sz="2800" dirty="0">
                <a:ln>
                  <a:solidFill>
                    <a:srgbClr val="FFFF66"/>
                  </a:solidFill>
                </a:ln>
                <a:solidFill>
                  <a:srgbClr val="FFFF66"/>
                </a:solidFill>
                <a:latin typeface="Berlin Sans FB" pitchFamily="34" charset="0"/>
              </a:rPr>
              <a:t>in the work </a:t>
            </a:r>
            <a:r>
              <a:rPr lang="en-US" sz="2800" dirty="0">
                <a:ln>
                  <a:solidFill>
                    <a:srgbClr val="99FF99"/>
                  </a:solidFill>
                </a:ln>
                <a:solidFill>
                  <a:srgbClr val="99FF99"/>
                </a:solidFill>
                <a:latin typeface="Berlin Sans FB" pitchFamily="34" charset="0"/>
              </a:rPr>
              <a:t>– 1 Cor</a:t>
            </a:r>
            <a:r>
              <a:rPr lang="en-US" sz="2800" dirty="0" smtClean="0">
                <a:ln>
                  <a:solidFill>
                    <a:srgbClr val="99FF99"/>
                  </a:solidFill>
                </a:ln>
                <a:solidFill>
                  <a:srgbClr val="99FF99"/>
                </a:solidFill>
                <a:latin typeface="Berlin Sans FB" pitchFamily="34" charset="0"/>
              </a:rPr>
              <a:t>. 15:58</a:t>
            </a:r>
            <a:endParaRPr lang="en-US" sz="2800" dirty="0">
              <a:ln>
                <a:solidFill>
                  <a:srgbClr val="99FF99"/>
                </a:solidFill>
              </a:ln>
              <a:solidFill>
                <a:srgbClr val="99FF99"/>
              </a:solidFill>
              <a:latin typeface="Berlin Sans FB" pitchFamily="34" charset="0"/>
            </a:endParaRPr>
          </a:p>
          <a:p>
            <a:pPr marL="800100" lvl="1" indent="-342900" algn="ctr">
              <a:lnSpc>
                <a:spcPts val="4000"/>
              </a:lnSpc>
              <a:buClr>
                <a:schemeClr val="bg2"/>
              </a:buClr>
              <a:buSzPct val="85000"/>
              <a:tabLst>
                <a:tab pos="461963" algn="l"/>
              </a:tabLst>
            </a:pPr>
            <a:r>
              <a:rPr lang="en-US" sz="2800" dirty="0">
                <a:ln>
                  <a:solidFill>
                    <a:srgbClr val="FFFF66"/>
                  </a:solidFill>
                </a:ln>
                <a:solidFill>
                  <a:srgbClr val="FFFF66"/>
                </a:solidFill>
                <a:latin typeface="Berlin Sans FB" pitchFamily="34" charset="0"/>
              </a:rPr>
              <a:t>Preach the gospel to all </a:t>
            </a:r>
            <a:r>
              <a:rPr lang="en-US" sz="2800" dirty="0">
                <a:ln>
                  <a:solidFill>
                    <a:schemeClr val="bg1"/>
                  </a:solidFill>
                </a:ln>
                <a:solidFill>
                  <a:schemeClr val="bg1"/>
                </a:solidFill>
                <a:latin typeface="Berlin Sans FB" pitchFamily="34" charset="0"/>
              </a:rPr>
              <a:t>–</a:t>
            </a:r>
            <a:r>
              <a:rPr lang="en-US" sz="2800" dirty="0">
                <a:solidFill>
                  <a:srgbClr val="C0C0C0"/>
                </a:solidFill>
                <a:latin typeface="Berlin Sans FB" pitchFamily="34" charset="0"/>
              </a:rPr>
              <a:t> </a:t>
            </a:r>
            <a:r>
              <a:rPr lang="en-US" sz="2800" dirty="0">
                <a:ln>
                  <a:solidFill>
                    <a:srgbClr val="99FF99"/>
                  </a:solidFill>
                </a:ln>
                <a:solidFill>
                  <a:srgbClr val="99FF99"/>
                </a:solidFill>
                <a:latin typeface="Berlin Sans FB" pitchFamily="34" charset="0"/>
              </a:rPr>
              <a:t>2 Tim</a:t>
            </a:r>
            <a:r>
              <a:rPr lang="en-US" sz="2800" dirty="0" smtClean="0">
                <a:ln>
                  <a:solidFill>
                    <a:srgbClr val="99FF99"/>
                  </a:solidFill>
                </a:ln>
                <a:solidFill>
                  <a:srgbClr val="99FF99"/>
                </a:solidFill>
                <a:latin typeface="Berlin Sans FB" pitchFamily="34" charset="0"/>
              </a:rPr>
              <a:t>. 2:2</a:t>
            </a:r>
            <a:endParaRPr lang="en-US" sz="2800" dirty="0">
              <a:ln>
                <a:solidFill>
                  <a:srgbClr val="99FF99"/>
                </a:solidFill>
              </a:ln>
              <a:solidFill>
                <a:srgbClr val="99FF99"/>
              </a:solidFill>
              <a:latin typeface="Berlin Sans FB" pitchFamily="34" charset="0"/>
            </a:endParaRPr>
          </a:p>
          <a:p>
            <a:pPr marL="800100" lvl="1" indent="-342900" algn="ctr">
              <a:lnSpc>
                <a:spcPts val="4000"/>
              </a:lnSpc>
              <a:buClr>
                <a:schemeClr val="bg2"/>
              </a:buClr>
              <a:buSzPct val="85000"/>
              <a:tabLst>
                <a:tab pos="461963" algn="l"/>
              </a:tabLst>
            </a:pPr>
            <a:r>
              <a:rPr lang="en-US" sz="2800" dirty="0">
                <a:ln>
                  <a:solidFill>
                    <a:srgbClr val="FFFF66"/>
                  </a:solidFill>
                </a:ln>
                <a:solidFill>
                  <a:srgbClr val="FFFF66"/>
                </a:solidFill>
                <a:latin typeface="Berlin Sans FB" pitchFamily="34" charset="0"/>
              </a:rPr>
              <a:t>Do good unto all </a:t>
            </a:r>
            <a:r>
              <a:rPr lang="en-US" sz="2800" dirty="0">
                <a:ln>
                  <a:solidFill>
                    <a:schemeClr val="bg1"/>
                  </a:solidFill>
                </a:ln>
                <a:solidFill>
                  <a:schemeClr val="bg1"/>
                </a:solidFill>
                <a:latin typeface="Berlin Sans FB" pitchFamily="34" charset="0"/>
              </a:rPr>
              <a:t>–</a:t>
            </a:r>
            <a:r>
              <a:rPr lang="en-US" sz="2800" dirty="0">
                <a:solidFill>
                  <a:srgbClr val="C0C0C0"/>
                </a:solidFill>
                <a:latin typeface="Berlin Sans FB" pitchFamily="34" charset="0"/>
              </a:rPr>
              <a:t> </a:t>
            </a:r>
            <a:r>
              <a:rPr lang="en-US" sz="2800" dirty="0">
                <a:ln>
                  <a:solidFill>
                    <a:srgbClr val="99FF99"/>
                  </a:solidFill>
                </a:ln>
                <a:solidFill>
                  <a:srgbClr val="99FF99"/>
                </a:solidFill>
                <a:latin typeface="Berlin Sans FB" pitchFamily="34" charset="0"/>
              </a:rPr>
              <a:t>Gal</a:t>
            </a:r>
            <a:r>
              <a:rPr lang="en-US" sz="2800" dirty="0" smtClean="0">
                <a:ln>
                  <a:solidFill>
                    <a:srgbClr val="99FF99"/>
                  </a:solidFill>
                </a:ln>
                <a:solidFill>
                  <a:srgbClr val="99FF99"/>
                </a:solidFill>
                <a:latin typeface="Berlin Sans FB" pitchFamily="34" charset="0"/>
              </a:rPr>
              <a:t>. 6:10</a:t>
            </a:r>
            <a:endParaRPr lang="en-US" sz="2800" dirty="0">
              <a:ln>
                <a:solidFill>
                  <a:srgbClr val="99FF99"/>
                </a:solidFill>
              </a:ln>
              <a:solidFill>
                <a:srgbClr val="99FF99"/>
              </a:solidFill>
              <a:latin typeface="Berlin Sans FB" pitchFamily="34" charset="0"/>
            </a:endParaRPr>
          </a:p>
          <a:p>
            <a:pPr marL="800100" lvl="1" indent="-342900" algn="ctr">
              <a:lnSpc>
                <a:spcPts val="4000"/>
              </a:lnSpc>
              <a:buClr>
                <a:schemeClr val="bg2"/>
              </a:buClr>
              <a:buSzPct val="85000"/>
              <a:tabLst>
                <a:tab pos="461963" algn="l"/>
              </a:tabLst>
            </a:pPr>
            <a:r>
              <a:rPr lang="en-US" sz="2800" dirty="0">
                <a:ln>
                  <a:solidFill>
                    <a:srgbClr val="FFFF66"/>
                  </a:solidFill>
                </a:ln>
                <a:solidFill>
                  <a:srgbClr val="FFFF66"/>
                </a:solidFill>
                <a:latin typeface="Berlin Sans FB" pitchFamily="34" charset="0"/>
              </a:rPr>
              <a:t>Be an example to all </a:t>
            </a:r>
            <a:r>
              <a:rPr lang="en-US" sz="2800" dirty="0">
                <a:ln>
                  <a:solidFill>
                    <a:schemeClr val="bg1"/>
                  </a:solidFill>
                </a:ln>
                <a:solidFill>
                  <a:schemeClr val="bg1"/>
                </a:solidFill>
                <a:latin typeface="Berlin Sans FB" pitchFamily="34" charset="0"/>
              </a:rPr>
              <a:t>–</a:t>
            </a:r>
            <a:r>
              <a:rPr lang="en-US" sz="2800" dirty="0">
                <a:solidFill>
                  <a:srgbClr val="C0C0C0"/>
                </a:solidFill>
                <a:latin typeface="Berlin Sans FB" pitchFamily="34" charset="0"/>
              </a:rPr>
              <a:t> </a:t>
            </a:r>
            <a:r>
              <a:rPr lang="en-US" sz="2800" dirty="0">
                <a:ln>
                  <a:solidFill>
                    <a:srgbClr val="99FF99"/>
                  </a:solidFill>
                </a:ln>
                <a:solidFill>
                  <a:srgbClr val="99FF99"/>
                </a:solidFill>
                <a:latin typeface="Berlin Sans FB" pitchFamily="34" charset="0"/>
              </a:rPr>
              <a:t>Matt</a:t>
            </a:r>
            <a:r>
              <a:rPr lang="en-US" sz="2800" dirty="0" smtClean="0">
                <a:ln>
                  <a:solidFill>
                    <a:srgbClr val="99FF99"/>
                  </a:solidFill>
                </a:ln>
                <a:solidFill>
                  <a:srgbClr val="99FF99"/>
                </a:solidFill>
                <a:latin typeface="Berlin Sans FB" pitchFamily="34" charset="0"/>
              </a:rPr>
              <a:t>. 5:16</a:t>
            </a:r>
            <a:endParaRPr lang="en-US" sz="2800" dirty="0">
              <a:ln>
                <a:solidFill>
                  <a:srgbClr val="99FF99"/>
                </a:solidFill>
              </a:ln>
              <a:solidFill>
                <a:srgbClr val="99FF99"/>
              </a:solidFill>
              <a:latin typeface="Berlin Sans FB" pitchFamily="34" charset="0"/>
            </a:endParaRPr>
          </a:p>
        </p:txBody>
      </p:sp>
      <p:sp>
        <p:nvSpPr>
          <p:cNvPr id="7" name="WordArt 5"/>
          <p:cNvSpPr>
            <a:spLocks noChangeArrowheads="1" noChangeShapeType="1" noTextEdit="1"/>
          </p:cNvSpPr>
          <p:nvPr/>
        </p:nvSpPr>
        <p:spPr bwMode="auto">
          <a:xfrm>
            <a:off x="1460089" y="161501"/>
            <a:ext cx="6209071" cy="523875"/>
          </a:xfrm>
          <a:prstGeom prst="rect">
            <a:avLst/>
          </a:prstGeom>
        </p:spPr>
        <p:txBody>
          <a:bodyPr wrap="none" fromWordArt="1">
            <a:prstTxWarp prst="textPlain">
              <a:avLst>
                <a:gd name="adj" fmla="val 50000"/>
              </a:avLst>
            </a:prstTxWarp>
          </a:bodyPr>
          <a:lstStyle/>
          <a:p>
            <a:pPr algn="ctr"/>
            <a:r>
              <a:rPr lang="en-US" sz="3600" kern="10" dirty="0">
                <a:ln w="19050">
                  <a:solidFill>
                    <a:schemeClr val="tx1"/>
                  </a:solidFill>
                  <a:round/>
                  <a:headEnd/>
                  <a:tailEnd/>
                </a:ln>
                <a:solidFill>
                  <a:srgbClr val="99FF99"/>
                </a:solidFill>
                <a:effectLst>
                  <a:outerShdw dist="35921" dir="2700000" algn="ctr" rotWithShape="0">
                    <a:schemeClr val="bg2">
                      <a:alpha val="50000"/>
                    </a:schemeClr>
                  </a:outerShdw>
                </a:effectLst>
                <a:latin typeface="Berlin Sans FB Demi"/>
              </a:rPr>
              <a:t>We must grow </a:t>
            </a:r>
            <a:r>
              <a:rPr lang="en-US" sz="3600" kern="10" dirty="0" smtClean="0">
                <a:ln w="19050">
                  <a:solidFill>
                    <a:schemeClr val="tx1"/>
                  </a:solidFill>
                  <a:round/>
                  <a:headEnd/>
                  <a:tailEnd/>
                </a:ln>
                <a:solidFill>
                  <a:srgbClr val="99FF99"/>
                </a:solidFill>
                <a:effectLst>
                  <a:outerShdw dist="35921" dir="2700000" algn="ctr" rotWithShape="0">
                    <a:schemeClr val="bg2">
                      <a:alpha val="50000"/>
                    </a:schemeClr>
                  </a:outerShdw>
                </a:effectLst>
                <a:latin typeface="Berlin Sans FB Demi"/>
              </a:rPr>
              <a:t>OUTWARD</a:t>
            </a:r>
            <a:endParaRPr lang="en-US" sz="3600" kern="10" dirty="0">
              <a:ln w="19050">
                <a:solidFill>
                  <a:schemeClr val="tx1"/>
                </a:solidFill>
                <a:round/>
                <a:headEnd/>
                <a:tailEnd/>
              </a:ln>
              <a:solidFill>
                <a:srgbClr val="99FF99"/>
              </a:solidFill>
              <a:effectLst>
                <a:outerShdw dist="35921" dir="2700000" algn="ctr" rotWithShape="0">
                  <a:schemeClr val="bg2">
                    <a:alpha val="50000"/>
                  </a:schemeClr>
                </a:outerShdw>
              </a:effectLst>
              <a:latin typeface="Berlin Sans FB Demi"/>
            </a:endParaRPr>
          </a:p>
        </p:txBody>
      </p:sp>
      <p:pic>
        <p:nvPicPr>
          <p:cNvPr id="8" name="Picture 3"/>
          <p:cNvPicPr>
            <a:picLocks noChangeAspect="1" noChangeArrowheads="1"/>
          </p:cNvPicPr>
          <p:nvPr/>
        </p:nvPicPr>
        <p:blipFill>
          <a:blip r:embed="rId3" cstate="print"/>
          <a:srcRect/>
          <a:stretch>
            <a:fillRect/>
          </a:stretch>
        </p:blipFill>
        <p:spPr bwMode="auto">
          <a:xfrm>
            <a:off x="7217299" y="997527"/>
            <a:ext cx="1574083" cy="972402"/>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434" name="Picture 2" descr="698_1280"/>
          <p:cNvPicPr>
            <a:picLocks noChangeAspect="1" noChangeArrowheads="1"/>
          </p:cNvPicPr>
          <p:nvPr/>
        </p:nvPicPr>
        <p:blipFill>
          <a:blip r:embed="rId3" cstate="print"/>
          <a:srcRect/>
          <a:stretch>
            <a:fillRect/>
          </a:stretch>
        </p:blipFill>
        <p:spPr bwMode="auto">
          <a:xfrm>
            <a:off x="0" y="0"/>
            <a:ext cx="5437188" cy="6856413"/>
          </a:xfrm>
          <a:prstGeom prst="rect">
            <a:avLst/>
          </a:prstGeom>
          <a:noFill/>
        </p:spPr>
      </p:pic>
      <p:sp>
        <p:nvSpPr>
          <p:cNvPr id="18435" name="Text Box 3"/>
          <p:cNvSpPr txBox="1">
            <a:spLocks noChangeArrowheads="1"/>
          </p:cNvSpPr>
          <p:nvPr/>
        </p:nvSpPr>
        <p:spPr bwMode="auto">
          <a:xfrm>
            <a:off x="5276850" y="947738"/>
            <a:ext cx="3744913" cy="4965700"/>
          </a:xfrm>
          <a:prstGeom prst="rect">
            <a:avLst/>
          </a:prstGeom>
          <a:noFill/>
          <a:ln w="9525">
            <a:noFill/>
            <a:miter lim="800000"/>
            <a:headEnd/>
            <a:tailEnd/>
          </a:ln>
          <a:effectLst/>
        </p:spPr>
        <p:txBody>
          <a:bodyPr>
            <a:spAutoFit/>
          </a:bodyPr>
          <a:lstStyle/>
          <a:p>
            <a:r>
              <a:rPr lang="en-US" sz="3200">
                <a:latin typeface="Papyrus" pitchFamily="66" charset="0"/>
              </a:rPr>
              <a:t>Psalms 1:3– “And he shall be like a tree planted by the streams of water, That bringeth forth its fruit in its season, Whose leaf also doth not wither; And whatsoever he doeth shall prosper.”</a:t>
            </a:r>
          </a:p>
        </p:txBody>
      </p:sp>
      <p:sp>
        <p:nvSpPr>
          <p:cNvPr id="18436" name="Rectangle 4"/>
          <p:cNvSpPr>
            <a:spLocks noChangeArrowheads="1"/>
          </p:cNvSpPr>
          <p:nvPr/>
        </p:nvSpPr>
        <p:spPr bwMode="auto">
          <a:xfrm>
            <a:off x="5086350" y="0"/>
            <a:ext cx="212725" cy="6858000"/>
          </a:xfrm>
          <a:prstGeom prst="rect">
            <a:avLst/>
          </a:prstGeom>
          <a:gradFill rotWithShape="1">
            <a:gsLst>
              <a:gs pos="0">
                <a:schemeClr val="tx1"/>
              </a:gs>
              <a:gs pos="100000">
                <a:schemeClr val="bg1"/>
              </a:gs>
            </a:gsLst>
            <a:lin ang="0" scaled="1"/>
          </a:gradFill>
          <a:ln w="9525">
            <a:noFill/>
            <a:miter lim="800000"/>
            <a:headEnd/>
            <a:tailEnd/>
          </a:ln>
          <a:effectLst/>
        </p:spPr>
        <p:txBody>
          <a:bodyPr wrap="none" anchor="ctr"/>
          <a:lstStyle/>
          <a:p>
            <a:endParaRPr lang="en-US"/>
          </a:p>
        </p:txBody>
      </p:sp>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698_1280"/>
          <p:cNvPicPr>
            <a:picLocks noChangeAspect="1" noChangeArrowheads="1"/>
          </p:cNvPicPr>
          <p:nvPr/>
        </p:nvPicPr>
        <p:blipFill>
          <a:blip r:embed="rId3" cstate="print"/>
          <a:srcRect r="6510"/>
          <a:stretch>
            <a:fillRect/>
          </a:stretch>
        </p:blipFill>
        <p:spPr bwMode="auto">
          <a:xfrm>
            <a:off x="6577780" y="0"/>
            <a:ext cx="2580953" cy="6856413"/>
          </a:xfrm>
          <a:prstGeom prst="rect">
            <a:avLst/>
          </a:prstGeom>
          <a:noFill/>
        </p:spPr>
      </p:pic>
      <p:sp>
        <p:nvSpPr>
          <p:cNvPr id="5" name="TextBox 4"/>
          <p:cNvSpPr txBox="1"/>
          <p:nvPr/>
        </p:nvSpPr>
        <p:spPr>
          <a:xfrm>
            <a:off x="14796" y="811164"/>
            <a:ext cx="6562985" cy="6709529"/>
          </a:xfrm>
          <a:prstGeom prst="rect">
            <a:avLst/>
          </a:prstGeom>
          <a:noFill/>
        </p:spPr>
        <p:txBody>
          <a:bodyPr wrap="square">
            <a:spAutoFit/>
          </a:bodyPr>
          <a:lstStyle/>
          <a:p>
            <a:pPr algn="ctr" eaLnBrk="0" fontAlgn="auto" hangingPunct="0">
              <a:lnSpc>
                <a:spcPts val="4200"/>
              </a:lnSpc>
              <a:spcBef>
                <a:spcPts val="0"/>
              </a:spcBef>
              <a:spcAft>
                <a:spcPts val="0"/>
              </a:spcAft>
              <a:defRPr/>
            </a:pPr>
            <a:r>
              <a:rPr lang="en-US" sz="3200" b="1" dirty="0">
                <a:ln>
                  <a:solidFill>
                    <a:schemeClr val="bg1"/>
                  </a:solidFill>
                </a:ln>
                <a:solidFill>
                  <a:srgbClr val="00FF00"/>
                </a:solidFill>
                <a:latin typeface="+mn-lt"/>
                <a:cs typeface="+mn-cs"/>
              </a:rPr>
              <a:t>ARE YOU A CHRISTIAN?</a:t>
            </a:r>
          </a:p>
          <a:p>
            <a:pPr algn="ctr" eaLnBrk="0" fontAlgn="auto" hangingPunct="0">
              <a:lnSpc>
                <a:spcPts val="4200"/>
              </a:lnSpc>
              <a:spcBef>
                <a:spcPts val="0"/>
              </a:spcBef>
              <a:spcAft>
                <a:spcPts val="0"/>
              </a:spcAft>
              <a:defRPr/>
            </a:pPr>
            <a:r>
              <a:rPr lang="en-US" sz="3200" b="1" dirty="0">
                <a:ln>
                  <a:solidFill>
                    <a:schemeClr val="tx1"/>
                  </a:solidFill>
                </a:ln>
                <a:solidFill>
                  <a:srgbClr val="FFFF00"/>
                </a:solidFill>
                <a:latin typeface="+mn-lt"/>
                <a:cs typeface="+mn-cs"/>
              </a:rPr>
              <a:t>Hear </a:t>
            </a:r>
            <a:r>
              <a:rPr lang="en-US" sz="3200" b="1" dirty="0">
                <a:ln>
                  <a:solidFill>
                    <a:schemeClr val="tx1"/>
                  </a:solidFill>
                </a:ln>
                <a:solidFill>
                  <a:schemeClr val="bg1"/>
                </a:solidFill>
                <a:latin typeface="+mn-lt"/>
                <a:cs typeface="+mn-cs"/>
              </a:rPr>
              <a:t>–</a:t>
            </a:r>
            <a:r>
              <a:rPr lang="en-US" sz="3200" b="1" dirty="0">
                <a:ln>
                  <a:solidFill>
                    <a:schemeClr val="tx1"/>
                  </a:solidFill>
                </a:ln>
                <a:solidFill>
                  <a:srgbClr val="FFFF00"/>
                </a:solidFill>
                <a:latin typeface="+mn-lt"/>
                <a:cs typeface="+mn-cs"/>
              </a:rPr>
              <a:t> Rom.10:17</a:t>
            </a:r>
          </a:p>
          <a:p>
            <a:pPr algn="ctr" eaLnBrk="0" fontAlgn="auto" hangingPunct="0">
              <a:lnSpc>
                <a:spcPts val="4200"/>
              </a:lnSpc>
              <a:spcBef>
                <a:spcPts val="0"/>
              </a:spcBef>
              <a:spcAft>
                <a:spcPts val="0"/>
              </a:spcAft>
              <a:defRPr/>
            </a:pPr>
            <a:r>
              <a:rPr lang="en-US" sz="3200" b="1" dirty="0">
                <a:ln>
                  <a:solidFill>
                    <a:schemeClr val="tx1"/>
                  </a:solidFill>
                </a:ln>
                <a:solidFill>
                  <a:srgbClr val="FFFF00"/>
                </a:solidFill>
                <a:latin typeface="+mn-lt"/>
                <a:cs typeface="+mn-cs"/>
              </a:rPr>
              <a:t>Faith</a:t>
            </a:r>
            <a:r>
              <a:rPr lang="en-US" sz="3200" b="1" dirty="0">
                <a:ln>
                  <a:solidFill>
                    <a:schemeClr val="tx1"/>
                  </a:solidFill>
                </a:ln>
                <a:solidFill>
                  <a:schemeClr val="bg1"/>
                </a:solidFill>
                <a:latin typeface="+mn-lt"/>
                <a:cs typeface="+mn-cs"/>
              </a:rPr>
              <a:t> – </a:t>
            </a:r>
            <a:r>
              <a:rPr lang="en-US" sz="3200" b="1" dirty="0">
                <a:ln>
                  <a:solidFill>
                    <a:schemeClr val="tx1"/>
                  </a:solidFill>
                </a:ln>
                <a:solidFill>
                  <a:srgbClr val="FFFF00"/>
                </a:solidFill>
                <a:latin typeface="+mn-lt"/>
                <a:cs typeface="+mn-cs"/>
              </a:rPr>
              <a:t>Jn.8:24</a:t>
            </a:r>
          </a:p>
          <a:p>
            <a:pPr algn="ctr" eaLnBrk="0" fontAlgn="auto" hangingPunct="0">
              <a:lnSpc>
                <a:spcPts val="4200"/>
              </a:lnSpc>
              <a:spcBef>
                <a:spcPts val="0"/>
              </a:spcBef>
              <a:spcAft>
                <a:spcPts val="0"/>
              </a:spcAft>
              <a:defRPr/>
            </a:pPr>
            <a:r>
              <a:rPr lang="en-US" sz="3200" b="1" dirty="0">
                <a:ln>
                  <a:solidFill>
                    <a:schemeClr val="tx1"/>
                  </a:solidFill>
                </a:ln>
                <a:solidFill>
                  <a:srgbClr val="FFFF00"/>
                </a:solidFill>
                <a:latin typeface="+mn-lt"/>
                <a:cs typeface="+mn-cs"/>
              </a:rPr>
              <a:t>Repent</a:t>
            </a:r>
            <a:r>
              <a:rPr lang="en-US" sz="3200" b="1" dirty="0">
                <a:ln>
                  <a:solidFill>
                    <a:schemeClr val="tx1"/>
                  </a:solidFill>
                </a:ln>
                <a:solidFill>
                  <a:schemeClr val="bg1"/>
                </a:solidFill>
                <a:latin typeface="+mn-lt"/>
                <a:cs typeface="+mn-cs"/>
              </a:rPr>
              <a:t> – </a:t>
            </a:r>
            <a:r>
              <a:rPr lang="en-US" sz="3200" b="1" dirty="0">
                <a:ln>
                  <a:solidFill>
                    <a:schemeClr val="tx1"/>
                  </a:solidFill>
                </a:ln>
                <a:solidFill>
                  <a:srgbClr val="FFFF00"/>
                </a:solidFill>
                <a:latin typeface="+mn-lt"/>
                <a:cs typeface="+mn-cs"/>
              </a:rPr>
              <a:t>Acts 17:30</a:t>
            </a:r>
          </a:p>
          <a:p>
            <a:pPr algn="ctr" eaLnBrk="0" fontAlgn="auto" hangingPunct="0">
              <a:lnSpc>
                <a:spcPts val="4200"/>
              </a:lnSpc>
              <a:spcBef>
                <a:spcPts val="0"/>
              </a:spcBef>
              <a:spcAft>
                <a:spcPts val="0"/>
              </a:spcAft>
              <a:defRPr/>
            </a:pPr>
            <a:r>
              <a:rPr lang="en-US" sz="3200" b="1" dirty="0">
                <a:ln>
                  <a:solidFill>
                    <a:schemeClr val="tx1"/>
                  </a:solidFill>
                </a:ln>
                <a:solidFill>
                  <a:srgbClr val="FFFF00"/>
                </a:solidFill>
                <a:latin typeface="+mn-lt"/>
                <a:cs typeface="+mn-cs"/>
              </a:rPr>
              <a:t>Confess</a:t>
            </a:r>
            <a:r>
              <a:rPr lang="en-US" sz="3200" b="1" dirty="0">
                <a:ln>
                  <a:solidFill>
                    <a:schemeClr val="tx1"/>
                  </a:solidFill>
                </a:ln>
                <a:solidFill>
                  <a:schemeClr val="bg1"/>
                </a:solidFill>
                <a:latin typeface="+mn-lt"/>
                <a:cs typeface="+mn-cs"/>
              </a:rPr>
              <a:t> – </a:t>
            </a:r>
            <a:r>
              <a:rPr lang="en-US" sz="3200" b="1" dirty="0">
                <a:ln>
                  <a:solidFill>
                    <a:schemeClr val="tx1"/>
                  </a:solidFill>
                </a:ln>
                <a:solidFill>
                  <a:srgbClr val="FFFF00"/>
                </a:solidFill>
                <a:latin typeface="+mn-lt"/>
                <a:cs typeface="+mn-cs"/>
              </a:rPr>
              <a:t>Rom. 10:9</a:t>
            </a:r>
          </a:p>
          <a:p>
            <a:pPr algn="ctr" eaLnBrk="0" fontAlgn="auto" hangingPunct="0">
              <a:lnSpc>
                <a:spcPts val="4200"/>
              </a:lnSpc>
              <a:spcBef>
                <a:spcPts val="0"/>
              </a:spcBef>
              <a:spcAft>
                <a:spcPts val="0"/>
              </a:spcAft>
              <a:defRPr/>
            </a:pPr>
            <a:r>
              <a:rPr lang="en-US" sz="3200" b="1" dirty="0">
                <a:ln>
                  <a:solidFill>
                    <a:schemeClr val="tx1"/>
                  </a:solidFill>
                </a:ln>
                <a:solidFill>
                  <a:srgbClr val="FFFF00"/>
                </a:solidFill>
                <a:latin typeface="+mn-lt"/>
                <a:cs typeface="+mn-cs"/>
              </a:rPr>
              <a:t>Be Baptized </a:t>
            </a:r>
            <a:r>
              <a:rPr lang="en-US" sz="3200" b="1" dirty="0">
                <a:ln>
                  <a:solidFill>
                    <a:schemeClr val="tx1"/>
                  </a:solidFill>
                </a:ln>
                <a:solidFill>
                  <a:schemeClr val="bg1"/>
                </a:solidFill>
                <a:latin typeface="+mn-lt"/>
                <a:cs typeface="+mn-cs"/>
              </a:rPr>
              <a:t>– </a:t>
            </a:r>
            <a:r>
              <a:rPr lang="en-US" sz="3200" b="1" dirty="0">
                <a:ln>
                  <a:solidFill>
                    <a:schemeClr val="tx1"/>
                  </a:solidFill>
                </a:ln>
                <a:solidFill>
                  <a:srgbClr val="FFFF00"/>
                </a:solidFill>
                <a:latin typeface="+mn-lt"/>
                <a:cs typeface="+mn-cs"/>
              </a:rPr>
              <a:t>1 Pet.3:21</a:t>
            </a:r>
          </a:p>
          <a:p>
            <a:pPr algn="ctr" eaLnBrk="0" fontAlgn="auto" hangingPunct="0">
              <a:lnSpc>
                <a:spcPts val="4200"/>
              </a:lnSpc>
              <a:spcBef>
                <a:spcPts val="0"/>
              </a:spcBef>
              <a:spcAft>
                <a:spcPts val="0"/>
              </a:spcAft>
              <a:defRPr/>
            </a:pPr>
            <a:endParaRPr lang="en-US" sz="2800" b="1" dirty="0">
              <a:ln>
                <a:solidFill>
                  <a:schemeClr val="tx1"/>
                </a:solidFill>
              </a:ln>
              <a:solidFill>
                <a:srgbClr val="FF0000"/>
              </a:solidFill>
              <a:latin typeface="+mn-lt"/>
              <a:cs typeface="+mn-cs"/>
            </a:endParaRPr>
          </a:p>
          <a:p>
            <a:pPr algn="ctr" eaLnBrk="0" fontAlgn="auto" hangingPunct="0">
              <a:lnSpc>
                <a:spcPts val="4200"/>
              </a:lnSpc>
              <a:spcBef>
                <a:spcPts val="0"/>
              </a:spcBef>
              <a:spcAft>
                <a:spcPts val="0"/>
              </a:spcAft>
              <a:defRPr/>
            </a:pPr>
            <a:r>
              <a:rPr lang="en-US" sz="3200" b="1" dirty="0">
                <a:ln>
                  <a:solidFill>
                    <a:schemeClr val="bg1"/>
                  </a:solidFill>
                </a:ln>
                <a:solidFill>
                  <a:srgbClr val="00FF00"/>
                </a:solidFill>
                <a:latin typeface="+mn-lt"/>
                <a:cs typeface="+mn-cs"/>
              </a:rPr>
              <a:t>ARE YOU </a:t>
            </a:r>
            <a:r>
              <a:rPr lang="en-US" sz="3200" b="1" dirty="0" smtClean="0">
                <a:ln>
                  <a:solidFill>
                    <a:schemeClr val="bg1"/>
                  </a:solidFill>
                </a:ln>
                <a:solidFill>
                  <a:srgbClr val="00FF00"/>
                </a:solidFill>
                <a:latin typeface="+mn-lt"/>
                <a:cs typeface="+mn-cs"/>
              </a:rPr>
              <a:t>FAITHFUL?</a:t>
            </a:r>
            <a:endParaRPr lang="en-US" sz="3200" b="1" dirty="0">
              <a:ln>
                <a:solidFill>
                  <a:schemeClr val="bg1"/>
                </a:solidFill>
              </a:ln>
              <a:solidFill>
                <a:srgbClr val="00FF00"/>
              </a:solidFill>
              <a:latin typeface="+mn-lt"/>
              <a:cs typeface="+mn-cs"/>
            </a:endParaRPr>
          </a:p>
          <a:p>
            <a:pPr algn="ctr" eaLnBrk="0" fontAlgn="auto" hangingPunct="0">
              <a:lnSpc>
                <a:spcPts val="4200"/>
              </a:lnSpc>
              <a:spcBef>
                <a:spcPts val="0"/>
              </a:spcBef>
              <a:spcAft>
                <a:spcPts val="0"/>
              </a:spcAft>
              <a:defRPr/>
            </a:pPr>
            <a:r>
              <a:rPr lang="en-US" sz="3200" b="1" dirty="0">
                <a:ln>
                  <a:solidFill>
                    <a:schemeClr val="tx1"/>
                  </a:solidFill>
                </a:ln>
                <a:solidFill>
                  <a:srgbClr val="FFFF00"/>
                </a:solidFill>
                <a:latin typeface="+mn-lt"/>
                <a:cs typeface="+mn-cs"/>
              </a:rPr>
              <a:t>Confess sins </a:t>
            </a:r>
            <a:r>
              <a:rPr lang="en-US" sz="3200" b="1" dirty="0">
                <a:ln>
                  <a:solidFill>
                    <a:schemeClr val="tx1"/>
                  </a:solidFill>
                </a:ln>
                <a:solidFill>
                  <a:schemeClr val="bg1"/>
                </a:solidFill>
                <a:latin typeface="+mn-lt"/>
                <a:cs typeface="+mn-cs"/>
              </a:rPr>
              <a:t>– </a:t>
            </a:r>
            <a:r>
              <a:rPr lang="en-US" sz="3200" b="1" dirty="0">
                <a:ln>
                  <a:solidFill>
                    <a:schemeClr val="tx1"/>
                  </a:solidFill>
                </a:ln>
                <a:solidFill>
                  <a:srgbClr val="FFFF00"/>
                </a:solidFill>
                <a:latin typeface="+mn-lt"/>
                <a:cs typeface="+mn-cs"/>
              </a:rPr>
              <a:t>James 5:16</a:t>
            </a:r>
          </a:p>
          <a:p>
            <a:pPr algn="ctr" eaLnBrk="0" fontAlgn="auto" hangingPunct="0">
              <a:lnSpc>
                <a:spcPts val="4200"/>
              </a:lnSpc>
              <a:spcBef>
                <a:spcPts val="0"/>
              </a:spcBef>
              <a:spcAft>
                <a:spcPts val="0"/>
              </a:spcAft>
              <a:defRPr/>
            </a:pPr>
            <a:r>
              <a:rPr lang="en-US" sz="3200" b="1" dirty="0">
                <a:ln>
                  <a:solidFill>
                    <a:schemeClr val="tx1"/>
                  </a:solidFill>
                </a:ln>
                <a:solidFill>
                  <a:srgbClr val="FFFF00"/>
                </a:solidFill>
                <a:latin typeface="+mn-lt"/>
                <a:cs typeface="+mn-cs"/>
              </a:rPr>
              <a:t>Live faithfully </a:t>
            </a:r>
            <a:r>
              <a:rPr lang="en-US" sz="3200" b="1" dirty="0">
                <a:ln>
                  <a:solidFill>
                    <a:schemeClr val="tx1"/>
                  </a:solidFill>
                </a:ln>
                <a:solidFill>
                  <a:schemeClr val="bg1"/>
                </a:solidFill>
                <a:latin typeface="+mn-lt"/>
                <a:cs typeface="+mn-cs"/>
              </a:rPr>
              <a:t>– </a:t>
            </a:r>
            <a:r>
              <a:rPr lang="en-US" sz="3200" b="1" dirty="0">
                <a:ln>
                  <a:solidFill>
                    <a:schemeClr val="tx1"/>
                  </a:solidFill>
                </a:ln>
                <a:solidFill>
                  <a:srgbClr val="FFFF00"/>
                </a:solidFill>
                <a:latin typeface="+mn-lt"/>
                <a:cs typeface="+mn-cs"/>
              </a:rPr>
              <a:t>Matt:10:22</a:t>
            </a:r>
          </a:p>
          <a:p>
            <a:pPr algn="ctr" eaLnBrk="0" fontAlgn="auto" hangingPunct="0">
              <a:spcBef>
                <a:spcPts val="0"/>
              </a:spcBef>
              <a:spcAft>
                <a:spcPts val="0"/>
              </a:spcAft>
              <a:defRPr/>
            </a:pPr>
            <a:endParaRPr lang="en-US" sz="4000" b="1" dirty="0">
              <a:solidFill>
                <a:schemeClr val="bg1"/>
              </a:solidFill>
              <a:latin typeface="+mn-lt"/>
              <a:cs typeface="+mn-cs"/>
            </a:endParaRPr>
          </a:p>
          <a:p>
            <a:pPr algn="ctr" eaLnBrk="0" fontAlgn="auto" hangingPunct="0">
              <a:spcBef>
                <a:spcPts val="0"/>
              </a:spcBef>
              <a:spcAft>
                <a:spcPts val="0"/>
              </a:spcAft>
              <a:defRPr/>
            </a:pPr>
            <a:endParaRPr lang="en-US" sz="4000" b="1" dirty="0">
              <a:solidFill>
                <a:schemeClr val="bg1"/>
              </a:solidFill>
              <a:latin typeface="+mn-lt"/>
              <a:cs typeface="+mn-cs"/>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4" name="Picture 6" descr="holyblackbible"/>
          <p:cNvPicPr>
            <a:picLocks noChangeAspect="1" noChangeArrowheads="1"/>
          </p:cNvPicPr>
          <p:nvPr/>
        </p:nvPicPr>
        <p:blipFill>
          <a:blip r:embed="rId3" cstate="print"/>
          <a:srcRect r="2921" b="4568"/>
          <a:stretch>
            <a:fillRect/>
          </a:stretch>
        </p:blipFill>
        <p:spPr bwMode="auto">
          <a:xfrm>
            <a:off x="4816475" y="0"/>
            <a:ext cx="4327525" cy="2917825"/>
          </a:xfrm>
          <a:prstGeom prst="rect">
            <a:avLst/>
          </a:prstGeom>
          <a:noFill/>
        </p:spPr>
      </p:pic>
      <p:sp>
        <p:nvSpPr>
          <p:cNvPr id="2055" name="Text Box 7"/>
          <p:cNvSpPr txBox="1">
            <a:spLocks noChangeArrowheads="1"/>
          </p:cNvSpPr>
          <p:nvPr/>
        </p:nvSpPr>
        <p:spPr bwMode="auto">
          <a:xfrm>
            <a:off x="269875" y="2389870"/>
            <a:ext cx="8604250" cy="4308872"/>
          </a:xfrm>
          <a:prstGeom prst="rect">
            <a:avLst/>
          </a:prstGeom>
          <a:noFill/>
          <a:ln w="9525">
            <a:noFill/>
            <a:miter lim="800000"/>
            <a:headEnd/>
            <a:tailEnd/>
          </a:ln>
          <a:effectLst/>
        </p:spPr>
        <p:txBody>
          <a:bodyPr>
            <a:spAutoFit/>
          </a:bodyPr>
          <a:lstStyle/>
          <a:p>
            <a:pPr algn="ctr"/>
            <a:r>
              <a:rPr lang="en-US" sz="3600" dirty="0">
                <a:ln>
                  <a:solidFill>
                    <a:srgbClr val="FF0000"/>
                  </a:solidFill>
                </a:ln>
                <a:solidFill>
                  <a:schemeClr val="bg1"/>
                </a:solidFill>
                <a:latin typeface="Berlin Sans FB" pitchFamily="34" charset="0"/>
              </a:rPr>
              <a:t>2 </a:t>
            </a:r>
            <a:r>
              <a:rPr lang="en-US" sz="3600" dirty="0" smtClean="0">
                <a:ln>
                  <a:solidFill>
                    <a:srgbClr val="FF0000"/>
                  </a:solidFill>
                </a:ln>
                <a:solidFill>
                  <a:schemeClr val="bg1"/>
                </a:solidFill>
                <a:latin typeface="Berlin Sans FB" pitchFamily="34" charset="0"/>
              </a:rPr>
              <a:t>Pet</a:t>
            </a:r>
            <a:r>
              <a:rPr lang="en-US" sz="3600" dirty="0" smtClean="0">
                <a:ln>
                  <a:solidFill>
                    <a:srgbClr val="FF0000"/>
                  </a:solidFill>
                </a:ln>
                <a:solidFill>
                  <a:schemeClr val="bg1"/>
                </a:solidFill>
                <a:latin typeface="Berlin Sans FB" pitchFamily="34" charset="0"/>
              </a:rPr>
              <a:t>. 3:17,18 </a:t>
            </a:r>
            <a:endParaRPr lang="en-US" sz="3600" dirty="0" smtClean="0">
              <a:ln>
                <a:solidFill>
                  <a:srgbClr val="FF0000"/>
                </a:solidFill>
              </a:ln>
              <a:solidFill>
                <a:schemeClr val="bg1"/>
              </a:solidFill>
              <a:latin typeface="Berlin Sans FB" pitchFamily="34" charset="0"/>
            </a:endParaRPr>
          </a:p>
          <a:p>
            <a:pPr algn="just"/>
            <a:r>
              <a:rPr lang="en-US" sz="3400" b="1" baseline="30000" dirty="0" smtClean="0">
                <a:ln>
                  <a:solidFill>
                    <a:srgbClr val="FF0000"/>
                  </a:solidFill>
                </a:ln>
                <a:solidFill>
                  <a:schemeClr val="bg1"/>
                </a:solidFill>
                <a:latin typeface="Berlin Sans FB" pitchFamily="34" charset="0"/>
              </a:rPr>
              <a:t>17</a:t>
            </a:r>
            <a:r>
              <a:rPr lang="en-US" sz="3400" b="1" baseline="30000" dirty="0" smtClean="0">
                <a:solidFill>
                  <a:srgbClr val="FFFF00"/>
                </a:solidFill>
                <a:latin typeface="Berlin Sans FB" pitchFamily="34" charset="0"/>
              </a:rPr>
              <a:t> </a:t>
            </a:r>
            <a:r>
              <a:rPr lang="en-US" sz="3400" dirty="0" smtClean="0">
                <a:solidFill>
                  <a:srgbClr val="FFFF00"/>
                </a:solidFill>
                <a:latin typeface="Berlin Sans FB" pitchFamily="34" charset="0"/>
              </a:rPr>
              <a:t>You therefore, beloved, knowing this before-hand, take care that you are not carried away with the error of lawless people and lose your own stability. </a:t>
            </a:r>
            <a:r>
              <a:rPr lang="en-US" sz="3400" b="1" baseline="30000" dirty="0" smtClean="0">
                <a:ln>
                  <a:solidFill>
                    <a:srgbClr val="FF0000"/>
                  </a:solidFill>
                </a:ln>
                <a:solidFill>
                  <a:schemeClr val="bg1"/>
                </a:solidFill>
                <a:latin typeface="Berlin Sans FB" pitchFamily="34" charset="0"/>
              </a:rPr>
              <a:t>18</a:t>
            </a:r>
            <a:r>
              <a:rPr lang="en-US" sz="3400" dirty="0" smtClean="0">
                <a:solidFill>
                  <a:srgbClr val="FFFF00"/>
                </a:solidFill>
                <a:latin typeface="Berlin Sans FB" pitchFamily="34" charset="0"/>
              </a:rPr>
              <a:t> But grow in the grace and knowledge of our Lord and Savior Jesus Christ. To him be the glory both now and to the day of eternity. Amen. </a:t>
            </a:r>
            <a:endParaRPr lang="en-US" sz="3400" dirty="0">
              <a:solidFill>
                <a:srgbClr val="FFFF00"/>
              </a:solidFill>
              <a:latin typeface="Berlin Sans FB" pitchFamily="34" charset="0"/>
            </a:endParaRPr>
          </a:p>
        </p:txBody>
      </p:sp>
      <p:sp>
        <p:nvSpPr>
          <p:cNvPr id="4" name="Rectangle 3"/>
          <p:cNvSpPr/>
          <p:nvPr/>
        </p:nvSpPr>
        <p:spPr>
          <a:xfrm>
            <a:off x="1675578" y="0"/>
            <a:ext cx="5600450" cy="2040302"/>
          </a:xfrm>
          <a:prstGeom prst="rect">
            <a:avLst/>
          </a:prstGeom>
          <a:noFill/>
        </p:spPr>
        <p:txBody>
          <a:bodyPr wrap="square" lIns="91440" tIns="45720" rIns="91440" bIns="45720">
            <a:spAutoFit/>
          </a:bodyPr>
          <a:lstStyle/>
          <a:p>
            <a:pPr>
              <a:lnSpc>
                <a:spcPts val="5000"/>
              </a:lnSpc>
            </a:pPr>
            <a:r>
              <a:rPr lang="en-US"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pple Chancery" pitchFamily="66" charset="0"/>
              </a:rPr>
              <a:t>Growing</a:t>
            </a:r>
          </a:p>
          <a:p>
            <a:pPr>
              <a:lnSpc>
                <a:spcPts val="5000"/>
              </a:lnSpc>
            </a:pP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pple Chancery" pitchFamily="66" charset="0"/>
              </a:rPr>
              <a:t>            In</a:t>
            </a:r>
          </a:p>
          <a:p>
            <a:pPr>
              <a:lnSpc>
                <a:spcPts val="5000"/>
              </a:lnSpc>
            </a:pPr>
            <a:r>
              <a:rPr lang="en-US"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pple Chancery" pitchFamily="66" charset="0"/>
              </a:rPr>
              <a:t>               Grace</a:t>
            </a:r>
            <a:endParaRPr lang="en-US"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pple Chancery" pitchFamily="66" charset="0"/>
            </a:endParaRPr>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4" name="Picture 6" descr="holyblackbible"/>
          <p:cNvPicPr>
            <a:picLocks noChangeAspect="1" noChangeArrowheads="1"/>
          </p:cNvPicPr>
          <p:nvPr/>
        </p:nvPicPr>
        <p:blipFill>
          <a:blip r:embed="rId3" cstate="print"/>
          <a:srcRect r="2921" b="4568"/>
          <a:stretch>
            <a:fillRect/>
          </a:stretch>
        </p:blipFill>
        <p:spPr bwMode="auto">
          <a:xfrm>
            <a:off x="4816475" y="0"/>
            <a:ext cx="4327525" cy="2917825"/>
          </a:xfrm>
          <a:prstGeom prst="rect">
            <a:avLst/>
          </a:prstGeom>
          <a:noFill/>
        </p:spPr>
      </p:pic>
      <p:sp>
        <p:nvSpPr>
          <p:cNvPr id="4" name="Rectangle 3"/>
          <p:cNvSpPr/>
          <p:nvPr/>
        </p:nvSpPr>
        <p:spPr>
          <a:xfrm>
            <a:off x="130630" y="0"/>
            <a:ext cx="5600450" cy="1399101"/>
          </a:xfrm>
          <a:prstGeom prst="rect">
            <a:avLst/>
          </a:prstGeom>
          <a:noFill/>
        </p:spPr>
        <p:txBody>
          <a:bodyPr wrap="square" lIns="91440" tIns="45720" rIns="91440" bIns="45720">
            <a:spAutoFit/>
          </a:bodyPr>
          <a:lstStyle/>
          <a:p>
            <a:pPr>
              <a:lnSpc>
                <a:spcPts val="5000"/>
              </a:lnSpc>
            </a:pPr>
            <a:r>
              <a:rPr lang="en-US"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pple Chancery" pitchFamily="66" charset="0"/>
              </a:rPr>
              <a:t>What is Growing</a:t>
            </a:r>
          </a:p>
          <a:p>
            <a:pPr>
              <a:lnSpc>
                <a:spcPts val="5000"/>
              </a:lnSpc>
            </a:pP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pple Chancery" pitchFamily="66" charset="0"/>
              </a:rPr>
              <a:t>        In G</a:t>
            </a:r>
            <a:r>
              <a:rPr lang="en-US"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pple Chancery" pitchFamily="66" charset="0"/>
              </a:rPr>
              <a:t>race?</a:t>
            </a:r>
            <a:endParaRPr lang="en-US"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pple Chancery" pitchFamily="66" charset="0"/>
            </a:endParaRPr>
          </a:p>
        </p:txBody>
      </p:sp>
      <p:sp>
        <p:nvSpPr>
          <p:cNvPr id="5" name="TextBox 4"/>
          <p:cNvSpPr txBox="1"/>
          <p:nvPr/>
        </p:nvSpPr>
        <p:spPr>
          <a:xfrm>
            <a:off x="770709" y="2677886"/>
            <a:ext cx="7380514" cy="3231654"/>
          </a:xfrm>
          <a:prstGeom prst="rect">
            <a:avLst/>
          </a:prstGeom>
          <a:noFill/>
        </p:spPr>
        <p:txBody>
          <a:bodyPr wrap="square" rtlCol="0">
            <a:spAutoFit/>
          </a:bodyPr>
          <a:lstStyle/>
          <a:p>
            <a:pPr algn="ctr"/>
            <a:r>
              <a:rPr lang="en-US" sz="3600" dirty="0" smtClean="0">
                <a:solidFill>
                  <a:schemeClr val="bg1"/>
                </a:solidFill>
                <a:latin typeface="Berlin Sans FB" pitchFamily="34" charset="0"/>
              </a:rPr>
              <a:t>Grow in God’s Favor?</a:t>
            </a:r>
          </a:p>
          <a:p>
            <a:pPr algn="ctr"/>
            <a:endParaRPr lang="en-US" sz="3600" dirty="0">
              <a:solidFill>
                <a:schemeClr val="bg1"/>
              </a:solidFill>
              <a:latin typeface="Berlin Sans FB" pitchFamily="34" charset="0"/>
            </a:endParaRPr>
          </a:p>
          <a:p>
            <a:pPr algn="ctr"/>
            <a:r>
              <a:rPr lang="en-US" sz="3600" dirty="0" smtClean="0">
                <a:solidFill>
                  <a:schemeClr val="bg1"/>
                </a:solidFill>
                <a:latin typeface="Berlin Sans FB" pitchFamily="34" charset="0"/>
              </a:rPr>
              <a:t>2 Tim</a:t>
            </a:r>
            <a:r>
              <a:rPr lang="en-US" sz="3600" dirty="0" smtClean="0">
                <a:solidFill>
                  <a:schemeClr val="bg1"/>
                </a:solidFill>
                <a:latin typeface="Berlin Sans FB" pitchFamily="34" charset="0"/>
              </a:rPr>
              <a:t>. 2:1</a:t>
            </a:r>
            <a:endParaRPr lang="en-US" sz="3600" dirty="0" smtClean="0">
              <a:solidFill>
                <a:srgbClr val="FFFF00"/>
              </a:solidFill>
              <a:latin typeface="Berlin Sans FB" pitchFamily="34" charset="0"/>
            </a:endParaRPr>
          </a:p>
          <a:p>
            <a:pPr algn="ctr"/>
            <a:r>
              <a:rPr lang="en-US" sz="3600" dirty="0" smtClean="0">
                <a:solidFill>
                  <a:srgbClr val="FFFF00"/>
                </a:solidFill>
                <a:latin typeface="Berlin Sans FB" pitchFamily="34" charset="0"/>
              </a:rPr>
              <a:t>You then, my child, be strengthened by the grace that is in Christ Jesus, </a:t>
            </a:r>
          </a:p>
          <a:p>
            <a:endParaRPr lang="en-US" sz="2400" dirty="0">
              <a:solidFill>
                <a:srgbClr val="FFFF00"/>
              </a:solidFill>
            </a:endParaRPr>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4" name="Picture 6" descr="holyblackbible"/>
          <p:cNvPicPr>
            <a:picLocks noChangeAspect="1" noChangeArrowheads="1"/>
          </p:cNvPicPr>
          <p:nvPr/>
        </p:nvPicPr>
        <p:blipFill>
          <a:blip r:embed="rId3" cstate="print"/>
          <a:srcRect r="2921" b="4568"/>
          <a:stretch>
            <a:fillRect/>
          </a:stretch>
        </p:blipFill>
        <p:spPr bwMode="auto">
          <a:xfrm>
            <a:off x="4816475" y="0"/>
            <a:ext cx="4327525" cy="2917825"/>
          </a:xfrm>
          <a:prstGeom prst="rect">
            <a:avLst/>
          </a:prstGeom>
          <a:noFill/>
        </p:spPr>
      </p:pic>
      <p:sp>
        <p:nvSpPr>
          <p:cNvPr id="4" name="Rectangle 3"/>
          <p:cNvSpPr/>
          <p:nvPr/>
        </p:nvSpPr>
        <p:spPr>
          <a:xfrm>
            <a:off x="130630" y="0"/>
            <a:ext cx="5600450" cy="1399101"/>
          </a:xfrm>
          <a:prstGeom prst="rect">
            <a:avLst/>
          </a:prstGeom>
          <a:noFill/>
        </p:spPr>
        <p:txBody>
          <a:bodyPr wrap="square" lIns="91440" tIns="45720" rIns="91440" bIns="45720">
            <a:spAutoFit/>
          </a:bodyPr>
          <a:lstStyle/>
          <a:p>
            <a:pPr>
              <a:lnSpc>
                <a:spcPts val="5000"/>
              </a:lnSpc>
            </a:pPr>
            <a:r>
              <a:rPr lang="en-US"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pple Chancery" pitchFamily="66" charset="0"/>
              </a:rPr>
              <a:t>What is Growing</a:t>
            </a:r>
          </a:p>
          <a:p>
            <a:pPr>
              <a:lnSpc>
                <a:spcPts val="5000"/>
              </a:lnSpc>
            </a:pP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pple Chancery" pitchFamily="66" charset="0"/>
              </a:rPr>
              <a:t>        In G</a:t>
            </a:r>
            <a:r>
              <a:rPr lang="en-US"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pple Chancery" pitchFamily="66" charset="0"/>
              </a:rPr>
              <a:t>race?</a:t>
            </a:r>
            <a:endParaRPr lang="en-US"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pple Chancery" pitchFamily="66" charset="0"/>
            </a:endParaRPr>
          </a:p>
        </p:txBody>
      </p:sp>
      <p:sp>
        <p:nvSpPr>
          <p:cNvPr id="5" name="TextBox 4"/>
          <p:cNvSpPr txBox="1"/>
          <p:nvPr/>
        </p:nvSpPr>
        <p:spPr>
          <a:xfrm>
            <a:off x="235131" y="2625635"/>
            <a:ext cx="8582298" cy="4588436"/>
          </a:xfrm>
          <a:prstGeom prst="rect">
            <a:avLst/>
          </a:prstGeom>
          <a:noFill/>
        </p:spPr>
        <p:txBody>
          <a:bodyPr wrap="square" rtlCol="0">
            <a:spAutoFit/>
          </a:bodyPr>
          <a:lstStyle/>
          <a:p>
            <a:pPr algn="ctr"/>
            <a:r>
              <a:rPr lang="en-US" sz="3600" dirty="0" smtClean="0">
                <a:solidFill>
                  <a:schemeClr val="bg1"/>
                </a:solidFill>
                <a:latin typeface="Berlin Sans FB" pitchFamily="34" charset="0"/>
              </a:rPr>
              <a:t>Grow in God’s Worded Grace?</a:t>
            </a:r>
          </a:p>
          <a:p>
            <a:pPr algn="ctr"/>
            <a:endParaRPr lang="en-US" sz="1050" dirty="0">
              <a:solidFill>
                <a:schemeClr val="bg1"/>
              </a:solidFill>
              <a:latin typeface="Berlin Sans FB" pitchFamily="34" charset="0"/>
            </a:endParaRPr>
          </a:p>
          <a:p>
            <a:pPr algn="ctr">
              <a:lnSpc>
                <a:spcPts val="3800"/>
              </a:lnSpc>
            </a:pPr>
            <a:r>
              <a:rPr lang="en-US" sz="3600" dirty="0" smtClean="0">
                <a:ln>
                  <a:solidFill>
                    <a:srgbClr val="FF0000"/>
                  </a:solidFill>
                </a:ln>
                <a:solidFill>
                  <a:schemeClr val="bg1"/>
                </a:solidFill>
                <a:latin typeface="Berlin Sans FB" pitchFamily="34" charset="0"/>
              </a:rPr>
              <a:t>Titus 2:11-12</a:t>
            </a:r>
          </a:p>
          <a:p>
            <a:pPr algn="ctr">
              <a:lnSpc>
                <a:spcPts val="3800"/>
              </a:lnSpc>
            </a:pPr>
            <a:r>
              <a:rPr lang="en-US" sz="3600" b="1" baseline="30000" dirty="0">
                <a:ln>
                  <a:solidFill>
                    <a:srgbClr val="FF0000"/>
                  </a:solidFill>
                </a:ln>
                <a:solidFill>
                  <a:schemeClr val="bg1"/>
                </a:solidFill>
                <a:latin typeface="Berlin Sans FB" pitchFamily="34" charset="0"/>
              </a:rPr>
              <a:t>11</a:t>
            </a:r>
            <a:r>
              <a:rPr lang="en-US" sz="3600" dirty="0" smtClean="0">
                <a:solidFill>
                  <a:srgbClr val="FFFF00"/>
                </a:solidFill>
                <a:latin typeface="Berlin Sans FB" pitchFamily="34" charset="0"/>
              </a:rPr>
              <a:t> For the grace of God has appeared, bringing salvation for all people, </a:t>
            </a:r>
            <a:r>
              <a:rPr lang="en-US" sz="3600" b="1" baseline="30000" dirty="0" smtClean="0">
                <a:solidFill>
                  <a:srgbClr val="FFFF00"/>
                </a:solidFill>
                <a:latin typeface="Berlin Sans FB" pitchFamily="34" charset="0"/>
              </a:rPr>
              <a:t>12  </a:t>
            </a:r>
            <a:r>
              <a:rPr lang="en-US" sz="3600" dirty="0" smtClean="0">
                <a:solidFill>
                  <a:srgbClr val="FFFF00"/>
                </a:solidFill>
                <a:latin typeface="Berlin Sans FB" pitchFamily="34" charset="0"/>
              </a:rPr>
              <a:t>training</a:t>
            </a:r>
            <a:br>
              <a:rPr lang="en-US" sz="3600" dirty="0" smtClean="0">
                <a:solidFill>
                  <a:srgbClr val="FFFF00"/>
                </a:solidFill>
                <a:latin typeface="Berlin Sans FB" pitchFamily="34" charset="0"/>
              </a:rPr>
            </a:br>
            <a:r>
              <a:rPr lang="en-US" sz="3600" dirty="0" smtClean="0">
                <a:solidFill>
                  <a:srgbClr val="FFFF00"/>
                </a:solidFill>
                <a:latin typeface="Berlin Sans FB" pitchFamily="34" charset="0"/>
              </a:rPr>
              <a:t>us to renounce ungodliness and worldly passions, and to live self-controlled, upright, and godly lives in the present age, </a:t>
            </a:r>
            <a:br>
              <a:rPr lang="en-US" sz="3600" dirty="0" smtClean="0">
                <a:solidFill>
                  <a:srgbClr val="FFFF00"/>
                </a:solidFill>
                <a:latin typeface="Berlin Sans FB" pitchFamily="34" charset="0"/>
              </a:rPr>
            </a:br>
            <a:endParaRPr lang="en-US" sz="3600" dirty="0" smtClean="0">
              <a:solidFill>
                <a:srgbClr val="FFFF00"/>
              </a:solidFill>
              <a:latin typeface="Berlin Sans FB" pitchFamily="34" charset="0"/>
            </a:endParaRPr>
          </a:p>
          <a:p>
            <a:endParaRPr lang="en-US" sz="2400" dirty="0">
              <a:solidFill>
                <a:srgbClr val="FFFF00"/>
              </a:solidFill>
            </a:endParaRP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148" name="Picture 4" descr="698_1280"/>
          <p:cNvPicPr>
            <a:picLocks noChangeAspect="1" noChangeArrowheads="1"/>
          </p:cNvPicPr>
          <p:nvPr/>
        </p:nvPicPr>
        <p:blipFill>
          <a:blip r:embed="rId3" cstate="print"/>
          <a:srcRect/>
          <a:stretch>
            <a:fillRect/>
          </a:stretch>
        </p:blipFill>
        <p:spPr bwMode="auto">
          <a:xfrm>
            <a:off x="0" y="0"/>
            <a:ext cx="5437188" cy="6856413"/>
          </a:xfrm>
          <a:prstGeom prst="rect">
            <a:avLst/>
          </a:prstGeom>
          <a:noFill/>
        </p:spPr>
      </p:pic>
      <p:sp>
        <p:nvSpPr>
          <p:cNvPr id="6149" name="Text Box 5"/>
          <p:cNvSpPr txBox="1">
            <a:spLocks noChangeArrowheads="1"/>
          </p:cNvSpPr>
          <p:nvPr/>
        </p:nvSpPr>
        <p:spPr bwMode="auto">
          <a:xfrm>
            <a:off x="5276850" y="947738"/>
            <a:ext cx="3744913" cy="4524315"/>
          </a:xfrm>
          <a:prstGeom prst="rect">
            <a:avLst/>
          </a:prstGeom>
          <a:noFill/>
          <a:ln w="9525">
            <a:noFill/>
            <a:miter lim="800000"/>
            <a:headEnd/>
            <a:tailEnd/>
          </a:ln>
          <a:effectLst/>
        </p:spPr>
        <p:txBody>
          <a:bodyPr>
            <a:spAutoFit/>
          </a:bodyPr>
          <a:lstStyle/>
          <a:p>
            <a:pPr algn="ctr"/>
            <a:r>
              <a:rPr lang="en-US" sz="3200" u="sng" dirty="0" smtClean="0">
                <a:latin typeface="Antigone" pitchFamily="2" charset="0"/>
                <a:ea typeface="Antigone" pitchFamily="2" charset="0"/>
              </a:rPr>
              <a:t>Psalms 1:3</a:t>
            </a:r>
          </a:p>
          <a:p>
            <a:pPr algn="ctr"/>
            <a:r>
              <a:rPr lang="en-US" sz="3200" dirty="0" smtClean="0">
                <a:latin typeface="Antigone" pitchFamily="2" charset="0"/>
                <a:ea typeface="Antigone" pitchFamily="2" charset="0"/>
              </a:rPr>
              <a:t>He </a:t>
            </a:r>
            <a:r>
              <a:rPr lang="en-US" sz="3200" dirty="0">
                <a:latin typeface="Antigone" pitchFamily="2" charset="0"/>
                <a:ea typeface="Antigone" pitchFamily="2" charset="0"/>
              </a:rPr>
              <a:t>is like a tree planted by streams of water that yields its fruit in its season, and its leaf does not wither. In all that he does, he prospers. </a:t>
            </a:r>
          </a:p>
        </p:txBody>
      </p:sp>
      <p:sp>
        <p:nvSpPr>
          <p:cNvPr id="6150" name="Rectangle 6"/>
          <p:cNvSpPr>
            <a:spLocks noChangeArrowheads="1"/>
          </p:cNvSpPr>
          <p:nvPr/>
        </p:nvSpPr>
        <p:spPr bwMode="auto">
          <a:xfrm>
            <a:off x="5086350" y="0"/>
            <a:ext cx="212725" cy="6858000"/>
          </a:xfrm>
          <a:prstGeom prst="rect">
            <a:avLst/>
          </a:prstGeom>
          <a:gradFill rotWithShape="1">
            <a:gsLst>
              <a:gs pos="0">
                <a:schemeClr val="tx1"/>
              </a:gs>
              <a:gs pos="100000">
                <a:schemeClr val="bg1"/>
              </a:gs>
            </a:gsLst>
            <a:lin ang="0" scaled="1"/>
          </a:gradFill>
          <a:ln w="9525">
            <a:noFill/>
            <a:miter lim="800000"/>
            <a:headEnd/>
            <a:tailEnd/>
          </a:ln>
          <a:effectLst/>
        </p:spPr>
        <p:txBody>
          <a:bodyPr wrap="none" anchor="ctr"/>
          <a:lstStyle/>
          <a:p>
            <a:endParaRPr lang="en-US"/>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148" name="Picture 4" descr="698_1280"/>
          <p:cNvPicPr>
            <a:picLocks noChangeAspect="1" noChangeArrowheads="1"/>
          </p:cNvPicPr>
          <p:nvPr/>
        </p:nvPicPr>
        <p:blipFill>
          <a:blip r:embed="rId3" cstate="print"/>
          <a:srcRect/>
          <a:stretch>
            <a:fillRect/>
          </a:stretch>
        </p:blipFill>
        <p:spPr bwMode="auto">
          <a:xfrm>
            <a:off x="0" y="0"/>
            <a:ext cx="5437188" cy="6856413"/>
          </a:xfrm>
          <a:prstGeom prst="rect">
            <a:avLst/>
          </a:prstGeom>
          <a:noFill/>
        </p:spPr>
      </p:pic>
      <p:sp>
        <p:nvSpPr>
          <p:cNvPr id="6149" name="Text Box 5"/>
          <p:cNvSpPr txBox="1">
            <a:spLocks noChangeArrowheads="1"/>
          </p:cNvSpPr>
          <p:nvPr/>
        </p:nvSpPr>
        <p:spPr bwMode="auto">
          <a:xfrm>
            <a:off x="5276850" y="1156746"/>
            <a:ext cx="3744913" cy="4247317"/>
          </a:xfrm>
          <a:prstGeom prst="rect">
            <a:avLst/>
          </a:prstGeom>
          <a:noFill/>
          <a:ln w="9525">
            <a:noFill/>
            <a:miter lim="800000"/>
            <a:headEnd/>
            <a:tailEnd/>
          </a:ln>
          <a:effectLst/>
        </p:spPr>
        <p:txBody>
          <a:bodyPr>
            <a:spAutoFit/>
          </a:bodyPr>
          <a:lstStyle/>
          <a:p>
            <a:pPr algn="ctr"/>
            <a:r>
              <a:rPr lang="en-US" sz="5400" b="1" dirty="0" smtClean="0">
                <a:latin typeface="A770-Roman" pitchFamily="2" charset="0"/>
                <a:ea typeface="Antigone" pitchFamily="2" charset="0"/>
              </a:rPr>
              <a:t>Growing</a:t>
            </a:r>
          </a:p>
          <a:p>
            <a:pPr algn="ctr"/>
            <a:endParaRPr lang="en-US" sz="5400" b="1" dirty="0">
              <a:latin typeface="A770-Roman" pitchFamily="2" charset="0"/>
              <a:ea typeface="Antigone" pitchFamily="2" charset="0"/>
            </a:endParaRPr>
          </a:p>
          <a:p>
            <a:pPr algn="ctr"/>
            <a:r>
              <a:rPr lang="en-US" sz="5400" b="1" dirty="0" smtClean="0">
                <a:latin typeface="A770-Roman" pitchFamily="2" charset="0"/>
                <a:ea typeface="Antigone" pitchFamily="2" charset="0"/>
              </a:rPr>
              <a:t>In</a:t>
            </a:r>
          </a:p>
          <a:p>
            <a:pPr algn="ctr"/>
            <a:endParaRPr lang="en-US" sz="5400" b="1" dirty="0">
              <a:latin typeface="A770-Roman" pitchFamily="2" charset="0"/>
              <a:ea typeface="Antigone" pitchFamily="2" charset="0"/>
            </a:endParaRPr>
          </a:p>
          <a:p>
            <a:pPr algn="ctr"/>
            <a:r>
              <a:rPr lang="en-US" sz="5400" b="1" dirty="0" smtClean="0">
                <a:latin typeface="A770-Roman" pitchFamily="2" charset="0"/>
                <a:ea typeface="Antigone" pitchFamily="2" charset="0"/>
              </a:rPr>
              <a:t>Grace</a:t>
            </a:r>
            <a:endParaRPr lang="en-US" sz="5400" b="1" dirty="0">
              <a:latin typeface="A770-Roman" pitchFamily="2" charset="0"/>
              <a:ea typeface="Antigone" pitchFamily="2" charset="0"/>
            </a:endParaRPr>
          </a:p>
        </p:txBody>
      </p:sp>
      <p:sp>
        <p:nvSpPr>
          <p:cNvPr id="6150" name="Rectangle 6"/>
          <p:cNvSpPr>
            <a:spLocks noChangeArrowheads="1"/>
          </p:cNvSpPr>
          <p:nvPr/>
        </p:nvSpPr>
        <p:spPr bwMode="auto">
          <a:xfrm>
            <a:off x="5086350" y="0"/>
            <a:ext cx="212725" cy="6858000"/>
          </a:xfrm>
          <a:prstGeom prst="rect">
            <a:avLst/>
          </a:prstGeom>
          <a:gradFill rotWithShape="1">
            <a:gsLst>
              <a:gs pos="0">
                <a:schemeClr val="tx1"/>
              </a:gs>
              <a:gs pos="100000">
                <a:schemeClr val="bg1"/>
              </a:gs>
            </a:gsLst>
            <a:lin ang="0" scaled="1"/>
          </a:gradFill>
          <a:ln w="9525">
            <a:noFill/>
            <a:miter lim="800000"/>
            <a:headEnd/>
            <a:tailEnd/>
          </a:ln>
          <a:effectLst/>
        </p:spPr>
        <p:txBody>
          <a:bodyPr wrap="none" anchor="ctr"/>
          <a:lstStyle/>
          <a:p>
            <a:endParaRPr lang="en-US"/>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83" name="WordArt 15"/>
          <p:cNvSpPr>
            <a:spLocks noChangeArrowheads="1" noChangeShapeType="1" noTextEdit="1"/>
          </p:cNvSpPr>
          <p:nvPr/>
        </p:nvSpPr>
        <p:spPr bwMode="auto">
          <a:xfrm>
            <a:off x="1005840" y="123946"/>
            <a:ext cx="7040880" cy="523875"/>
          </a:xfrm>
          <a:prstGeom prst="rect">
            <a:avLst/>
          </a:prstGeom>
        </p:spPr>
        <p:txBody>
          <a:bodyPr wrap="none" fromWordArt="1">
            <a:prstTxWarp prst="textPlain">
              <a:avLst>
                <a:gd name="adj" fmla="val 50000"/>
              </a:avLst>
            </a:prstTxWarp>
          </a:bodyPr>
          <a:lstStyle/>
          <a:p>
            <a:pPr algn="just"/>
            <a:r>
              <a:rPr lang="en-US" sz="2000" kern="10" dirty="0">
                <a:ln w="19050">
                  <a:solidFill>
                    <a:schemeClr val="tx1"/>
                  </a:solidFill>
                  <a:round/>
                  <a:headEnd/>
                  <a:tailEnd/>
                </a:ln>
                <a:solidFill>
                  <a:srgbClr val="99FF99"/>
                </a:solidFill>
                <a:effectLst>
                  <a:outerShdw dist="35921" dir="2700000" algn="ctr" rotWithShape="0">
                    <a:schemeClr val="bg2">
                      <a:alpha val="50000"/>
                    </a:schemeClr>
                  </a:outerShdw>
                </a:effectLst>
                <a:latin typeface="Berlin Sans FB Demi"/>
              </a:rPr>
              <a:t>We must grow DOWNWARD</a:t>
            </a:r>
          </a:p>
        </p:txBody>
      </p:sp>
      <p:pic>
        <p:nvPicPr>
          <p:cNvPr id="7184" name="Picture 16" descr="Tree"/>
          <p:cNvPicPr>
            <a:picLocks noChangeAspect="1" noChangeArrowheads="1"/>
          </p:cNvPicPr>
          <p:nvPr/>
        </p:nvPicPr>
        <p:blipFill>
          <a:blip r:embed="rId3" cstate="print"/>
          <a:srcRect t="2315" b="5766"/>
          <a:stretch>
            <a:fillRect/>
          </a:stretch>
        </p:blipFill>
        <p:spPr bwMode="auto">
          <a:xfrm>
            <a:off x="1531101" y="647700"/>
            <a:ext cx="5956591" cy="5844540"/>
          </a:xfrm>
          <a:prstGeom prst="rect">
            <a:avLst/>
          </a:prstGeom>
          <a:noFill/>
          <a:ln w="28575">
            <a:solidFill>
              <a:schemeClr val="tx1"/>
            </a:solidFill>
            <a:miter lim="800000"/>
            <a:headEnd/>
            <a:tailEnd/>
          </a:ln>
        </p:spPr>
      </p:pic>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85" name="Text Box 17"/>
          <p:cNvSpPr txBox="1">
            <a:spLocks noChangeArrowheads="1"/>
          </p:cNvSpPr>
          <p:nvPr/>
        </p:nvSpPr>
        <p:spPr bwMode="auto">
          <a:xfrm>
            <a:off x="552450" y="1153962"/>
            <a:ext cx="8037513" cy="5386090"/>
          </a:xfrm>
          <a:prstGeom prst="rect">
            <a:avLst/>
          </a:prstGeom>
          <a:noFill/>
          <a:ln w="9525">
            <a:noFill/>
            <a:miter lim="800000"/>
            <a:headEnd/>
            <a:tailEnd/>
          </a:ln>
          <a:effectLst/>
        </p:spPr>
        <p:txBody>
          <a:bodyPr>
            <a:spAutoFit/>
          </a:bodyPr>
          <a:lstStyle/>
          <a:p>
            <a:pPr marL="342900" indent="-342900" algn="ctr">
              <a:buClr>
                <a:srgbClr val="FFCC00"/>
              </a:buClr>
              <a:buSzPct val="85000"/>
              <a:tabLst>
                <a:tab pos="461963" algn="l"/>
              </a:tabLst>
            </a:pPr>
            <a:r>
              <a:rPr lang="en-US" sz="3200" dirty="0">
                <a:solidFill>
                  <a:srgbClr val="FFFF66"/>
                </a:solidFill>
                <a:latin typeface="Berlin Sans FB" pitchFamily="34" charset="0"/>
              </a:rPr>
              <a:t>We are admonished to be </a:t>
            </a:r>
            <a:endParaRPr lang="en-US" sz="3200" dirty="0" smtClean="0">
              <a:solidFill>
                <a:srgbClr val="FFFF66"/>
              </a:solidFill>
              <a:latin typeface="Berlin Sans FB" pitchFamily="34" charset="0"/>
            </a:endParaRPr>
          </a:p>
          <a:p>
            <a:pPr marL="342900" indent="-342900" algn="ctr">
              <a:buClr>
                <a:srgbClr val="FFCC00"/>
              </a:buClr>
              <a:buSzPct val="85000"/>
              <a:tabLst>
                <a:tab pos="461963" algn="l"/>
              </a:tabLst>
            </a:pPr>
            <a:r>
              <a:rPr lang="en-US" sz="3200" dirty="0" smtClean="0">
                <a:solidFill>
                  <a:srgbClr val="FFFF66"/>
                </a:solidFill>
                <a:latin typeface="Berlin Sans FB" pitchFamily="34" charset="0"/>
              </a:rPr>
              <a:t>grounded </a:t>
            </a:r>
            <a:r>
              <a:rPr lang="en-US" sz="3200" dirty="0">
                <a:solidFill>
                  <a:srgbClr val="FFFF66"/>
                </a:solidFill>
                <a:latin typeface="Berlin Sans FB" pitchFamily="34" charset="0"/>
              </a:rPr>
              <a:t>in </a:t>
            </a:r>
            <a:r>
              <a:rPr lang="en-US" sz="3200" dirty="0" smtClean="0">
                <a:solidFill>
                  <a:srgbClr val="FFFF66"/>
                </a:solidFill>
                <a:latin typeface="Berlin Sans FB" pitchFamily="34" charset="0"/>
              </a:rPr>
              <a:t>love and faith</a:t>
            </a:r>
            <a:endParaRPr lang="en-US" sz="3200" dirty="0">
              <a:solidFill>
                <a:srgbClr val="FFFF66"/>
              </a:solidFill>
              <a:latin typeface="Berlin Sans FB" pitchFamily="34" charset="0"/>
            </a:endParaRPr>
          </a:p>
          <a:p>
            <a:pPr marL="800100" lvl="1" indent="-342900">
              <a:buClr>
                <a:schemeClr val="bg2"/>
              </a:buClr>
              <a:buSzPct val="85000"/>
              <a:tabLst>
                <a:tab pos="461963" algn="l"/>
              </a:tabLst>
            </a:pPr>
            <a:endParaRPr lang="en-US" sz="2800" dirty="0" smtClean="0">
              <a:solidFill>
                <a:srgbClr val="C0C0C0"/>
              </a:solidFill>
              <a:latin typeface="Berlin Sans FB" pitchFamily="34" charset="0"/>
            </a:endParaRPr>
          </a:p>
          <a:p>
            <a:pPr marL="0" lvl="1" algn="ctr">
              <a:buClr>
                <a:schemeClr val="bg2"/>
              </a:buClr>
              <a:buSzPct val="85000"/>
              <a:tabLst>
                <a:tab pos="0" algn="l"/>
              </a:tabLst>
            </a:pPr>
            <a:r>
              <a:rPr lang="en-US" sz="2800" dirty="0" smtClean="0">
                <a:ln>
                  <a:solidFill>
                    <a:srgbClr val="99FF99"/>
                  </a:solidFill>
                </a:ln>
                <a:solidFill>
                  <a:srgbClr val="99FF99"/>
                </a:solidFill>
                <a:latin typeface="Berlin Sans FB" pitchFamily="34" charset="0"/>
              </a:rPr>
              <a:t>Eph</a:t>
            </a:r>
            <a:r>
              <a:rPr lang="en-US" sz="2800" dirty="0" smtClean="0">
                <a:ln>
                  <a:solidFill>
                    <a:srgbClr val="99FF99"/>
                  </a:solidFill>
                </a:ln>
                <a:solidFill>
                  <a:srgbClr val="99FF99"/>
                </a:solidFill>
                <a:latin typeface="Berlin Sans FB" pitchFamily="34" charset="0"/>
              </a:rPr>
              <a:t>. 3:17</a:t>
            </a:r>
            <a:endParaRPr lang="en-US" sz="2800" dirty="0" smtClean="0">
              <a:ln>
                <a:solidFill>
                  <a:srgbClr val="99FF99"/>
                </a:solidFill>
              </a:ln>
              <a:solidFill>
                <a:srgbClr val="99FF99"/>
              </a:solidFill>
              <a:latin typeface="Berlin Sans FB" pitchFamily="34" charset="0"/>
            </a:endParaRPr>
          </a:p>
          <a:p>
            <a:pPr marL="0" lvl="1" algn="ctr">
              <a:buClr>
                <a:schemeClr val="bg2"/>
              </a:buClr>
              <a:buSzPct val="85000"/>
              <a:tabLst>
                <a:tab pos="0" algn="l"/>
              </a:tabLst>
            </a:pPr>
            <a:r>
              <a:rPr lang="en-US" sz="2800" dirty="0">
                <a:solidFill>
                  <a:schemeClr val="bg1"/>
                </a:solidFill>
              </a:rPr>
              <a:t>so that Christ may dwell in your hearts through </a:t>
            </a:r>
            <a:r>
              <a:rPr lang="en-US" sz="2800" dirty="0" smtClean="0">
                <a:solidFill>
                  <a:schemeClr val="bg1"/>
                </a:solidFill>
              </a:rPr>
              <a:t>faith—that </a:t>
            </a:r>
            <a:r>
              <a:rPr lang="en-US" sz="2800" dirty="0">
                <a:solidFill>
                  <a:schemeClr val="bg1"/>
                </a:solidFill>
              </a:rPr>
              <a:t>you, being rooted and grounded in </a:t>
            </a:r>
            <a:r>
              <a:rPr lang="en-US" sz="2800" dirty="0" smtClean="0">
                <a:solidFill>
                  <a:schemeClr val="bg1"/>
                </a:solidFill>
              </a:rPr>
              <a:t>love</a:t>
            </a:r>
          </a:p>
          <a:p>
            <a:pPr marL="0" lvl="1">
              <a:buClr>
                <a:schemeClr val="bg2"/>
              </a:buClr>
              <a:buSzPct val="85000"/>
              <a:tabLst>
                <a:tab pos="0" algn="l"/>
              </a:tabLst>
            </a:pPr>
            <a:endParaRPr lang="en-US" sz="2800" dirty="0">
              <a:solidFill>
                <a:schemeClr val="bg1"/>
              </a:solidFill>
              <a:latin typeface="Berlin Sans FB" pitchFamily="34" charset="0"/>
            </a:endParaRPr>
          </a:p>
          <a:p>
            <a:pPr marL="0" lvl="1" algn="ctr">
              <a:buClr>
                <a:schemeClr val="bg2"/>
              </a:buClr>
              <a:buSzPct val="85000"/>
              <a:tabLst>
                <a:tab pos="0" algn="l"/>
              </a:tabLst>
            </a:pPr>
            <a:r>
              <a:rPr lang="en-US" sz="2800" dirty="0" smtClean="0">
                <a:ln>
                  <a:solidFill>
                    <a:srgbClr val="99FF99"/>
                  </a:solidFill>
                </a:ln>
                <a:solidFill>
                  <a:srgbClr val="99FF99"/>
                </a:solidFill>
                <a:latin typeface="Berlin Sans FB" pitchFamily="34" charset="0"/>
              </a:rPr>
              <a:t>Col</a:t>
            </a:r>
            <a:r>
              <a:rPr lang="en-US" sz="2800" dirty="0" smtClean="0">
                <a:ln>
                  <a:solidFill>
                    <a:srgbClr val="99FF99"/>
                  </a:solidFill>
                </a:ln>
                <a:solidFill>
                  <a:srgbClr val="99FF99"/>
                </a:solidFill>
                <a:latin typeface="Berlin Sans FB" pitchFamily="34" charset="0"/>
              </a:rPr>
              <a:t>. 2:6-7</a:t>
            </a:r>
            <a:endParaRPr lang="en-US" sz="2800" dirty="0" smtClean="0">
              <a:ln>
                <a:solidFill>
                  <a:srgbClr val="99FF99"/>
                </a:solidFill>
              </a:ln>
              <a:solidFill>
                <a:srgbClr val="99FF99"/>
              </a:solidFill>
              <a:latin typeface="Berlin Sans FB" pitchFamily="34" charset="0"/>
            </a:endParaRPr>
          </a:p>
          <a:p>
            <a:pPr marL="0" lvl="1" algn="ctr">
              <a:buClr>
                <a:schemeClr val="bg2"/>
              </a:buClr>
              <a:buSzPct val="85000"/>
              <a:tabLst>
                <a:tab pos="0" algn="l"/>
              </a:tabLst>
            </a:pPr>
            <a:r>
              <a:rPr lang="en-US" sz="2800" dirty="0">
                <a:solidFill>
                  <a:schemeClr val="bg1"/>
                </a:solidFill>
              </a:rPr>
              <a:t>Therefore, as you received Christ Jesus the </a:t>
            </a:r>
            <a:r>
              <a:rPr lang="en-US" sz="2800" dirty="0" smtClean="0">
                <a:solidFill>
                  <a:schemeClr val="bg1"/>
                </a:solidFill>
              </a:rPr>
              <a:t>Lord</a:t>
            </a:r>
            <a:r>
              <a:rPr lang="en-US" sz="2800" dirty="0">
                <a:solidFill>
                  <a:schemeClr val="bg1"/>
                </a:solidFill>
              </a:rPr>
              <a:t>, so walk in him, </a:t>
            </a:r>
            <a:r>
              <a:rPr lang="en-US" sz="2800" dirty="0" smtClean="0">
                <a:solidFill>
                  <a:schemeClr val="bg1"/>
                </a:solidFill>
              </a:rPr>
              <a:t>rooted </a:t>
            </a:r>
            <a:r>
              <a:rPr lang="en-US" sz="2800" dirty="0">
                <a:solidFill>
                  <a:schemeClr val="bg1"/>
                </a:solidFill>
              </a:rPr>
              <a:t>and built up in him and established in the faith</a:t>
            </a:r>
            <a:endParaRPr lang="en-US" sz="2800" dirty="0">
              <a:solidFill>
                <a:schemeClr val="bg1"/>
              </a:solidFill>
              <a:latin typeface="Berlin Sans FB" pitchFamily="34" charset="0"/>
            </a:endParaRPr>
          </a:p>
        </p:txBody>
      </p:sp>
      <p:pic>
        <p:nvPicPr>
          <p:cNvPr id="7184" name="Picture 16" descr="Tree"/>
          <p:cNvPicPr>
            <a:picLocks noChangeAspect="1" noChangeArrowheads="1"/>
          </p:cNvPicPr>
          <p:nvPr/>
        </p:nvPicPr>
        <p:blipFill>
          <a:blip r:embed="rId3" cstate="print"/>
          <a:srcRect t="2315" b="5766"/>
          <a:stretch>
            <a:fillRect/>
          </a:stretch>
        </p:blipFill>
        <p:spPr bwMode="auto">
          <a:xfrm>
            <a:off x="7524206" y="771162"/>
            <a:ext cx="1400402" cy="1374059"/>
          </a:xfrm>
          <a:prstGeom prst="rect">
            <a:avLst/>
          </a:prstGeom>
          <a:noFill/>
          <a:ln w="28575">
            <a:solidFill>
              <a:schemeClr val="tx1"/>
            </a:solidFill>
            <a:miter lim="800000"/>
            <a:headEnd/>
            <a:tailEnd/>
          </a:ln>
        </p:spPr>
      </p:pic>
      <p:sp>
        <p:nvSpPr>
          <p:cNvPr id="5" name="WordArt 15"/>
          <p:cNvSpPr>
            <a:spLocks noChangeArrowheads="1" noChangeShapeType="1" noTextEdit="1"/>
          </p:cNvSpPr>
          <p:nvPr/>
        </p:nvSpPr>
        <p:spPr bwMode="auto">
          <a:xfrm>
            <a:off x="1005840" y="123946"/>
            <a:ext cx="7040880" cy="523875"/>
          </a:xfrm>
          <a:prstGeom prst="rect">
            <a:avLst/>
          </a:prstGeom>
        </p:spPr>
        <p:txBody>
          <a:bodyPr wrap="none" fromWordArt="1">
            <a:prstTxWarp prst="textPlain">
              <a:avLst>
                <a:gd name="adj" fmla="val 50000"/>
              </a:avLst>
            </a:prstTxWarp>
          </a:bodyPr>
          <a:lstStyle/>
          <a:p>
            <a:pPr algn="just"/>
            <a:r>
              <a:rPr lang="en-US" sz="2000" kern="10" dirty="0">
                <a:ln w="19050">
                  <a:solidFill>
                    <a:schemeClr val="tx1"/>
                  </a:solidFill>
                  <a:round/>
                  <a:headEnd/>
                  <a:tailEnd/>
                </a:ln>
                <a:solidFill>
                  <a:srgbClr val="99FF99"/>
                </a:solidFill>
                <a:effectLst>
                  <a:outerShdw dist="35921" dir="2700000" algn="ctr" rotWithShape="0">
                    <a:schemeClr val="bg2">
                      <a:alpha val="50000"/>
                    </a:schemeClr>
                  </a:outerShdw>
                </a:effectLst>
                <a:latin typeface="Berlin Sans FB Demi"/>
              </a:rPr>
              <a:t>We must grow DOWNWARD</a:t>
            </a:r>
          </a:p>
        </p:txBody>
      </p:sp>
    </p:spTree>
  </p:cSld>
  <p:clrMapOvr>
    <a:masterClrMapping/>
  </p:clrMapOvr>
  <p:transition spd="med">
    <p:fade thruBlk="1"/>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2156</TotalTime>
  <Words>1611</Words>
  <Application>Microsoft Office PowerPoint</Application>
  <PresentationFormat>On-screen Show (4:3)</PresentationFormat>
  <Paragraphs>387</Paragraphs>
  <Slides>26</Slides>
  <Notes>25</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Default Design</vt:lpstr>
      <vt:lpstr>Module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In Grace</dc:title>
  <dc:subject>Growing</dc:subject>
  <dc:creator>Alex Ogden</dc:creator>
  <cp:keywords>growing grace downward upward inward outward tree</cp:keywords>
  <cp:lastModifiedBy>Dawson Road</cp:lastModifiedBy>
  <cp:revision>84</cp:revision>
  <dcterms:created xsi:type="dcterms:W3CDTF">2006-05-27T22:38:19Z</dcterms:created>
  <dcterms:modified xsi:type="dcterms:W3CDTF">2014-01-18T01:47:49Z</dcterms:modified>
</cp:coreProperties>
</file>