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1pPr>
    <a:lvl2pPr marL="342900" algn="ctr" defTabSz="584200" rtl="0" fontAlgn="base" hangingPunct="0">
      <a:spcBef>
        <a:spcPct val="0"/>
      </a:spcBef>
      <a:spcAft>
        <a:spcPct val="0"/>
      </a:spcAft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2pPr>
    <a:lvl3pPr marL="685800" algn="ctr" defTabSz="584200" rtl="0" fontAlgn="base" hangingPunct="0">
      <a:spcBef>
        <a:spcPct val="0"/>
      </a:spcBef>
      <a:spcAft>
        <a:spcPct val="0"/>
      </a:spcAft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3pPr>
    <a:lvl4pPr marL="1028700" algn="ctr" defTabSz="584200" rtl="0" fontAlgn="base" hangingPunct="0">
      <a:spcBef>
        <a:spcPct val="0"/>
      </a:spcBef>
      <a:spcAft>
        <a:spcPct val="0"/>
      </a:spcAft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4pPr>
    <a:lvl5pPr marL="1371600" algn="ctr" defTabSz="584200" rtl="0" fontAlgn="base" hangingPunct="0">
      <a:spcBef>
        <a:spcPct val="0"/>
      </a:spcBef>
      <a:spcAft>
        <a:spcPct val="0"/>
      </a:spcAft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5pPr>
    <a:lvl6pPr marL="2286000" algn="l" defTabSz="457200" rtl="0" eaLnBrk="1" latinLnBrk="0" hangingPunct="1"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6pPr>
    <a:lvl7pPr marL="2743200" algn="l" defTabSz="457200" rtl="0" eaLnBrk="1" latinLnBrk="0" hangingPunct="1"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7pPr>
    <a:lvl8pPr marL="3200400" algn="l" defTabSz="457200" rtl="0" eaLnBrk="1" latinLnBrk="0" hangingPunct="1"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8pPr>
    <a:lvl9pPr marL="3657600" algn="l" defTabSz="457200" rtl="0" eaLnBrk="1" latinLnBrk="0" hangingPunct="1">
      <a:defRPr sz="4800" i="1" kern="1200">
        <a:solidFill>
          <a:srgbClr val="000000"/>
        </a:solidFill>
        <a:latin typeface="Times" charset="0"/>
        <a:ea typeface="ＭＳ Ｐゴシック" charset="0"/>
        <a:cs typeface="Times" charset="0"/>
        <a:sym typeface="Time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84" y="-65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190347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ＭＳ Ｐゴシック" charset="0"/>
        <a:cs typeface="Lucida Grande" charset="0"/>
        <a:sym typeface="Lucida Grande" charset="0"/>
      </a:defRPr>
    </a:lvl1pPr>
    <a:lvl2pPr marL="2286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marL="4572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marL="6858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marL="9144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E9ADD0"/>
              </a:buClr>
            </a:pPr>
            <a:r>
              <a:rPr lang="en-US"/>
              <a:t>You Are Welcome At Any And All of Our Services!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E9ADD0"/>
              </a:buClr>
            </a:pPr>
            <a:r>
              <a:rPr lang="en-US"/>
              <a:t>You Are Welcome At Any And All of Our Services!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E9ADD0"/>
              </a:buClr>
            </a:pPr>
            <a:r>
              <a:rPr lang="en-US"/>
              <a:t>You Are Welcome At Any And All of Our Services!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E9ADD0"/>
              </a:buClr>
            </a:pPr>
            <a:r>
              <a:rPr lang="en-US"/>
              <a:t>You Are Welcome At Any And All of Our Services!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E9ADD0"/>
              </a:buClr>
            </a:pPr>
            <a:r>
              <a:rPr lang="en-US"/>
              <a:t>You Are Welcome At Any And All of Our Services!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493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300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8775" y="584200"/>
            <a:ext cx="2752725" cy="8191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584200"/>
            <a:ext cx="8105775" cy="8191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577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459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4915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38153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584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765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8285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94881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1752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2375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92620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7875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1524000"/>
            <a:ext cx="2925762" cy="718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1524000"/>
            <a:ext cx="8624888" cy="718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0294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1677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1718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43936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0" y="5156200"/>
            <a:ext cx="55689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156200"/>
            <a:ext cx="55689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4566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1315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1953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7277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92794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67086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4154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1634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8625" y="1524000"/>
            <a:ext cx="2822575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0900" y="1524000"/>
            <a:ext cx="8315325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0386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110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959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25128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6127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4034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14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654300"/>
            <a:ext cx="5429250" cy="612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654300"/>
            <a:ext cx="5429250" cy="612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511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02859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03208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18556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4686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70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299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19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1621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2343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1465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sted-image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3012738" cy="979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990600" y="584200"/>
            <a:ext cx="110109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990600" y="2654300"/>
            <a:ext cx="11010900" cy="6121400"/>
          </a:xfrm>
          <a:prstGeom prst="rect">
            <a:avLst/>
          </a:prstGeom>
          <a:noFill/>
          <a:ln>
            <a:noFill/>
          </a:ln>
          <a:effectLst>
            <a:outerShdw blurRad="63500" dist="25400" dir="1531979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+mj-lt"/>
          <a:ea typeface="+mj-ea"/>
          <a:cs typeface="+mj-cs"/>
          <a:sym typeface="Time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9pPr>
    </p:titleStyle>
    <p:bodyStyle>
      <a:lvl1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+mn-ea"/>
          <a:cs typeface="+mn-cs"/>
          <a:sym typeface="Time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sted-image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3012738" cy="979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/>
          </p:cNvSpPr>
          <p:nvPr>
            <p:ph type="title"/>
          </p:nvPr>
        </p:nvSpPr>
        <p:spPr bwMode="auto">
          <a:xfrm>
            <a:off x="850900" y="1524000"/>
            <a:ext cx="112903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+mj-lt"/>
          <a:ea typeface="+mj-ea"/>
          <a:cs typeface="+mj-cs"/>
          <a:sym typeface="Time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9pPr>
    </p:titleStyle>
    <p:bodyStyle>
      <a:lvl1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+mn-ea"/>
          <a:cs typeface="+mn-cs"/>
          <a:sym typeface="Time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sted-image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275" y="-12700"/>
            <a:ext cx="13090525" cy="977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 bwMode="auto">
          <a:xfrm>
            <a:off x="850900" y="1524000"/>
            <a:ext cx="112903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 bwMode="auto">
          <a:xfrm>
            <a:off x="850900" y="5156200"/>
            <a:ext cx="112903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+mj-lt"/>
          <a:ea typeface="+mj-ea"/>
          <a:cs typeface="+mj-cs"/>
          <a:sym typeface="Time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9pPr>
    </p:titleStyle>
    <p:bodyStyle>
      <a:lvl1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+mn-ea"/>
          <a:cs typeface="+mn-cs"/>
          <a:sym typeface="Time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3012738" cy="979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+mj-lt"/>
          <a:ea typeface="+mj-ea"/>
          <a:cs typeface="+mj-cs"/>
          <a:sym typeface="Time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400">
          <a:solidFill>
            <a:srgbClr val="000000"/>
          </a:solidFill>
          <a:latin typeface="Times" charset="0"/>
          <a:ea typeface="ＭＳ Ｐゴシック" charset="0"/>
          <a:cs typeface="Times" charset="0"/>
          <a:sym typeface="Times" charset="0"/>
        </a:defRPr>
      </a:lvl9pPr>
    </p:titleStyle>
    <p:bodyStyle>
      <a:lvl1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+mn-ea"/>
          <a:cs typeface="+mn-cs"/>
          <a:sym typeface="Times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3600" i="1">
          <a:solidFill>
            <a:srgbClr val="000000"/>
          </a:solidFill>
          <a:latin typeface="+mn-lt"/>
          <a:ea typeface="Times" charset="0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65stchurchofchrist.org/coc/sermons/" TargetMode="External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microsoft.com/downloads/details.aspx?FamilyID=cb9bf144-1076-4615-9951-294eeb832823&amp;displaylang=e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/>
          </p:cNvSpPr>
          <p:nvPr/>
        </p:nvSpPr>
        <p:spPr bwMode="auto">
          <a:xfrm>
            <a:off x="203200" y="303213"/>
            <a:ext cx="12596813" cy="16113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12000" i="0" dirty="0">
                <a:solidFill>
                  <a:srgbClr val="FFD4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46" name="Picture 2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2166938"/>
            <a:ext cx="12596813" cy="4614862"/>
          </a:xfrm>
          <a:prstGeom prst="rect">
            <a:avLst/>
          </a:pr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898775"/>
            <a:ext cx="6816725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898775"/>
            <a:ext cx="6819900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8435" name="AutoShape 3"/>
          <p:cNvSpPr>
            <a:spLocks/>
          </p:cNvSpPr>
          <p:nvPr/>
        </p:nvSpPr>
        <p:spPr bwMode="auto">
          <a:xfrm>
            <a:off x="212725" y="3629025"/>
            <a:ext cx="5991225" cy="556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Futile in their Minds – 17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Understanding Darkened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Alienated from Life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Ignorant &amp; Blind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Past Feeling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Serves Lewdness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Works uncleanness - 19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With Greediness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Grows Corrupt Because of Deceitful Lust - 22</a:t>
            </a:r>
            <a:endParaRPr lang="en-US"/>
          </a:p>
        </p:txBody>
      </p:sp>
      <p:sp>
        <p:nvSpPr>
          <p:cNvPr id="18436" name="AutoShape 4"/>
          <p:cNvSpPr>
            <a:spLocks/>
          </p:cNvSpPr>
          <p:nvPr/>
        </p:nvSpPr>
        <p:spPr bwMode="auto">
          <a:xfrm>
            <a:off x="219075" y="349250"/>
            <a:ext cx="12565063" cy="16113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120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ON The New Man</a:t>
            </a:r>
            <a:endParaRPr lang="en-US"/>
          </a:p>
        </p:txBody>
      </p:sp>
      <p:pic>
        <p:nvPicPr>
          <p:cNvPr id="1843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013" y="1358900"/>
            <a:ext cx="7010401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358900"/>
            <a:ext cx="7011988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9" name="AutoShape 7"/>
          <p:cNvSpPr>
            <a:spLocks/>
          </p:cNvSpPr>
          <p:nvPr/>
        </p:nvSpPr>
        <p:spPr bwMode="auto">
          <a:xfrm>
            <a:off x="6580188" y="3629025"/>
            <a:ext cx="6191250" cy="556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25 Lying,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26 Vengeful &amp; harbored anger,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27 Giving the devil a place.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28 Stealing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29 Corrupt words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30 Grieves the Holy Spirit of God,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31 Bitterness, wrath, anger, clamor, evil speaking and malice. </a:t>
            </a:r>
            <a:endParaRPr lang="en-US"/>
          </a:p>
        </p:txBody>
      </p:sp>
      <p:pic>
        <p:nvPicPr>
          <p:cNvPr id="1844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3073400"/>
            <a:ext cx="12990513" cy="6148388"/>
          </a:xfrm>
          <a:prstGeom prst="rect">
            <a:avLst/>
          </a:prstGeom>
          <a:noFill/>
          <a:ln>
            <a:noFill/>
          </a:ln>
          <a:effectLst>
            <a:outerShdw blurRad="139700" dist="83451" dir="3268506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898775"/>
            <a:ext cx="6816725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898775"/>
            <a:ext cx="6819900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9459" name="AutoShape 3"/>
          <p:cNvSpPr>
            <a:spLocks/>
          </p:cNvSpPr>
          <p:nvPr/>
        </p:nvSpPr>
        <p:spPr bwMode="auto">
          <a:xfrm>
            <a:off x="212725" y="3629025"/>
            <a:ext cx="5991225" cy="556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Futile in their Minds – 17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Understanding Darkened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Alienated from Life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Ignorant &amp; Blind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Past Feeling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Serves Lewdness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Works uncleanness - 19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With Greediness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Grows Corrupt Because of Deceitful Lust - 22</a:t>
            </a:r>
            <a:endParaRPr lang="en-US"/>
          </a:p>
        </p:txBody>
      </p:sp>
      <p:sp>
        <p:nvSpPr>
          <p:cNvPr id="19460" name="AutoShape 4"/>
          <p:cNvSpPr>
            <a:spLocks/>
          </p:cNvSpPr>
          <p:nvPr/>
        </p:nvSpPr>
        <p:spPr bwMode="auto">
          <a:xfrm>
            <a:off x="219075" y="349250"/>
            <a:ext cx="12565063" cy="16113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120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ON The New Man</a:t>
            </a:r>
            <a:endParaRPr lang="en-US"/>
          </a:p>
        </p:txBody>
      </p:sp>
      <p:pic>
        <p:nvPicPr>
          <p:cNvPr id="194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013" y="1358900"/>
            <a:ext cx="7010401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358900"/>
            <a:ext cx="7011988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3" name="AutoShape 7"/>
          <p:cNvSpPr>
            <a:spLocks/>
          </p:cNvSpPr>
          <p:nvPr/>
        </p:nvSpPr>
        <p:spPr bwMode="auto">
          <a:xfrm>
            <a:off x="6580188" y="3629025"/>
            <a:ext cx="6191250" cy="556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25 Lying,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26 Vengeful &amp; harbored anger,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27 Giving the devil a place.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28 Stealing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29 Corrupt words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30 Grieves the Holy Spirit of God,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31 Bitterness, wrath, anger, clamor, evil speaking and malice. </a:t>
            </a:r>
            <a:endParaRPr lang="en-US"/>
          </a:p>
        </p:txBody>
      </p:sp>
      <p:pic>
        <p:nvPicPr>
          <p:cNvPr id="1946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3073400"/>
            <a:ext cx="12990513" cy="6492875"/>
          </a:xfrm>
          <a:prstGeom prst="rect">
            <a:avLst/>
          </a:prstGeom>
          <a:noFill/>
          <a:ln>
            <a:noFill/>
          </a:ln>
          <a:effectLst>
            <a:outerShdw blurRad="139700" dist="83451" dir="3268506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898775"/>
            <a:ext cx="6816725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04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898775"/>
            <a:ext cx="6819900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0483" name="AutoShape 3"/>
          <p:cNvSpPr>
            <a:spLocks/>
          </p:cNvSpPr>
          <p:nvPr/>
        </p:nvSpPr>
        <p:spPr bwMode="auto">
          <a:xfrm>
            <a:off x="6680200" y="3265488"/>
            <a:ext cx="5991225" cy="6108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Fornication (v. 5)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Uncleanness (v. 5)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Passion (v. 5)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Evil Desire (v. 5)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Covetousness - Idolatry (v. 5)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Anger (v. 8)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Wrath (v. 8)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Malice (v. 8)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Blasphemy (v. 8)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Filthy Language (v. 8)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Lying (v. 9)</a:t>
            </a:r>
            <a:endParaRPr lang="en-US"/>
          </a:p>
        </p:txBody>
      </p:sp>
      <p:sp>
        <p:nvSpPr>
          <p:cNvPr id="20484" name="AutoShape 4"/>
          <p:cNvSpPr>
            <a:spLocks/>
          </p:cNvSpPr>
          <p:nvPr/>
        </p:nvSpPr>
        <p:spPr bwMode="auto">
          <a:xfrm>
            <a:off x="219075" y="349250"/>
            <a:ext cx="12565063" cy="16113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120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013" y="1358900"/>
            <a:ext cx="7010401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358900"/>
            <a:ext cx="7011988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bldLvl="5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898775"/>
            <a:ext cx="6816725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15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898775"/>
            <a:ext cx="6819900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1507" name="AutoShape 3"/>
          <p:cNvSpPr>
            <a:spLocks/>
          </p:cNvSpPr>
          <p:nvPr/>
        </p:nvSpPr>
        <p:spPr bwMode="auto">
          <a:xfrm>
            <a:off x="6680200" y="3265488"/>
            <a:ext cx="5991225" cy="596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4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12  Mercy, kindness, humility, meekness, longsuffering; </a:t>
            </a:r>
          </a:p>
          <a:p>
            <a:r>
              <a:rPr lang="en-US" sz="34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13 bearing with one another, and forgiving one another, . . . </a:t>
            </a:r>
          </a:p>
          <a:p>
            <a:r>
              <a:rPr lang="en-US" sz="34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14 . . . most importantly - love, </a:t>
            </a:r>
          </a:p>
          <a:p>
            <a:r>
              <a:rPr lang="en-US" sz="34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15 let the peace of God rule in your hearts, . . . be thankful. </a:t>
            </a:r>
          </a:p>
          <a:p>
            <a:r>
              <a:rPr lang="en-US" sz="34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16 worship, admonish one  another . . .</a:t>
            </a:r>
          </a:p>
          <a:p>
            <a:r>
              <a:rPr lang="en-US" sz="34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17 Submitting to Christ</a:t>
            </a:r>
            <a:r>
              <a:rPr lang="ja-JP" altLang="en-US" sz="34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’</a:t>
            </a:r>
            <a:r>
              <a:rPr lang="en-US" sz="34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 authority in everything</a:t>
            </a:r>
            <a:endParaRPr lang="en-US"/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013" y="1358900"/>
            <a:ext cx="7010401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358900"/>
            <a:ext cx="7011988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0" name="AutoShape 6"/>
          <p:cNvSpPr>
            <a:spLocks/>
          </p:cNvSpPr>
          <p:nvPr/>
        </p:nvSpPr>
        <p:spPr bwMode="auto">
          <a:xfrm>
            <a:off x="219075" y="349250"/>
            <a:ext cx="12565063" cy="16113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120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ON The New Man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5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1"/>
          <p:cNvSpPr>
            <a:spLocks/>
          </p:cNvSpPr>
          <p:nvPr/>
        </p:nvSpPr>
        <p:spPr bwMode="auto">
          <a:xfrm>
            <a:off x="17463" y="690563"/>
            <a:ext cx="6853237" cy="928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65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pic>
        <p:nvPicPr>
          <p:cNvPr id="22530" name="Picture 2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1913"/>
            <a:ext cx="5964237" cy="2185987"/>
          </a:xfrm>
          <a:prstGeom prst="rect">
            <a:avLst/>
          </a:pr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25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975" y="2587625"/>
            <a:ext cx="5743575" cy="3556000"/>
          </a:xfrm>
          <a:prstGeom prst="rect">
            <a:avLst/>
          </a:prstGeom>
          <a:noFill/>
          <a:ln>
            <a:noFill/>
          </a:ln>
          <a:effectLst>
            <a:outerShdw blurRad="254000" dist="236199" dir="231676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2532" name="Picture 4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5232400"/>
            <a:ext cx="5011738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3" name="AutoShape 5"/>
          <p:cNvSpPr>
            <a:spLocks/>
          </p:cNvSpPr>
          <p:nvPr/>
        </p:nvSpPr>
        <p:spPr bwMode="auto">
          <a:xfrm>
            <a:off x="5776913" y="2830513"/>
            <a:ext cx="6854825" cy="64674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Requires that we transform our thinking to harmonize with God</a:t>
            </a:r>
            <a:r>
              <a:rPr lang="ja-JP" alt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’</a:t>
            </a: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s will - Prov 23:7; Rom 12:1,2; Col. 3:1-3</a:t>
            </a:r>
          </a:p>
          <a:p>
            <a:pPr marL="444500" indent="-444500" algn="l">
              <a:spcBef>
                <a:spcPts val="1000"/>
              </a:spcBef>
              <a:buClr>
                <a:srgbClr val="D4FB79"/>
              </a:buClr>
              <a:buSzPct val="75000"/>
              <a:buFontTx/>
              <a:buChar char="✦"/>
            </a:pP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Requires that we feed upon God</a:t>
            </a:r>
            <a:r>
              <a:rPr lang="ja-JP" alt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’</a:t>
            </a: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s word - Psalm 1:1,2; 1 Pet 2:2; 2 Tim 2:15</a:t>
            </a:r>
          </a:p>
          <a:p>
            <a:pPr marL="444500" indent="-444500" algn="l">
              <a:spcBef>
                <a:spcPts val="1000"/>
              </a:spcBef>
              <a:buClr>
                <a:srgbClr val="D4FB79"/>
              </a:buClr>
              <a:buSzPct val="75000"/>
              <a:buFontTx/>
              <a:buChar char="✦"/>
            </a:pP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Requires that we understand &amp; follow God</a:t>
            </a:r>
            <a:r>
              <a:rPr lang="ja-JP" alt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’</a:t>
            </a: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s word - Mat 7:21; 13:23; James 1:21-25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uild="p" bldLvl="5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1"/>
          <p:cNvSpPr>
            <a:spLocks/>
          </p:cNvSpPr>
          <p:nvPr/>
        </p:nvSpPr>
        <p:spPr bwMode="auto">
          <a:xfrm>
            <a:off x="17463" y="690563"/>
            <a:ext cx="6853237" cy="928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65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pic>
        <p:nvPicPr>
          <p:cNvPr id="23554" name="Picture 2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1913"/>
            <a:ext cx="5964237" cy="2185987"/>
          </a:xfrm>
          <a:prstGeom prst="rect">
            <a:avLst/>
          </a:pr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975" y="2587625"/>
            <a:ext cx="5743575" cy="3556000"/>
          </a:xfrm>
          <a:prstGeom prst="rect">
            <a:avLst/>
          </a:prstGeom>
          <a:noFill/>
          <a:ln>
            <a:noFill/>
          </a:ln>
          <a:effectLst>
            <a:outerShdw blurRad="254000" dist="236199" dir="231676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56" name="Picture 4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5232400"/>
            <a:ext cx="5011738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7" name="AutoShape 5"/>
          <p:cNvSpPr>
            <a:spLocks/>
          </p:cNvSpPr>
          <p:nvPr/>
        </p:nvSpPr>
        <p:spPr bwMode="auto">
          <a:xfrm>
            <a:off x="5659438" y="2360613"/>
            <a:ext cx="6999287" cy="6707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Repent &amp; seek God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’</a:t>
            </a: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s forgiveness &amp; 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“</a:t>
            </a: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No longer be a slave to sin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”</a:t>
            </a:r>
            <a:endParaRPr lang="en-US" sz="3600" i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Seek forgiveness from those you have hurt and 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“</a:t>
            </a: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as far as it depends on you, live at peace with all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”</a:t>
            </a: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 </a:t>
            </a: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Forgive yourself and 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“</a:t>
            </a: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move on from the past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”</a:t>
            </a:r>
            <a:endParaRPr lang="en-US" sz="3600" i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Forgive those who have hurt you and ask for your forgiveness - 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“</a:t>
            </a: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forgive whatever grievances you have</a:t>
            </a:r>
            <a:r>
              <a:rPr lang="ja-JP" alt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”</a:t>
            </a:r>
            <a:endParaRPr lang="en-US" sz="3600" i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Commit to being faithful to God!</a:t>
            </a:r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 bldLvl="5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/>
          </p:cNvSpPr>
          <p:nvPr/>
        </p:nvSpPr>
        <p:spPr bwMode="auto">
          <a:xfrm>
            <a:off x="17463" y="690563"/>
            <a:ext cx="6853237" cy="928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65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pic>
        <p:nvPicPr>
          <p:cNvPr id="24578" name="Picture 2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1913"/>
            <a:ext cx="5964237" cy="2185987"/>
          </a:xfrm>
          <a:prstGeom prst="rect">
            <a:avLst/>
          </a:pr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975" y="2587625"/>
            <a:ext cx="5743575" cy="3556000"/>
          </a:xfrm>
          <a:prstGeom prst="rect">
            <a:avLst/>
          </a:prstGeom>
          <a:noFill/>
          <a:ln>
            <a:noFill/>
          </a:ln>
          <a:effectLst>
            <a:outerShdw blurRad="254000" dist="236199" dir="231676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0" name="Picture 4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5232400"/>
            <a:ext cx="5011738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1" name="AutoShape 5"/>
          <p:cNvSpPr>
            <a:spLocks/>
          </p:cNvSpPr>
          <p:nvPr/>
        </p:nvSpPr>
        <p:spPr bwMode="auto">
          <a:xfrm>
            <a:off x="5776913" y="2830513"/>
            <a:ext cx="6854825" cy="6707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Have you heard the true gospel of Christ? - John 8:32; Rom 10:17 </a:t>
            </a: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Do you believe that Jesus is the Christ, the Son of God? - John 8:24; Rom 10:9,10</a:t>
            </a: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Repent of your sins! - Luke 13:3,5; Acts 2:38</a:t>
            </a: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Confess Christ - Rom 10:9,10</a:t>
            </a: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Be baptized - Acts 2:38; Gal 3:26,27; Rom 3:3-6</a:t>
            </a:r>
          </a:p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36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Live for Christ who died for you - 2 Cor 5:14-17; 1 Cor 15:58</a:t>
            </a:r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 bldLvl="5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1" descr="image2.pn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5602" name="AutoShape 2"/>
          <p:cNvSpPr>
            <a:spLocks/>
          </p:cNvSpPr>
          <p:nvPr/>
        </p:nvSpPr>
        <p:spPr bwMode="auto">
          <a:xfrm>
            <a:off x="6826250" y="9312275"/>
            <a:ext cx="6178550" cy="3397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 anchor="ctr"/>
          <a:lstStyle/>
          <a:p>
            <a:pPr algn="r" defTabSz="1300163"/>
            <a:r>
              <a:rPr lang="en-US" sz="1600" i="0">
                <a:solidFill>
                  <a:srgbClr val="F4E7ED"/>
                </a:solidFill>
                <a:latin typeface="Constantia" charset="0"/>
                <a:cs typeface="Constantia" charset="0"/>
                <a:sym typeface="Constantia" charset="0"/>
              </a:rPr>
              <a:t>W 65th St church of Christ / November 25, 2007</a:t>
            </a:r>
            <a:endParaRPr lang="en-US"/>
          </a:p>
        </p:txBody>
      </p:sp>
      <p:sp>
        <p:nvSpPr>
          <p:cNvPr id="25603" name="AutoShape 3"/>
          <p:cNvSpPr>
            <a:spLocks/>
          </p:cNvSpPr>
          <p:nvPr/>
        </p:nvSpPr>
        <p:spPr bwMode="auto">
          <a:xfrm>
            <a:off x="0" y="0"/>
            <a:ext cx="13004800" cy="9753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 anchor="ctr"/>
          <a:lstStyle/>
          <a:p>
            <a:pPr defTabSz="1300163"/>
            <a:endParaRPr lang="en-US" sz="2400" i="0">
              <a:solidFill>
                <a:srgbClr val="FFFFFF"/>
              </a:solidFill>
              <a:latin typeface="Constantia" charset="0"/>
              <a:cs typeface="Constantia" charset="0"/>
              <a:sym typeface="Constantia" charset="0"/>
            </a:endParaRPr>
          </a:p>
        </p:txBody>
      </p:sp>
      <p:sp>
        <p:nvSpPr>
          <p:cNvPr id="25604" name="AutoShape 4"/>
          <p:cNvSpPr>
            <a:spLocks/>
          </p:cNvSpPr>
          <p:nvPr/>
        </p:nvSpPr>
        <p:spPr bwMode="auto">
          <a:xfrm>
            <a:off x="0" y="9310688"/>
            <a:ext cx="3684588" cy="3381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 anchor="ctr"/>
          <a:lstStyle/>
          <a:p>
            <a:pPr algn="l" defTabSz="1300163"/>
            <a:r>
              <a:rPr lang="en-US" sz="1600" i="0">
                <a:solidFill>
                  <a:srgbClr val="F4E7ED"/>
                </a:solidFill>
                <a:latin typeface="Constantia" charset="0"/>
                <a:cs typeface="Constantia" charset="0"/>
                <a:sym typeface="Constantia" charset="0"/>
              </a:rPr>
              <a:t>Don McClain</a:t>
            </a:r>
            <a:endParaRPr lang="en-US"/>
          </a:p>
        </p:txBody>
      </p:sp>
      <p:sp>
        <p:nvSpPr>
          <p:cNvPr id="25605" name="AutoShape 5"/>
          <p:cNvSpPr>
            <a:spLocks/>
          </p:cNvSpPr>
          <p:nvPr/>
        </p:nvSpPr>
        <p:spPr bwMode="auto">
          <a:xfrm>
            <a:off x="12136438" y="-176213"/>
            <a:ext cx="868362" cy="3524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14400"/>
            <a:fld id="{E1AEBE67-727F-2942-83A6-9173819978B1}" type="slidenum">
              <a:rPr lang="en-US" sz="2800" i="0">
                <a:solidFill>
                  <a:srgbClr val="F4E7ED"/>
                </a:solidFill>
                <a:latin typeface="Constantia" charset="0"/>
                <a:cs typeface="Constantia" charset="0"/>
                <a:sym typeface="Constantia" charset="0"/>
              </a:rPr>
              <a:pPr defTabSz="914400"/>
              <a:t>17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1"/>
          <p:cNvSpPr>
            <a:spLocks/>
          </p:cNvSpPr>
          <p:nvPr/>
        </p:nvSpPr>
        <p:spPr bwMode="auto">
          <a:xfrm>
            <a:off x="393700" y="2116138"/>
            <a:ext cx="12204700" cy="53927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212121">
                  <a:alpha val="39000"/>
                </a:srgbClr>
              </a:gs>
              <a:gs pos="100000">
                <a:srgbClr val="58596B">
                  <a:alpha val="42999"/>
                </a:srgbClr>
              </a:gs>
            </a:gsLst>
            <a:lin ang="5400000"/>
          </a:gradFill>
          <a:ln>
            <a:noFill/>
          </a:ln>
          <a:effectLst>
            <a:outerShdw blurRad="152400" dist="76200" dir="2460006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57200"/>
            <a:r>
              <a:rPr lang="en-US" sz="4200" i="0">
                <a:solidFill>
                  <a:srgbClr val="FFD9A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coal CY" charset="0"/>
                <a:cs typeface="Charcoal CY" charset="0"/>
                <a:sym typeface="Charcoal CY" charset="0"/>
              </a:rPr>
              <a:t>Charts by Don McClain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Prepared January 2-4, 2014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Preached January 5, 2014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West 65th Street church of Christ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P.O. Box 190062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Little Rock AR 72219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501-568-1062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Prepared using Keynote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Email – </a:t>
            </a:r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  <a:hlinkClick r:id="rId2" invalidUrl="http://"/>
              </a:rPr>
              <a:t>donmcclain@sbcglobal.net</a:t>
            </a:r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  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More Keynote, PPT &amp; Audio Sermons:</a:t>
            </a:r>
          </a:p>
          <a:p>
            <a:pPr defTabSz="457200"/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  <a:hlinkClick r:id="rId3"/>
              </a:rPr>
              <a:t>http://w65stchurchofchrist.org/coc/sermons/</a:t>
            </a:r>
            <a:r>
              <a:rPr lang="en-US" sz="29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charset="0"/>
                <a:cs typeface="Chalkboard" charset="0"/>
                <a:sym typeface="Chalkboard" charset="0"/>
              </a:rPr>
              <a:t> </a:t>
            </a:r>
            <a:endParaRPr lang="en-US"/>
          </a:p>
        </p:txBody>
      </p:sp>
      <p:sp>
        <p:nvSpPr>
          <p:cNvPr id="26626" name="AutoShape 2"/>
          <p:cNvSpPr>
            <a:spLocks/>
          </p:cNvSpPr>
          <p:nvPr/>
        </p:nvSpPr>
        <p:spPr bwMode="auto">
          <a:xfrm>
            <a:off x="469900" y="7835900"/>
            <a:ext cx="12052300" cy="965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24242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</p:spPr>
        <p:txBody>
          <a:bodyPr lIns="38100" tIns="38100" rIns="38100" bIns="38100"/>
          <a:lstStyle/>
          <a:p>
            <a:pPr defTabSz="1295400">
              <a:buClr>
                <a:srgbClr val="FFFFFF"/>
              </a:buClr>
            </a:pPr>
            <a:r>
              <a:rPr lang="en-US" sz="1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Book Antiqua" charset="0"/>
                <a:sym typeface="Book Antiqua" charset="0"/>
              </a:rPr>
              <a:t>Note – Many of the transition effects used in this presentation will be lost using PPT 2007 Viewer</a:t>
            </a:r>
            <a:endParaRPr lang="en-US" sz="4000" i="0">
              <a:solidFill>
                <a:srgbClr val="FFFFFF"/>
              </a:solidFill>
              <a:latin typeface="Book Antiqua" charset="0"/>
              <a:cs typeface="Book Antiqua" charset="0"/>
              <a:sym typeface="Book Antiqua" charset="0"/>
            </a:endParaRPr>
          </a:p>
          <a:p>
            <a:pPr defTabSz="1295400">
              <a:buClr>
                <a:srgbClr val="FFFFFF"/>
              </a:buClr>
            </a:pPr>
            <a:r>
              <a:rPr lang="en-US" sz="1800" i="0">
                <a:solidFill>
                  <a:srgbClr val="D6A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Book Antiqua" charset="0"/>
                <a:sym typeface="Book Antiqua" charset="0"/>
                <a:hlinkClick r:id="rId4"/>
              </a:rPr>
              <a:t>http://www.microsoft.com/downloads/details.aspx?FamilyID=cb9bf144-1076-4615-9951-294eeb832823&amp;displaylang=en</a:t>
            </a:r>
            <a:r>
              <a:rPr lang="en-US" sz="1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Book Antiqua" charset="0"/>
                <a:sym typeface="Book Antiqua" charset="0"/>
              </a:rPr>
              <a:t> </a:t>
            </a:r>
            <a:endParaRPr lang="en-US"/>
          </a:p>
        </p:txBody>
      </p:sp>
      <p:sp>
        <p:nvSpPr>
          <p:cNvPr id="26627" name="AutoShape 3"/>
          <p:cNvSpPr>
            <a:spLocks/>
          </p:cNvSpPr>
          <p:nvPr/>
        </p:nvSpPr>
        <p:spPr bwMode="auto">
          <a:xfrm>
            <a:off x="15875" y="690563"/>
            <a:ext cx="6854825" cy="928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65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pic>
        <p:nvPicPr>
          <p:cNvPr id="26628" name="Picture 4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1913"/>
            <a:ext cx="5964237" cy="2185987"/>
          </a:xfrm>
          <a:prstGeom prst="rect">
            <a:avLst/>
          </a:pr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7650" name="Picture 2" descr="Red_Black_line_v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4700"/>
            <a:ext cx="124333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1" name="Picture 3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13058776" cy="97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2" name="AutoShape 4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7653" name="Picture 5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4" name="AutoShape 6"/>
          <p:cNvSpPr>
            <a:spLocks/>
          </p:cNvSpPr>
          <p:nvPr/>
        </p:nvSpPr>
        <p:spPr bwMode="auto">
          <a:xfrm>
            <a:off x="371475" y="474663"/>
            <a:ext cx="12260263" cy="7378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52400" dist="76200" dir="2460006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</a:pPr>
            <a:r>
              <a:rPr lang="en-US" sz="6500" b="1" i="0">
                <a:latin typeface="Times New Roman" charset="0"/>
                <a:cs typeface="Times New Roman" charset="0"/>
                <a:sym typeface="Times New Roman" charset="0"/>
              </a:rPr>
              <a:t>Ephesians 4:17-24 (NKJV) </a:t>
            </a:r>
          </a:p>
          <a:p>
            <a:pPr defTabSz="457200">
              <a:spcBef>
                <a:spcPts val="500"/>
              </a:spcBef>
            </a:pPr>
            <a:r>
              <a:rPr lang="en-US" i="0" baseline="32000">
                <a:latin typeface="Times New Roman" charset="0"/>
                <a:cs typeface="Times New Roman" charset="0"/>
                <a:sym typeface="Times New Roman" charset="0"/>
              </a:rPr>
              <a:t>17 </a:t>
            </a:r>
            <a:r>
              <a:rPr lang="en-US" i="0">
                <a:latin typeface="Times New Roman" charset="0"/>
                <a:cs typeface="Times New Roman" charset="0"/>
                <a:sym typeface="Times New Roman" charset="0"/>
              </a:rPr>
              <a:t>This I say, therefore, and testify in the Lord, that you should no longer walk as the rest of the Gentiles walk, in the futility of their mind, </a:t>
            </a:r>
            <a:r>
              <a:rPr lang="en-US" i="0" baseline="32000">
                <a:latin typeface="Times New Roman" charset="0"/>
                <a:cs typeface="Times New Roman" charset="0"/>
                <a:sym typeface="Times New Roman" charset="0"/>
              </a:rPr>
              <a:t>18 </a:t>
            </a:r>
            <a:r>
              <a:rPr lang="en-US" i="0">
                <a:latin typeface="Times New Roman" charset="0"/>
                <a:cs typeface="Times New Roman" charset="0"/>
                <a:sym typeface="Times New Roman" charset="0"/>
              </a:rPr>
              <a:t>having their understanding darkened, being alienated from the life of God, because of the ignorance that is in them, because of the blindness of their heart; </a:t>
            </a:r>
            <a:r>
              <a:rPr lang="en-US" i="0" baseline="32000">
                <a:latin typeface="Times New Roman" charset="0"/>
                <a:cs typeface="Times New Roman" charset="0"/>
                <a:sym typeface="Times New Roman" charset="0"/>
              </a:rPr>
              <a:t>19 </a:t>
            </a:r>
            <a:r>
              <a:rPr lang="en-US" i="0">
                <a:latin typeface="Times New Roman" charset="0"/>
                <a:cs typeface="Times New Roman" charset="0"/>
                <a:sym typeface="Times New Roman" charset="0"/>
              </a:rPr>
              <a:t>who, being past feeling, have given themselves over to lewdness, to work all uncleanness with greediness. </a:t>
            </a:r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038" y="2519363"/>
            <a:ext cx="12149137" cy="6389687"/>
          </a:xfrm>
          <a:prstGeom prst="rect">
            <a:avLst/>
          </a:pr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170" name="AutoShape 2"/>
          <p:cNvSpPr>
            <a:spLocks/>
          </p:cNvSpPr>
          <p:nvPr/>
        </p:nvSpPr>
        <p:spPr bwMode="auto">
          <a:xfrm>
            <a:off x="15875" y="690563"/>
            <a:ext cx="6854825" cy="928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65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pic>
        <p:nvPicPr>
          <p:cNvPr id="7171" name="Picture 3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1913"/>
            <a:ext cx="5964237" cy="2185987"/>
          </a:xfrm>
          <a:prstGeom prst="rect">
            <a:avLst/>
          </a:pr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9698" name="Picture 2" descr="Red_Black_line_v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4700"/>
            <a:ext cx="124333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699" name="Picture 3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13058776" cy="97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700" name="AutoShape 4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9701" name="Picture 5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702" name="AutoShape 6"/>
          <p:cNvSpPr>
            <a:spLocks/>
          </p:cNvSpPr>
          <p:nvPr/>
        </p:nvSpPr>
        <p:spPr bwMode="auto">
          <a:xfrm>
            <a:off x="371475" y="474663"/>
            <a:ext cx="12260263" cy="7378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52400" dist="76200" dir="2460006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</a:pPr>
            <a:r>
              <a:rPr lang="en-US" sz="6500" b="1" i="0">
                <a:latin typeface="Times New Roman" charset="0"/>
                <a:cs typeface="Times New Roman" charset="0"/>
                <a:sym typeface="Times New Roman" charset="0"/>
              </a:rPr>
              <a:t>Ephesians 4:17-24 (NKJV) </a:t>
            </a:r>
          </a:p>
          <a:p>
            <a:pPr defTabSz="457200">
              <a:spcBef>
                <a:spcPts val="500"/>
              </a:spcBef>
            </a:pPr>
            <a:r>
              <a:rPr lang="en-US" i="0" baseline="32000">
                <a:latin typeface="Times New Roman" charset="0"/>
                <a:cs typeface="Times New Roman" charset="0"/>
                <a:sym typeface="Times New Roman" charset="0"/>
              </a:rPr>
              <a:t>20 </a:t>
            </a:r>
            <a:r>
              <a:rPr lang="en-US" i="0">
                <a:latin typeface="Times New Roman" charset="0"/>
                <a:cs typeface="Times New Roman" charset="0"/>
                <a:sym typeface="Times New Roman" charset="0"/>
              </a:rPr>
              <a:t>But you have not so learned Christ, </a:t>
            </a:r>
            <a:r>
              <a:rPr lang="en-US" i="0" baseline="32000">
                <a:latin typeface="Times New Roman" charset="0"/>
                <a:cs typeface="Times New Roman" charset="0"/>
                <a:sym typeface="Times New Roman" charset="0"/>
              </a:rPr>
              <a:t>21 </a:t>
            </a:r>
            <a:r>
              <a:rPr lang="en-US" i="0">
                <a:latin typeface="Times New Roman" charset="0"/>
                <a:cs typeface="Times New Roman" charset="0"/>
                <a:sym typeface="Times New Roman" charset="0"/>
              </a:rPr>
              <a:t>if indeed you have heard Him and have been taught by Him, as the truth is in Jesus: </a:t>
            </a:r>
            <a:r>
              <a:rPr lang="en-US" i="0" baseline="32000">
                <a:latin typeface="Times New Roman" charset="0"/>
                <a:cs typeface="Times New Roman" charset="0"/>
                <a:sym typeface="Times New Roman" charset="0"/>
              </a:rPr>
              <a:t>22 </a:t>
            </a:r>
            <a:r>
              <a:rPr lang="en-US" i="0">
                <a:latin typeface="Times New Roman" charset="0"/>
                <a:cs typeface="Times New Roman" charset="0"/>
                <a:sym typeface="Times New Roman" charset="0"/>
              </a:rPr>
              <a:t>that you put off, concerning your former conduct, the old man which grows corrupt according to the deceitful lusts, </a:t>
            </a:r>
            <a:r>
              <a:rPr lang="en-US" i="0" baseline="32000">
                <a:latin typeface="Times New Roman" charset="0"/>
                <a:cs typeface="Times New Roman" charset="0"/>
                <a:sym typeface="Times New Roman" charset="0"/>
              </a:rPr>
              <a:t>23 </a:t>
            </a:r>
            <a:r>
              <a:rPr lang="en-US" i="0">
                <a:latin typeface="Times New Roman" charset="0"/>
                <a:cs typeface="Times New Roman" charset="0"/>
                <a:sym typeface="Times New Roman" charset="0"/>
              </a:rPr>
              <a:t>and be renewed in the spirit of your mind, </a:t>
            </a:r>
            <a:r>
              <a:rPr lang="en-US" i="0" baseline="32000">
                <a:latin typeface="Times New Roman" charset="0"/>
                <a:cs typeface="Times New Roman" charset="0"/>
                <a:sym typeface="Times New Roman" charset="0"/>
              </a:rPr>
              <a:t>24 </a:t>
            </a:r>
            <a:r>
              <a:rPr lang="en-US" i="0">
                <a:latin typeface="Times New Roman" charset="0"/>
                <a:cs typeface="Times New Roman" charset="0"/>
                <a:sym typeface="Times New Roman" charset="0"/>
              </a:rPr>
              <a:t>and that you put on the new man which was created according to God, in true righteousness and holiness. 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98500" indent="-381000" algn="r">
              <a:buSzPct val="30000"/>
              <a:buFontTx/>
              <a:buBlip>
                <a:blip r:embed="rId2"/>
              </a:buBlip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19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" y="1252538"/>
            <a:ext cx="12565063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/>
          </p:cNvSpPr>
          <p:nvPr/>
        </p:nvSpPr>
        <p:spPr bwMode="auto">
          <a:xfrm>
            <a:off x="203200" y="303213"/>
            <a:ext cx="12596813" cy="16113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120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sp>
        <p:nvSpPr>
          <p:cNvPr id="8196" name="AutoShape 4"/>
          <p:cNvSpPr>
            <a:spLocks/>
          </p:cNvSpPr>
          <p:nvPr/>
        </p:nvSpPr>
        <p:spPr bwMode="auto">
          <a:xfrm rot="21240000">
            <a:off x="469900" y="2014538"/>
            <a:ext cx="2668588" cy="18891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17" y="0"/>
                </a:moveTo>
                <a:cubicBezTo>
                  <a:pt x="230" y="0"/>
                  <a:pt x="0" y="326"/>
                  <a:pt x="0" y="730"/>
                </a:cubicBezTo>
                <a:lnTo>
                  <a:pt x="0" y="18308"/>
                </a:lnTo>
                <a:cubicBezTo>
                  <a:pt x="0" y="18713"/>
                  <a:pt x="230" y="19044"/>
                  <a:pt x="517" y="19044"/>
                </a:cubicBezTo>
                <a:lnTo>
                  <a:pt x="17990" y="19044"/>
                </a:lnTo>
                <a:lnTo>
                  <a:pt x="21600" y="21599"/>
                </a:lnTo>
                <a:lnTo>
                  <a:pt x="19685" y="16737"/>
                </a:lnTo>
                <a:lnTo>
                  <a:pt x="19685" y="730"/>
                </a:lnTo>
                <a:cubicBezTo>
                  <a:pt x="19685" y="326"/>
                  <a:pt x="19455" y="0"/>
                  <a:pt x="19168" y="0"/>
                </a:cubicBezTo>
                <a:lnTo>
                  <a:pt x="517" y="0"/>
                </a:lnTo>
                <a:close/>
              </a:path>
            </a:pathLst>
          </a:custGeom>
          <a:gradFill rotWithShape="0">
            <a:gsLst>
              <a:gs pos="0">
                <a:srgbClr val="00FDFF">
                  <a:alpha val="84999"/>
                </a:srgbClr>
              </a:gs>
              <a:gs pos="100000">
                <a:srgbClr val="73FCD6">
                  <a:alpha val="56999"/>
                </a:srgbClr>
              </a:gs>
            </a:gsLst>
            <a:lin ang="189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Get priorities in order - God first!</a:t>
            </a:r>
            <a:endParaRPr lang="en-US"/>
          </a:p>
        </p:txBody>
      </p:sp>
      <p:sp>
        <p:nvSpPr>
          <p:cNvPr id="8197" name="AutoShape 5" descr="tile_paper_medgray.png"/>
          <p:cNvSpPr>
            <a:spLocks/>
          </p:cNvSpPr>
          <p:nvPr/>
        </p:nvSpPr>
        <p:spPr bwMode="auto">
          <a:xfrm rot="360000">
            <a:off x="3032125" y="1292225"/>
            <a:ext cx="2559050" cy="180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5" y="0"/>
                </a:moveTo>
                <a:cubicBezTo>
                  <a:pt x="239" y="0"/>
                  <a:pt x="0" y="340"/>
                  <a:pt x="0" y="760"/>
                </a:cubicBezTo>
                <a:lnTo>
                  <a:pt x="0" y="18458"/>
                </a:lnTo>
                <a:cubicBezTo>
                  <a:pt x="0" y="18878"/>
                  <a:pt x="239" y="19219"/>
                  <a:pt x="535" y="19219"/>
                </a:cubicBezTo>
                <a:lnTo>
                  <a:pt x="19154" y="19219"/>
                </a:lnTo>
                <a:lnTo>
                  <a:pt x="21599" y="21600"/>
                </a:lnTo>
                <a:lnTo>
                  <a:pt x="20350" y="17260"/>
                </a:lnTo>
                <a:lnTo>
                  <a:pt x="20350" y="760"/>
                </a:lnTo>
                <a:cubicBezTo>
                  <a:pt x="20350" y="340"/>
                  <a:pt x="20110" y="0"/>
                  <a:pt x="19814" y="0"/>
                </a:cubicBezTo>
                <a:lnTo>
                  <a:pt x="535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25400" dist="25400" dir="2388352" algn="ctr" rotWithShape="0">
              <a:srgbClr val="000000">
                <a:alpha val="79309"/>
              </a:srgbClr>
            </a:outerShdw>
          </a:effec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Yes, but help spiritually first / Love</a:t>
            </a:r>
            <a:endParaRPr lang="en-US"/>
          </a:p>
        </p:txBody>
      </p:sp>
      <p:sp>
        <p:nvSpPr>
          <p:cNvPr id="8198" name="AutoShape 6" descr="tile_paper_medgray.png"/>
          <p:cNvSpPr>
            <a:spLocks/>
          </p:cNvSpPr>
          <p:nvPr/>
        </p:nvSpPr>
        <p:spPr bwMode="auto">
          <a:xfrm rot="420000">
            <a:off x="5891213" y="1047750"/>
            <a:ext cx="2409825" cy="18383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68" y="0"/>
                </a:moveTo>
                <a:cubicBezTo>
                  <a:pt x="254" y="0"/>
                  <a:pt x="0" y="333"/>
                  <a:pt x="0" y="745"/>
                </a:cubicBezTo>
                <a:lnTo>
                  <a:pt x="0" y="18104"/>
                </a:lnTo>
                <a:cubicBezTo>
                  <a:pt x="0" y="18515"/>
                  <a:pt x="254" y="18849"/>
                  <a:pt x="568" y="18849"/>
                </a:cubicBezTo>
                <a:lnTo>
                  <a:pt x="17344" y="18849"/>
                </a:lnTo>
                <a:lnTo>
                  <a:pt x="18307" y="21600"/>
                </a:lnTo>
                <a:lnTo>
                  <a:pt x="19274" y="18849"/>
                </a:lnTo>
                <a:lnTo>
                  <a:pt x="21031" y="18849"/>
                </a:lnTo>
                <a:cubicBezTo>
                  <a:pt x="21345" y="18849"/>
                  <a:pt x="21600" y="18515"/>
                  <a:pt x="21600" y="18104"/>
                </a:cubicBezTo>
                <a:lnTo>
                  <a:pt x="21600" y="745"/>
                </a:lnTo>
                <a:cubicBezTo>
                  <a:pt x="21600" y="333"/>
                  <a:pt x="21345" y="0"/>
                  <a:pt x="21031" y="0"/>
                </a:cubicBezTo>
                <a:lnTo>
                  <a:pt x="568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50800" dist="127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Study Bible - learn more of God</a:t>
            </a:r>
            <a:r>
              <a:rPr lang="ja-JP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’</a:t>
            </a: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 will</a:t>
            </a:r>
            <a:endParaRPr lang="en-US"/>
          </a:p>
        </p:txBody>
      </p:sp>
      <p:sp>
        <p:nvSpPr>
          <p:cNvPr id="8199" name="AutoShape 7" descr="tile_paper_red.jpg"/>
          <p:cNvSpPr>
            <a:spLocks/>
          </p:cNvSpPr>
          <p:nvPr/>
        </p:nvSpPr>
        <p:spPr bwMode="auto">
          <a:xfrm rot="21360000">
            <a:off x="9972675" y="1560513"/>
            <a:ext cx="2582863" cy="1774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68" y="0"/>
                </a:moveTo>
                <a:cubicBezTo>
                  <a:pt x="1674" y="0"/>
                  <a:pt x="1437" y="346"/>
                  <a:pt x="1437" y="773"/>
                </a:cubicBezTo>
                <a:lnTo>
                  <a:pt x="1437" y="16776"/>
                </a:lnTo>
                <a:lnTo>
                  <a:pt x="0" y="21599"/>
                </a:lnTo>
                <a:lnTo>
                  <a:pt x="3372" y="19545"/>
                </a:lnTo>
                <a:lnTo>
                  <a:pt x="21068" y="19545"/>
                </a:lnTo>
                <a:cubicBezTo>
                  <a:pt x="21362" y="19545"/>
                  <a:pt x="21599" y="19199"/>
                  <a:pt x="21599" y="18772"/>
                </a:cubicBezTo>
                <a:lnTo>
                  <a:pt x="21599" y="773"/>
                </a:lnTo>
                <a:cubicBezTo>
                  <a:pt x="21599" y="346"/>
                  <a:pt x="21362" y="0"/>
                  <a:pt x="21068" y="0"/>
                </a:cubicBezTo>
                <a:lnTo>
                  <a:pt x="1968" y="0"/>
                </a:lnTo>
                <a:close/>
              </a:path>
            </a:pathLst>
          </a:custGeom>
          <a:blipFill dpi="0" rotWithShape="0">
            <a:blip r:embed="rId6"/>
            <a:srcRect/>
            <a:tile tx="0" ty="0" sx="100000" sy="100000" flip="none" algn="tl"/>
          </a:blip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Get out of sin / Repent / Obey Christ</a:t>
            </a:r>
            <a:endParaRPr lang="en-US"/>
          </a:p>
        </p:txBody>
      </p:sp>
      <p:sp>
        <p:nvSpPr>
          <p:cNvPr id="8200" name="AutoShape 8"/>
          <p:cNvSpPr>
            <a:spLocks/>
          </p:cNvSpPr>
          <p:nvPr/>
        </p:nvSpPr>
        <p:spPr bwMode="auto">
          <a:xfrm rot="760529">
            <a:off x="9705975" y="3321050"/>
            <a:ext cx="3106738" cy="23082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74" y="0"/>
                </a:moveTo>
                <a:cubicBezTo>
                  <a:pt x="211" y="0"/>
                  <a:pt x="0" y="285"/>
                  <a:pt x="0" y="638"/>
                </a:cubicBezTo>
                <a:lnTo>
                  <a:pt x="0" y="16473"/>
                </a:lnTo>
                <a:cubicBezTo>
                  <a:pt x="0" y="16827"/>
                  <a:pt x="211" y="17112"/>
                  <a:pt x="474" y="17112"/>
                </a:cubicBezTo>
                <a:lnTo>
                  <a:pt x="10308" y="17112"/>
                </a:lnTo>
                <a:lnTo>
                  <a:pt x="11114" y="21599"/>
                </a:lnTo>
                <a:lnTo>
                  <a:pt x="11923" y="17112"/>
                </a:lnTo>
                <a:lnTo>
                  <a:pt x="21122" y="17112"/>
                </a:lnTo>
                <a:cubicBezTo>
                  <a:pt x="21385" y="17112"/>
                  <a:pt x="21599" y="16827"/>
                  <a:pt x="21599" y="16473"/>
                </a:cubicBezTo>
                <a:lnTo>
                  <a:pt x="21599" y="638"/>
                </a:lnTo>
                <a:cubicBezTo>
                  <a:pt x="21599" y="285"/>
                  <a:pt x="21385" y="0"/>
                  <a:pt x="21122" y="0"/>
                </a:cubicBezTo>
                <a:lnTo>
                  <a:pt x="474" y="0"/>
                </a:lnTo>
                <a:close/>
              </a:path>
            </a:pathLst>
          </a:custGeom>
          <a:gradFill rotWithShape="0">
            <a:gsLst>
              <a:gs pos="0">
                <a:srgbClr val="FF2600">
                  <a:alpha val="76999"/>
                </a:srgbClr>
              </a:gs>
              <a:gs pos="100000">
                <a:srgbClr val="941100">
                  <a:alpha val="67999"/>
                </a:srgbClr>
              </a:gs>
            </a:gsLst>
            <a:lin ang="189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More Faithful in attendance / godly association</a:t>
            </a:r>
            <a:endParaRPr lang="en-US"/>
          </a:p>
        </p:txBody>
      </p:sp>
      <p:sp>
        <p:nvSpPr>
          <p:cNvPr id="8201" name="AutoShape 9"/>
          <p:cNvSpPr>
            <a:spLocks/>
          </p:cNvSpPr>
          <p:nvPr/>
        </p:nvSpPr>
        <p:spPr bwMode="auto">
          <a:xfrm rot="69483">
            <a:off x="9842500" y="6165850"/>
            <a:ext cx="2754313" cy="15541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905" y="0"/>
                </a:moveTo>
                <a:cubicBezTo>
                  <a:pt x="2542" y="0"/>
                  <a:pt x="1437" y="1958"/>
                  <a:pt x="1437" y="4376"/>
                </a:cubicBezTo>
                <a:lnTo>
                  <a:pt x="1437" y="15485"/>
                </a:lnTo>
                <a:cubicBezTo>
                  <a:pt x="1437" y="16322"/>
                  <a:pt x="1575" y="17099"/>
                  <a:pt x="1804" y="17764"/>
                </a:cubicBezTo>
                <a:lnTo>
                  <a:pt x="0" y="21600"/>
                </a:lnTo>
                <a:lnTo>
                  <a:pt x="2374" y="18895"/>
                </a:lnTo>
                <a:cubicBezTo>
                  <a:pt x="2796" y="19493"/>
                  <a:pt x="3323" y="19867"/>
                  <a:pt x="3905" y="19867"/>
                </a:cubicBezTo>
                <a:lnTo>
                  <a:pt x="19132" y="19867"/>
                </a:lnTo>
                <a:cubicBezTo>
                  <a:pt x="20495" y="19867"/>
                  <a:pt x="21599" y="17903"/>
                  <a:pt x="21599" y="15485"/>
                </a:cubicBezTo>
                <a:lnTo>
                  <a:pt x="21599" y="4376"/>
                </a:lnTo>
                <a:cubicBezTo>
                  <a:pt x="21599" y="1958"/>
                  <a:pt x="20495" y="0"/>
                  <a:pt x="19132" y="0"/>
                </a:cubicBezTo>
                <a:lnTo>
                  <a:pt x="3905" y="0"/>
                </a:lnTo>
                <a:close/>
              </a:path>
            </a:pathLst>
          </a:custGeom>
          <a:gradFill rotWithShape="0">
            <a:gsLst>
              <a:gs pos="0">
                <a:srgbClr val="011993">
                  <a:alpha val="78000"/>
                </a:srgbClr>
              </a:gs>
              <a:gs pos="100000">
                <a:srgbClr val="0096FF">
                  <a:alpha val="82999"/>
                </a:srgbClr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More joy in serving Christ</a:t>
            </a:r>
            <a:endParaRPr lang="en-US"/>
          </a:p>
        </p:txBody>
      </p:sp>
      <p:sp>
        <p:nvSpPr>
          <p:cNvPr id="8202" name="AutoShape 10"/>
          <p:cNvSpPr>
            <a:spLocks/>
          </p:cNvSpPr>
          <p:nvPr/>
        </p:nvSpPr>
        <p:spPr bwMode="auto">
          <a:xfrm rot="21262969">
            <a:off x="7658100" y="7907338"/>
            <a:ext cx="2411413" cy="15430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18" y="0"/>
                </a:moveTo>
                <a:lnTo>
                  <a:pt x="554" y="3092"/>
                </a:lnTo>
                <a:cubicBezTo>
                  <a:pt x="247" y="3105"/>
                  <a:pt x="0" y="3493"/>
                  <a:pt x="0" y="3975"/>
                </a:cubicBezTo>
                <a:lnTo>
                  <a:pt x="0" y="20711"/>
                </a:lnTo>
                <a:cubicBezTo>
                  <a:pt x="0" y="21202"/>
                  <a:pt x="254" y="21599"/>
                  <a:pt x="568" y="21599"/>
                </a:cubicBezTo>
                <a:lnTo>
                  <a:pt x="21031" y="21599"/>
                </a:lnTo>
                <a:cubicBezTo>
                  <a:pt x="21345" y="21599"/>
                  <a:pt x="21600" y="21202"/>
                  <a:pt x="21600" y="20711"/>
                </a:cubicBezTo>
                <a:lnTo>
                  <a:pt x="21600" y="3975"/>
                </a:lnTo>
                <a:cubicBezTo>
                  <a:pt x="21600" y="3485"/>
                  <a:pt x="21345" y="3087"/>
                  <a:pt x="21031" y="3087"/>
                </a:cubicBezTo>
                <a:lnTo>
                  <a:pt x="2485" y="3087"/>
                </a:lnTo>
                <a:lnTo>
                  <a:pt x="1518" y="0"/>
                </a:lnTo>
                <a:close/>
              </a:path>
            </a:pathLst>
          </a:custGeom>
          <a:gradFill rotWithShape="0">
            <a:gsLst>
              <a:gs pos="0">
                <a:srgbClr val="00F900">
                  <a:alpha val="78000"/>
                </a:srgbClr>
              </a:gs>
              <a:gs pos="100000">
                <a:srgbClr val="8EFA00">
                  <a:alpha val="78000"/>
                </a:srgbClr>
              </a:gs>
            </a:gsLst>
            <a:lin ang="189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50800" dist="127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filled with the Spirit</a:t>
            </a:r>
            <a:endParaRPr lang="en-US"/>
          </a:p>
        </p:txBody>
      </p:sp>
      <p:sp>
        <p:nvSpPr>
          <p:cNvPr id="8203" name="AutoShape 11"/>
          <p:cNvSpPr>
            <a:spLocks/>
          </p:cNvSpPr>
          <p:nvPr/>
        </p:nvSpPr>
        <p:spPr bwMode="auto">
          <a:xfrm rot="360000">
            <a:off x="3551238" y="7874000"/>
            <a:ext cx="2411412" cy="16240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598" y="0"/>
                </a:moveTo>
                <a:lnTo>
                  <a:pt x="14865" y="5116"/>
                </a:lnTo>
                <a:lnTo>
                  <a:pt x="2279" y="5116"/>
                </a:lnTo>
                <a:cubicBezTo>
                  <a:pt x="1020" y="5116"/>
                  <a:pt x="0" y="6630"/>
                  <a:pt x="0" y="8500"/>
                </a:cubicBezTo>
                <a:lnTo>
                  <a:pt x="0" y="18215"/>
                </a:lnTo>
                <a:cubicBezTo>
                  <a:pt x="0" y="20085"/>
                  <a:pt x="1020" y="21599"/>
                  <a:pt x="2279" y="21599"/>
                </a:cubicBezTo>
                <a:lnTo>
                  <a:pt x="19320" y="21599"/>
                </a:lnTo>
                <a:cubicBezTo>
                  <a:pt x="20579" y="21599"/>
                  <a:pt x="21599" y="20085"/>
                  <a:pt x="21599" y="18215"/>
                </a:cubicBezTo>
                <a:lnTo>
                  <a:pt x="21599" y="8500"/>
                </a:lnTo>
                <a:cubicBezTo>
                  <a:pt x="21600" y="6630"/>
                  <a:pt x="20579" y="5116"/>
                  <a:pt x="19320" y="5116"/>
                </a:cubicBezTo>
                <a:lnTo>
                  <a:pt x="16327" y="5116"/>
                </a:lnTo>
                <a:lnTo>
                  <a:pt x="15598" y="0"/>
                </a:lnTo>
                <a:close/>
              </a:path>
            </a:pathLst>
          </a:custGeom>
          <a:gradFill rotWithShape="0">
            <a:gsLst>
              <a:gs pos="0">
                <a:srgbClr val="009193"/>
              </a:gs>
              <a:gs pos="100000">
                <a:srgbClr val="004D4D">
                  <a:alpha val="75999"/>
                </a:srgbClr>
              </a:gs>
            </a:gsLst>
            <a:lin ang="189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25400" dist="25400" dir="2388352" algn="ctr" rotWithShape="0">
              <a:srgbClr val="000000">
                <a:alpha val="79309"/>
              </a:srgbClr>
            </a:outerShdw>
          </a:effec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Put away hinderances</a:t>
            </a:r>
            <a:endParaRPr lang="en-US"/>
          </a:p>
        </p:txBody>
      </p:sp>
      <p:sp>
        <p:nvSpPr>
          <p:cNvPr id="8204" name="AutoShape 12"/>
          <p:cNvSpPr>
            <a:spLocks/>
          </p:cNvSpPr>
          <p:nvPr/>
        </p:nvSpPr>
        <p:spPr bwMode="auto">
          <a:xfrm rot="21360000">
            <a:off x="434975" y="6978650"/>
            <a:ext cx="2776538" cy="1604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93" y="0"/>
                </a:moveTo>
                <a:cubicBezTo>
                  <a:pt x="221" y="0"/>
                  <a:pt x="0" y="382"/>
                  <a:pt x="0" y="854"/>
                </a:cubicBezTo>
                <a:lnTo>
                  <a:pt x="0" y="20745"/>
                </a:lnTo>
                <a:cubicBezTo>
                  <a:pt x="0" y="21217"/>
                  <a:pt x="221" y="21599"/>
                  <a:pt x="493" y="21599"/>
                </a:cubicBezTo>
                <a:lnTo>
                  <a:pt x="18257" y="21599"/>
                </a:lnTo>
                <a:cubicBezTo>
                  <a:pt x="18529" y="21599"/>
                  <a:pt x="18751" y="21217"/>
                  <a:pt x="18751" y="20745"/>
                </a:cubicBezTo>
                <a:lnTo>
                  <a:pt x="18751" y="15233"/>
                </a:lnTo>
                <a:lnTo>
                  <a:pt x="21600" y="13785"/>
                </a:lnTo>
                <a:lnTo>
                  <a:pt x="18751" y="12338"/>
                </a:lnTo>
                <a:lnTo>
                  <a:pt x="18751" y="854"/>
                </a:lnTo>
                <a:cubicBezTo>
                  <a:pt x="18751" y="382"/>
                  <a:pt x="18529" y="0"/>
                  <a:pt x="18257" y="0"/>
                </a:cubicBezTo>
                <a:lnTo>
                  <a:pt x="493" y="0"/>
                </a:lnTo>
                <a:close/>
              </a:path>
            </a:pathLst>
          </a:custGeom>
          <a:gradFill rotWithShape="0">
            <a:gsLst>
              <a:gs pos="0">
                <a:srgbClr val="930073">
                  <a:alpha val="76999"/>
                </a:srgbClr>
              </a:gs>
              <a:gs pos="100000">
                <a:srgbClr val="4D1F00">
                  <a:alpha val="75999"/>
                </a:srgbClr>
              </a:gs>
            </a:gsLst>
            <a:lin ang="189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Take better care of my </a:t>
            </a:r>
            <a:r>
              <a:rPr lang="ja-JP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temple</a:t>
            </a:r>
            <a:r>
              <a:rPr lang="ja-JP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US"/>
          </a:p>
        </p:txBody>
      </p:sp>
      <p:sp>
        <p:nvSpPr>
          <p:cNvPr id="8205" name="AutoShape 13"/>
          <p:cNvSpPr>
            <a:spLocks/>
          </p:cNvSpPr>
          <p:nvPr/>
        </p:nvSpPr>
        <p:spPr bwMode="auto">
          <a:xfrm rot="20670159">
            <a:off x="139700" y="4579938"/>
            <a:ext cx="2289175" cy="21542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970" y="0"/>
                </a:moveTo>
                <a:cubicBezTo>
                  <a:pt x="1329" y="0"/>
                  <a:pt x="0" y="1412"/>
                  <a:pt x="0" y="3155"/>
                </a:cubicBezTo>
                <a:lnTo>
                  <a:pt x="0" y="18444"/>
                </a:lnTo>
                <a:cubicBezTo>
                  <a:pt x="0" y="20187"/>
                  <a:pt x="1329" y="21599"/>
                  <a:pt x="2970" y="21599"/>
                </a:cubicBezTo>
                <a:lnTo>
                  <a:pt x="14457" y="21599"/>
                </a:lnTo>
                <a:cubicBezTo>
                  <a:pt x="16098" y="21599"/>
                  <a:pt x="17427" y="20187"/>
                  <a:pt x="17427" y="18444"/>
                </a:cubicBezTo>
                <a:lnTo>
                  <a:pt x="17427" y="17975"/>
                </a:lnTo>
                <a:lnTo>
                  <a:pt x="21600" y="17438"/>
                </a:lnTo>
                <a:lnTo>
                  <a:pt x="17427" y="16901"/>
                </a:lnTo>
                <a:lnTo>
                  <a:pt x="17427" y="3155"/>
                </a:lnTo>
                <a:cubicBezTo>
                  <a:pt x="17427" y="1412"/>
                  <a:pt x="16098" y="0"/>
                  <a:pt x="14457" y="0"/>
                </a:cubicBezTo>
                <a:lnTo>
                  <a:pt x="2970" y="0"/>
                </a:lnTo>
                <a:close/>
              </a:path>
            </a:pathLst>
          </a:custGeom>
          <a:gradFill rotWithShape="0">
            <a:gsLst>
              <a:gs pos="0">
                <a:srgbClr val="011993">
                  <a:alpha val="78000"/>
                </a:srgbClr>
              </a:gs>
              <a:gs pos="100000">
                <a:srgbClr val="0096FF">
                  <a:alpha val="82999"/>
                </a:srgbClr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Practice what is right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8197" grpId="0" animBg="1" autoUpdateAnimBg="0"/>
      <p:bldP spid="8198" grpId="0" animBg="1" autoUpdateAnimBg="0"/>
      <p:bldP spid="8199" grpId="0" animBg="1" autoUpdateAnimBg="0"/>
      <p:bldP spid="8200" grpId="0" animBg="1" autoUpdateAnimBg="0"/>
      <p:bldP spid="8201" grpId="0" animBg="1" autoUpdateAnimBg="0"/>
      <p:bldP spid="8202" grpId="0" animBg="1" autoUpdateAnimBg="0"/>
      <p:bldP spid="8203" grpId="0" animBg="1" autoUpdateAnimBg="0"/>
      <p:bldP spid="8204" grpId="0" animBg="1" autoUpdateAnimBg="0"/>
      <p:bldP spid="820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/>
          </p:cNvSpPr>
          <p:nvPr/>
        </p:nvSpPr>
        <p:spPr bwMode="auto">
          <a:xfrm>
            <a:off x="17463" y="690563"/>
            <a:ext cx="6853237" cy="928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65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pic>
        <p:nvPicPr>
          <p:cNvPr id="9218" name="Picture 2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1913"/>
            <a:ext cx="5964237" cy="2185987"/>
          </a:xfrm>
          <a:prstGeom prst="rect">
            <a:avLst/>
          </a:pr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2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975" y="2587625"/>
            <a:ext cx="5743575" cy="3556000"/>
          </a:xfrm>
          <a:prstGeom prst="rect">
            <a:avLst/>
          </a:prstGeom>
          <a:noFill/>
          <a:ln>
            <a:noFill/>
          </a:ln>
          <a:effectLst>
            <a:outerShdw blurRad="254000" dist="236199" dir="231676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220" name="Picture 4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5232400"/>
            <a:ext cx="5011738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1" name="AutoShape 5"/>
          <p:cNvSpPr>
            <a:spLocks/>
          </p:cNvSpPr>
          <p:nvPr/>
        </p:nvSpPr>
        <p:spPr bwMode="auto">
          <a:xfrm>
            <a:off x="5776913" y="2830513"/>
            <a:ext cx="6854825" cy="64674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44500" indent="-444500" algn="l">
              <a:buClr>
                <a:srgbClr val="D4FB79"/>
              </a:buClr>
              <a:buSzPct val="75000"/>
              <a:buFontTx/>
              <a:buChar char="✦"/>
            </a:pP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Requires that we transform our thinking to harmonize with God</a:t>
            </a:r>
            <a:r>
              <a:rPr lang="ja-JP" alt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’</a:t>
            </a: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s will - Prov 23:7; Rom 12:1,2; Col. 3:1-3</a:t>
            </a:r>
          </a:p>
          <a:p>
            <a:pPr marL="444500" indent="-444500" algn="l">
              <a:spcBef>
                <a:spcPts val="1000"/>
              </a:spcBef>
              <a:buClr>
                <a:srgbClr val="D4FB79"/>
              </a:buClr>
              <a:buSzPct val="75000"/>
              <a:buFontTx/>
              <a:buChar char="✦"/>
            </a:pP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Requires that we feed upon God</a:t>
            </a:r>
            <a:r>
              <a:rPr lang="ja-JP" alt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’</a:t>
            </a: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s word - Psalm 1:1,2; 1 Pet 2:2; 2 Tim 2:15</a:t>
            </a:r>
          </a:p>
          <a:p>
            <a:pPr marL="444500" indent="-444500" algn="l">
              <a:spcBef>
                <a:spcPts val="1000"/>
              </a:spcBef>
              <a:buClr>
                <a:srgbClr val="D4FB79"/>
              </a:buClr>
              <a:buSzPct val="75000"/>
              <a:buFontTx/>
              <a:buChar char="✦"/>
            </a:pP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Requires that we understand &amp; follow God</a:t>
            </a:r>
            <a:r>
              <a:rPr lang="ja-JP" alt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’</a:t>
            </a:r>
            <a:r>
              <a:rPr lang="en-US" sz="4000" i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rPr>
              <a:t>s word - Mat 7:21; 13:23; James 1:21-25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 bldLvl="5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0242" name="Picture 2" descr="Red_Black_line_v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4700"/>
            <a:ext cx="124333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13058776" cy="97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4" name="AutoShape 4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0245" name="Picture 5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6" name="AutoShape 6"/>
          <p:cNvSpPr>
            <a:spLocks/>
          </p:cNvSpPr>
          <p:nvPr/>
        </p:nvSpPr>
        <p:spPr bwMode="auto">
          <a:xfrm>
            <a:off x="203200" y="187325"/>
            <a:ext cx="12433300" cy="72421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83451" dir="3268506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</a:pPr>
            <a:r>
              <a:rPr lang="en-US" sz="5600" b="1" i="0">
                <a:latin typeface="Times New Roman" charset="0"/>
                <a:cs typeface="Times New Roman" charset="0"/>
                <a:sym typeface="Times New Roman" charset="0"/>
              </a:rPr>
              <a:t>Philippians 3:12-16 (NKJV) </a:t>
            </a:r>
          </a:p>
          <a:p>
            <a:pPr defTabSz="457200">
              <a:spcBef>
                <a:spcPts val="500"/>
              </a:spcBef>
            </a:pPr>
            <a:r>
              <a:rPr lang="en-US" sz="3900" i="0" baseline="32000">
                <a:latin typeface="Times New Roman" charset="0"/>
                <a:cs typeface="Times New Roman" charset="0"/>
                <a:sym typeface="Times New Roman" charset="0"/>
              </a:rPr>
              <a:t>12 </a:t>
            </a:r>
            <a:r>
              <a:rPr lang="en-US" sz="3900" i="0">
                <a:latin typeface="Times New Roman" charset="0"/>
                <a:cs typeface="Times New Roman" charset="0"/>
                <a:sym typeface="Times New Roman" charset="0"/>
              </a:rPr>
              <a:t>Not that I have already attained, or am already perfected; but I press on, that I may lay hold of that for which Christ Jesus has also laid hold of me. </a:t>
            </a:r>
            <a:r>
              <a:rPr lang="en-US" sz="3900" i="0" baseline="32000">
                <a:latin typeface="Times New Roman" charset="0"/>
                <a:cs typeface="Times New Roman" charset="0"/>
                <a:sym typeface="Times New Roman" charset="0"/>
              </a:rPr>
              <a:t>13 </a:t>
            </a:r>
            <a:r>
              <a:rPr lang="en-US" sz="3900" i="0">
                <a:latin typeface="Times New Roman" charset="0"/>
                <a:cs typeface="Times New Roman" charset="0"/>
                <a:sym typeface="Times New Roman" charset="0"/>
              </a:rPr>
              <a:t>Brethren, I do not count myself to have apprehended; but one thing </a:t>
            </a:r>
            <a:r>
              <a:rPr lang="en-US" sz="3900">
                <a:latin typeface="Times New Roman" charset="0"/>
                <a:cs typeface="Times New Roman" charset="0"/>
                <a:sym typeface="Times New Roman" charset="0"/>
              </a:rPr>
              <a:t>I do,</a:t>
            </a:r>
            <a:r>
              <a:rPr lang="en-US" sz="3900" i="0">
                <a:latin typeface="Times New Roman" charset="0"/>
                <a:cs typeface="Times New Roman" charset="0"/>
                <a:sym typeface="Times New Roman" charset="0"/>
              </a:rPr>
              <a:t> forgetting those things which are behind and reaching forward to those things which are ahead, </a:t>
            </a:r>
            <a:r>
              <a:rPr lang="en-US" sz="3900" i="0" baseline="32000">
                <a:latin typeface="Times New Roman" charset="0"/>
                <a:cs typeface="Times New Roman" charset="0"/>
                <a:sym typeface="Times New Roman" charset="0"/>
              </a:rPr>
              <a:t>14 </a:t>
            </a:r>
            <a:r>
              <a:rPr lang="en-US" sz="3900" i="0">
                <a:latin typeface="Times New Roman" charset="0"/>
                <a:cs typeface="Times New Roman" charset="0"/>
                <a:sym typeface="Times New Roman" charset="0"/>
              </a:rPr>
              <a:t>I press toward the goal for the prize of the upward call of God in Christ Jesus. </a:t>
            </a:r>
            <a:r>
              <a:rPr lang="en-US" sz="3900" i="0" baseline="32000">
                <a:latin typeface="Times New Roman" charset="0"/>
                <a:cs typeface="Times New Roman" charset="0"/>
                <a:sym typeface="Times New Roman" charset="0"/>
              </a:rPr>
              <a:t>15 </a:t>
            </a:r>
            <a:r>
              <a:rPr lang="en-US" sz="3900" i="0">
                <a:latin typeface="Times New Roman" charset="0"/>
                <a:cs typeface="Times New Roman" charset="0"/>
                <a:sym typeface="Times New Roman" charset="0"/>
              </a:rPr>
              <a:t>Therefore let us, as many as are mature, have this mind; and if in anything you think otherwise, God will reveal even this to you. </a:t>
            </a:r>
            <a:r>
              <a:rPr lang="en-US" sz="3900" i="0" baseline="32000">
                <a:latin typeface="Times New Roman" charset="0"/>
                <a:cs typeface="Times New Roman" charset="0"/>
                <a:sym typeface="Times New Roman" charset="0"/>
              </a:rPr>
              <a:t>16 </a:t>
            </a:r>
            <a:r>
              <a:rPr lang="en-US" sz="3900" i="0">
                <a:latin typeface="Times New Roman" charset="0"/>
                <a:cs typeface="Times New Roman" charset="0"/>
                <a:sym typeface="Times New Roman" charset="0"/>
              </a:rPr>
              <a:t>Nevertheless, to </a:t>
            </a:r>
            <a:r>
              <a:rPr lang="en-US" sz="3900">
                <a:latin typeface="Times New Roman" charset="0"/>
                <a:cs typeface="Times New Roman" charset="0"/>
                <a:sym typeface="Times New Roman" charset="0"/>
              </a:rPr>
              <a:t>the degree</a:t>
            </a:r>
            <a:r>
              <a:rPr lang="en-US" sz="3900" i="0">
                <a:latin typeface="Times New Roman" charset="0"/>
                <a:cs typeface="Times New Roman" charset="0"/>
                <a:sym typeface="Times New Roman" charset="0"/>
              </a:rPr>
              <a:t> that we have already attained, let us walk by the same rule, let us be of the same mind.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2290" name="Picture 2" descr="Red_Black_line_v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4700"/>
            <a:ext cx="124333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1" name="Picture 3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13058776" cy="97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AutoShape 4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2293" name="Picture 5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4" name="AutoShape 6"/>
          <p:cNvSpPr>
            <a:spLocks/>
          </p:cNvSpPr>
          <p:nvPr/>
        </p:nvSpPr>
        <p:spPr bwMode="auto">
          <a:xfrm>
            <a:off x="203200" y="187325"/>
            <a:ext cx="12433300" cy="6843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83451" dir="3268506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</a:pPr>
            <a:r>
              <a:rPr lang="en-US" sz="5600" b="1" i="0">
                <a:latin typeface="Times New Roman" charset="0"/>
                <a:cs typeface="Times New Roman" charset="0"/>
                <a:sym typeface="Times New Roman" charset="0"/>
              </a:rPr>
              <a:t>Galatians 6:14-16 (NKJV) </a:t>
            </a:r>
          </a:p>
          <a:p>
            <a:pPr defTabSz="457200">
              <a:spcBef>
                <a:spcPts val="500"/>
              </a:spcBef>
            </a:pPr>
            <a:r>
              <a:rPr lang="en-US" sz="5000" i="0" baseline="32000">
                <a:latin typeface="Times New Roman" charset="0"/>
                <a:cs typeface="Times New Roman" charset="0"/>
                <a:sym typeface="Times New Roman" charset="0"/>
              </a:rPr>
              <a:t>14 </a:t>
            </a:r>
            <a:r>
              <a:rPr lang="en-US" sz="5000" i="0">
                <a:latin typeface="Times New Roman" charset="0"/>
                <a:cs typeface="Times New Roman" charset="0"/>
                <a:sym typeface="Times New Roman" charset="0"/>
              </a:rPr>
              <a:t>But God forbid that I should boast except in the cross of our Lord Jesus Christ, by whom the world has been crucified to me, and I to the world. </a:t>
            </a:r>
            <a:r>
              <a:rPr lang="en-US" sz="5000" i="0" baseline="32000">
                <a:latin typeface="Times New Roman" charset="0"/>
                <a:cs typeface="Times New Roman" charset="0"/>
                <a:sym typeface="Times New Roman" charset="0"/>
              </a:rPr>
              <a:t>15 </a:t>
            </a:r>
            <a:r>
              <a:rPr lang="en-US" sz="5000" i="0">
                <a:latin typeface="Times New Roman" charset="0"/>
                <a:cs typeface="Times New Roman" charset="0"/>
                <a:sym typeface="Times New Roman" charset="0"/>
              </a:rPr>
              <a:t>For in Christ Jesus neither circumcision nor uncircumcision avails anything, but a new creation. </a:t>
            </a:r>
            <a:r>
              <a:rPr lang="en-US" sz="5000" i="0" baseline="32000">
                <a:latin typeface="Times New Roman" charset="0"/>
                <a:cs typeface="Times New Roman" charset="0"/>
                <a:sym typeface="Times New Roman" charset="0"/>
              </a:rPr>
              <a:t>16 </a:t>
            </a:r>
            <a:r>
              <a:rPr lang="en-US" sz="5000" i="0">
                <a:latin typeface="Times New Roman" charset="0"/>
                <a:cs typeface="Times New Roman" charset="0"/>
                <a:sym typeface="Times New Roman" charset="0"/>
              </a:rPr>
              <a:t>And as many as walk according to this rule, peace and mercy </a:t>
            </a:r>
            <a:r>
              <a:rPr lang="en-US" sz="5000">
                <a:latin typeface="Times New Roman" charset="0"/>
                <a:cs typeface="Times New Roman" charset="0"/>
                <a:sym typeface="Times New Roman" charset="0"/>
              </a:rPr>
              <a:t>be</a:t>
            </a:r>
            <a:r>
              <a:rPr lang="en-US" sz="5000" i="0">
                <a:latin typeface="Times New Roman" charset="0"/>
                <a:cs typeface="Times New Roman" charset="0"/>
                <a:sym typeface="Times New Roman" charset="0"/>
              </a:rPr>
              <a:t> upon them, and upon the Israel of God. 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4338" name="Picture 2" descr="Red_Black_line_v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4700"/>
            <a:ext cx="124333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9" name="Picture 3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13058776" cy="97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AutoShape 4" descr="Portfolio_plain.jpeg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4341" name="Picture 5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2" name="AutoShape 6"/>
          <p:cNvSpPr>
            <a:spLocks/>
          </p:cNvSpPr>
          <p:nvPr/>
        </p:nvSpPr>
        <p:spPr bwMode="auto">
          <a:xfrm>
            <a:off x="203200" y="187325"/>
            <a:ext cx="12433300" cy="7683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83451" dir="3268506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</a:pPr>
            <a:r>
              <a:rPr lang="en-US" sz="5600" b="1" i="0">
                <a:latin typeface="Times New Roman" charset="0"/>
                <a:cs typeface="Times New Roman" charset="0"/>
                <a:sym typeface="Times New Roman" charset="0"/>
              </a:rPr>
              <a:t>Romans 13:11-14 (NKJV) </a:t>
            </a:r>
          </a:p>
          <a:p>
            <a:pPr defTabSz="457200">
              <a:spcBef>
                <a:spcPts val="500"/>
              </a:spcBef>
            </a:pPr>
            <a:r>
              <a:rPr lang="en-US" sz="4600" i="0" baseline="32000">
                <a:latin typeface="Times New Roman" charset="0"/>
                <a:cs typeface="Times New Roman" charset="0"/>
                <a:sym typeface="Times New Roman" charset="0"/>
              </a:rPr>
              <a:t>11 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And </a:t>
            </a:r>
            <a:r>
              <a:rPr lang="en-US" sz="4600">
                <a:latin typeface="Times New Roman" charset="0"/>
                <a:cs typeface="Times New Roman" charset="0"/>
                <a:sym typeface="Times New Roman" charset="0"/>
              </a:rPr>
              <a:t>do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 this, knowing the time, that now </a:t>
            </a:r>
            <a:r>
              <a:rPr lang="en-US" sz="4600">
                <a:latin typeface="Times New Roman" charset="0"/>
                <a:cs typeface="Times New Roman" charset="0"/>
                <a:sym typeface="Times New Roman" charset="0"/>
              </a:rPr>
              <a:t>it is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 high time to awake out of sleep; for now our salvation </a:t>
            </a:r>
            <a:r>
              <a:rPr lang="en-US" sz="4600">
                <a:latin typeface="Times New Roman" charset="0"/>
                <a:cs typeface="Times New Roman" charset="0"/>
                <a:sym typeface="Times New Roman" charset="0"/>
              </a:rPr>
              <a:t>is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 nearer than when we </a:t>
            </a:r>
            <a:r>
              <a:rPr lang="en-US" sz="4600">
                <a:latin typeface="Times New Roman" charset="0"/>
                <a:cs typeface="Times New Roman" charset="0"/>
                <a:sym typeface="Times New Roman" charset="0"/>
              </a:rPr>
              <a:t>first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 believed. </a:t>
            </a:r>
            <a:r>
              <a:rPr lang="en-US" sz="4600" i="0" baseline="32000">
                <a:latin typeface="Times New Roman" charset="0"/>
                <a:cs typeface="Times New Roman" charset="0"/>
                <a:sym typeface="Times New Roman" charset="0"/>
              </a:rPr>
              <a:t>12 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The night is far spent, the day is at hand. Therefore let us cast off the works of darkness, and let us put on the armor of light. </a:t>
            </a:r>
            <a:r>
              <a:rPr lang="en-US" sz="4600" i="0" baseline="32000">
                <a:latin typeface="Times New Roman" charset="0"/>
                <a:cs typeface="Times New Roman" charset="0"/>
                <a:sym typeface="Times New Roman" charset="0"/>
              </a:rPr>
              <a:t>13 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Let us walk properly, as in the day, not in revelry and drunkenness, not in lewdness and lust, not in strife and envy. </a:t>
            </a:r>
            <a:r>
              <a:rPr lang="en-US" sz="4600" i="0" baseline="32000">
                <a:latin typeface="Times New Roman" charset="0"/>
                <a:cs typeface="Times New Roman" charset="0"/>
                <a:sym typeface="Times New Roman" charset="0"/>
              </a:rPr>
              <a:t>14 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But put on the Lord Jesus Christ, and make no provision for the flesh, to </a:t>
            </a:r>
            <a:r>
              <a:rPr lang="en-US" sz="4600">
                <a:latin typeface="Times New Roman" charset="0"/>
                <a:cs typeface="Times New Roman" charset="0"/>
                <a:sym typeface="Times New Roman" charset="0"/>
              </a:rPr>
              <a:t>fulfill its</a:t>
            </a:r>
            <a:r>
              <a:rPr lang="en-US" sz="4600" i="0">
                <a:latin typeface="Times New Roman" charset="0"/>
                <a:cs typeface="Times New Roman" charset="0"/>
                <a:sym typeface="Times New Roman" charset="0"/>
              </a:rPr>
              <a:t> lusts. 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898775"/>
            <a:ext cx="6816725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898775"/>
            <a:ext cx="6819900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6387" name="AutoShape 3"/>
          <p:cNvSpPr>
            <a:spLocks/>
          </p:cNvSpPr>
          <p:nvPr/>
        </p:nvSpPr>
        <p:spPr bwMode="auto">
          <a:xfrm>
            <a:off x="212725" y="3629025"/>
            <a:ext cx="5991225" cy="556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Futile in their Minds – 17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Understanding Darkened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Alienated from Life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Ignorant &amp; Blind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Past Feeling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Serves Lewdness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Works uncleanness - 19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With Greediness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Grows Corrupt Because of Deceitful Lust - 22</a:t>
            </a:r>
            <a:endParaRPr lang="en-US"/>
          </a:p>
        </p:txBody>
      </p:sp>
      <p:sp>
        <p:nvSpPr>
          <p:cNvPr id="16388" name="AutoShape 4"/>
          <p:cNvSpPr>
            <a:spLocks/>
          </p:cNvSpPr>
          <p:nvPr/>
        </p:nvSpPr>
        <p:spPr bwMode="auto">
          <a:xfrm>
            <a:off x="219075" y="349250"/>
            <a:ext cx="12565063" cy="16113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120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Off The Old Man</a:t>
            </a:r>
            <a:endParaRPr lang="en-US"/>
          </a:p>
        </p:txBody>
      </p:sp>
      <p:pic>
        <p:nvPicPr>
          <p:cNvPr id="1638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013" y="1358900"/>
            <a:ext cx="7010401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358900"/>
            <a:ext cx="7011988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1" name="AutoShape 7"/>
          <p:cNvSpPr>
            <a:spLocks/>
          </p:cNvSpPr>
          <p:nvPr/>
        </p:nvSpPr>
        <p:spPr bwMode="auto">
          <a:xfrm>
            <a:off x="6580188" y="3629025"/>
            <a:ext cx="6191250" cy="556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25 Lying,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26 Vengeful &amp; harbored anger, 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27 Giving the devil a place. 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28 Stealing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29 Corrupt words 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30 Grieves the Holy Spirit of God,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31 Bitterness, wrath, anger, clamor, evil speaking and malice. 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build="p" bldLvl="5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898775"/>
            <a:ext cx="6816725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898775"/>
            <a:ext cx="6819900" cy="6842125"/>
          </a:xfrm>
          <a:prstGeom prst="rect">
            <a:avLst/>
          </a:prstGeom>
          <a:noFill/>
          <a:ln>
            <a:noFill/>
          </a:ln>
          <a:effectLst>
            <a:outerShdw blurRad="127000" dist="73304" algn="ctr" rotWithShape="0">
              <a:srgbClr val="000000">
                <a:alpha val="6887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7411" name="AutoShape 3"/>
          <p:cNvSpPr>
            <a:spLocks/>
          </p:cNvSpPr>
          <p:nvPr/>
        </p:nvSpPr>
        <p:spPr bwMode="auto">
          <a:xfrm>
            <a:off x="212725" y="3629025"/>
            <a:ext cx="5991225" cy="556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Futile in their Minds – 17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Understanding Darkened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Alienated from Life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Ignorant &amp; Blind – 18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Past Feeling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Serves Lewdness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Works uncleanness - 19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With Greediness – 19</a:t>
            </a:r>
          </a:p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Grows Corrupt Because of Deceitful Lust - 22</a:t>
            </a:r>
            <a:endParaRPr lang="en-US"/>
          </a:p>
        </p:txBody>
      </p:sp>
      <p:sp>
        <p:nvSpPr>
          <p:cNvPr id="17412" name="AutoShape 4"/>
          <p:cNvSpPr>
            <a:spLocks/>
          </p:cNvSpPr>
          <p:nvPr/>
        </p:nvSpPr>
        <p:spPr bwMode="auto">
          <a:xfrm>
            <a:off x="219075" y="349250"/>
            <a:ext cx="12565063" cy="16113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023" tIns="65023" rIns="65023" bIns="65023"/>
          <a:lstStyle/>
          <a:p>
            <a:pPr defTabSz="1300163"/>
            <a:r>
              <a:rPr lang="en-US" sz="12000" i="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Zeriba" charset="0"/>
                <a:cs typeface="Zeriba" charset="0"/>
                <a:sym typeface="Zeriba" charset="0"/>
              </a:rPr>
              <a:t>Putting ON The New Man</a:t>
            </a:r>
            <a:endParaRPr lang="en-US"/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013" y="1358900"/>
            <a:ext cx="7010401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358900"/>
            <a:ext cx="7011988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5" name="AutoShape 7"/>
          <p:cNvSpPr>
            <a:spLocks/>
          </p:cNvSpPr>
          <p:nvPr/>
        </p:nvSpPr>
        <p:spPr bwMode="auto">
          <a:xfrm>
            <a:off x="6580188" y="3629025"/>
            <a:ext cx="6191250" cy="556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39700" dist="119982" dir="3268515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25 Lying,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26 Vengeful &amp; harbored anger,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27 Giving the devil a place.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28 Stealing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29 Corrupt words 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30 Grieves the Holy Spirit of God,</a:t>
            </a:r>
            <a:b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600">
                <a:solidFill>
                  <a:srgbClr val="FFD4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31 Bitterness, wrath, anger, clamor, evil speaking and malice. </a:t>
            </a:r>
            <a:endParaRPr lang="en-US"/>
          </a:p>
        </p:txBody>
      </p:sp>
      <p:pic>
        <p:nvPicPr>
          <p:cNvPr id="1741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3073400"/>
            <a:ext cx="12990513" cy="6492875"/>
          </a:xfrm>
          <a:prstGeom prst="rect">
            <a:avLst/>
          </a:prstGeom>
          <a:noFill/>
          <a:ln>
            <a:noFill/>
          </a:ln>
          <a:effectLst>
            <a:outerShdw blurRad="139700" dist="83451" dir="3268506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imes"/>
        <a:ea typeface="ＭＳ Ｐゴシック"/>
        <a:cs typeface="Times"/>
      </a:majorFont>
      <a:minorFont>
        <a:latin typeface="Times"/>
        <a:ea typeface="ＭＳ Ｐゴシック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Times" charset="0"/>
            <a:sym typeface="Times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imes"/>
        <a:ea typeface="ＭＳ Ｐゴシック"/>
        <a:cs typeface="Times"/>
      </a:majorFont>
      <a:minorFont>
        <a:latin typeface="Times"/>
        <a:ea typeface="ＭＳ Ｐゴシック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Times" charset="0"/>
            <a:sym typeface="Times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imes"/>
        <a:ea typeface="ＭＳ Ｐゴシック"/>
        <a:cs typeface="Times"/>
      </a:majorFont>
      <a:minorFont>
        <a:latin typeface="Times"/>
        <a:ea typeface="ＭＳ Ｐゴシック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Times" charset="0"/>
            <a:sym typeface="Times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imes"/>
        <a:ea typeface="ＭＳ Ｐゴシック"/>
        <a:cs typeface="Times"/>
      </a:majorFont>
      <a:minorFont>
        <a:latin typeface="Times"/>
        <a:ea typeface="ＭＳ Ｐゴシック"/>
        <a:cs typeface="Time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Times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Times" charset="0"/>
            <a:sym typeface="Times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1454</Words>
  <Application>Microsoft Office PowerPoint</Application>
  <PresentationFormat>Custom</PresentationFormat>
  <Paragraphs>135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Office Theme</vt:lpstr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Dawson Road</dc:creator>
  <cp:lastModifiedBy>Dawson Road</cp:lastModifiedBy>
  <cp:revision>1</cp:revision>
  <dcterms:modified xsi:type="dcterms:W3CDTF">2014-01-29T21:28:04Z</dcterms:modified>
</cp:coreProperties>
</file>